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8" r:id="rId2"/>
  </p:sldMasterIdLst>
  <p:notesMasterIdLst>
    <p:notesMasterId r:id="rId10"/>
  </p:notesMasterIdLst>
  <p:sldIdLst>
    <p:sldId id="256" r:id="rId3"/>
    <p:sldId id="306" r:id="rId4"/>
    <p:sldId id="309" r:id="rId5"/>
    <p:sldId id="307" r:id="rId6"/>
    <p:sldId id="311" r:id="rId7"/>
    <p:sldId id="308" r:id="rId8"/>
    <p:sldId id="261" r:id="rId9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446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8" autoAdjust="0"/>
    <p:restoredTop sz="93447" autoAdjust="0"/>
  </p:normalViewPr>
  <p:slideViewPr>
    <p:cSldViewPr>
      <p:cViewPr varScale="1">
        <p:scale>
          <a:sx n="82" d="100"/>
          <a:sy n="82" d="100"/>
        </p:scale>
        <p:origin x="904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8" d="100"/>
          <a:sy n="118" d="100"/>
        </p:scale>
        <p:origin x="245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AF4F5-754A-43B1-89D4-C3F25D6DB019}" type="datetimeFigureOut">
              <a:rPr lang="zh-TW" altLang="en-US" smtClean="0"/>
              <a:t>2025/9/23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9B577-CD31-4A37-AFF3-75A7A97468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6351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9B577-CD31-4A37-AFF3-75A7A97468E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6304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827584" y="2116063"/>
            <a:ext cx="7848872" cy="757907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/>
              <a:t>Presentation Template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27584" y="2630512"/>
            <a:ext cx="7848872" cy="5211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/>
              <a:t>Subtitle</a:t>
            </a:r>
            <a:endParaRPr lang="zh-TW" altLang="en-US" dirty="0"/>
          </a:p>
        </p:txBody>
      </p:sp>
      <p:sp>
        <p:nvSpPr>
          <p:cNvPr id="10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827584" y="3234010"/>
            <a:ext cx="1018456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C3AD391-6158-495D-AFB8-39D430DE80E5}" type="datetime1">
              <a:rPr lang="zh-TW" altLang="en-US" smtClean="0"/>
              <a:t>2025/9/23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74815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825527" y="1697261"/>
            <a:ext cx="7850929" cy="757907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altLang="zh-TW" dirty="0"/>
              <a:t>CHAPTER TITLE</a:t>
            </a:r>
            <a:endParaRPr lang="zh-TW" altLang="en-US" dirty="0"/>
          </a:p>
        </p:txBody>
      </p:sp>
      <p:sp>
        <p:nvSpPr>
          <p:cNvPr id="10" name="內容版面配置區 2"/>
          <p:cNvSpPr>
            <a:spLocks noGrp="1"/>
          </p:cNvSpPr>
          <p:nvPr>
            <p:ph sz="half" idx="1"/>
          </p:nvPr>
        </p:nvSpPr>
        <p:spPr>
          <a:xfrm>
            <a:off x="825527" y="2599184"/>
            <a:ext cx="5474665" cy="13407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/>
            </a:lvl1pPr>
            <a:lvl2pPr marL="457200" indent="0">
              <a:lnSpc>
                <a:spcPct val="100000"/>
              </a:lnSpc>
              <a:buFontTx/>
              <a:buNone/>
              <a:defRPr sz="1800"/>
            </a:lvl2pPr>
            <a:lvl3pPr marL="914400" indent="0">
              <a:lnSpc>
                <a:spcPct val="100000"/>
              </a:lnSpc>
              <a:buFontTx/>
              <a:buNone/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8350219" cy="3528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pic>
        <p:nvPicPr>
          <p:cNvPr id="7" name="圖片 6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0000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0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0359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4100393" cy="3528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2" name="內容版面配置區 2"/>
          <p:cNvSpPr>
            <a:spLocks noGrp="1"/>
          </p:cNvSpPr>
          <p:nvPr>
            <p:ph sz="half" idx="13"/>
          </p:nvPr>
        </p:nvSpPr>
        <p:spPr>
          <a:xfrm>
            <a:off x="4645362" y="915566"/>
            <a:ext cx="4100393" cy="3528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8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9526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8350219" cy="1692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6" y="2751773"/>
            <a:ext cx="4103098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8" name="內容版面配置區 3"/>
          <p:cNvSpPr>
            <a:spLocks noGrp="1"/>
          </p:cNvSpPr>
          <p:nvPr>
            <p:ph sz="half" idx="13"/>
          </p:nvPr>
        </p:nvSpPr>
        <p:spPr>
          <a:xfrm>
            <a:off x="4642653" y="2751771"/>
            <a:ext cx="4103101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2555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95536" y="2751770"/>
            <a:ext cx="8350219" cy="1692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6" y="915566"/>
            <a:ext cx="4103098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8" name="內容版面配置區 3"/>
          <p:cNvSpPr>
            <a:spLocks noGrp="1"/>
          </p:cNvSpPr>
          <p:nvPr>
            <p:ph sz="half" idx="13"/>
          </p:nvPr>
        </p:nvSpPr>
        <p:spPr>
          <a:xfrm>
            <a:off x="4642653" y="915566"/>
            <a:ext cx="4103101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3959085" cy="3528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498637" y="915567"/>
            <a:ext cx="4247118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8" name="內容版面配置區 3"/>
          <p:cNvSpPr>
            <a:spLocks noGrp="1"/>
          </p:cNvSpPr>
          <p:nvPr>
            <p:ph sz="half" idx="13"/>
          </p:nvPr>
        </p:nvSpPr>
        <p:spPr>
          <a:xfrm>
            <a:off x="4498637" y="2751771"/>
            <a:ext cx="4247118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786670" y="915566"/>
            <a:ext cx="3959085" cy="3528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7" y="915567"/>
            <a:ext cx="4247118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8" name="內容版面配置區 3"/>
          <p:cNvSpPr>
            <a:spLocks noGrp="1"/>
          </p:cNvSpPr>
          <p:nvPr>
            <p:ph sz="half" idx="13"/>
          </p:nvPr>
        </p:nvSpPr>
        <p:spPr>
          <a:xfrm>
            <a:off x="395537" y="2751771"/>
            <a:ext cx="4247118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7" y="915567"/>
            <a:ext cx="4103777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8" name="內容版面配置區 3"/>
          <p:cNvSpPr>
            <a:spLocks noGrp="1"/>
          </p:cNvSpPr>
          <p:nvPr>
            <p:ph sz="half" idx="13"/>
          </p:nvPr>
        </p:nvSpPr>
        <p:spPr>
          <a:xfrm>
            <a:off x="395537" y="2751771"/>
            <a:ext cx="4103777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1" name="內容版面配置區 3"/>
          <p:cNvSpPr>
            <a:spLocks noGrp="1"/>
          </p:cNvSpPr>
          <p:nvPr>
            <p:ph sz="half" idx="14"/>
          </p:nvPr>
        </p:nvSpPr>
        <p:spPr>
          <a:xfrm>
            <a:off x="4641977" y="915567"/>
            <a:ext cx="4103777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2" name="內容版面配置區 3"/>
          <p:cNvSpPr>
            <a:spLocks noGrp="1"/>
          </p:cNvSpPr>
          <p:nvPr>
            <p:ph sz="half" idx="15"/>
          </p:nvPr>
        </p:nvSpPr>
        <p:spPr>
          <a:xfrm>
            <a:off x="4641977" y="2751771"/>
            <a:ext cx="4103777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1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4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5536" y="915566"/>
            <a:ext cx="4103101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6" y="1395388"/>
            <a:ext cx="4103101" cy="304857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2653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2653" y="1395388"/>
            <a:ext cx="4103102" cy="304857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2" name="圖片 11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11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5298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5536" y="915566"/>
            <a:ext cx="4103101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6" y="1395388"/>
            <a:ext cx="4103101" cy="304857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2653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內容版面配置區 3"/>
          <p:cNvSpPr>
            <a:spLocks noGrp="1"/>
          </p:cNvSpPr>
          <p:nvPr>
            <p:ph sz="half" idx="13"/>
          </p:nvPr>
        </p:nvSpPr>
        <p:spPr>
          <a:xfrm>
            <a:off x="4642653" y="1395387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2" name="文字版面配置區 4"/>
          <p:cNvSpPr>
            <a:spLocks noGrp="1"/>
          </p:cNvSpPr>
          <p:nvPr>
            <p:ph type="body" sz="quarter" idx="14"/>
          </p:nvPr>
        </p:nvSpPr>
        <p:spPr>
          <a:xfrm>
            <a:off x="4642653" y="2751772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3" name="內容版面配置區 3"/>
          <p:cNvSpPr>
            <a:spLocks noGrp="1"/>
          </p:cNvSpPr>
          <p:nvPr>
            <p:ph sz="half" idx="15"/>
          </p:nvPr>
        </p:nvSpPr>
        <p:spPr>
          <a:xfrm>
            <a:off x="4642653" y="3231593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5" name="圖片 14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14" name="頁尾版面配置區 4"/>
          <p:cNvSpPr>
            <a:spLocks noGrp="1"/>
          </p:cNvSpPr>
          <p:nvPr>
            <p:ph type="ftr" sz="quarter" idx="16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7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2653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2653" y="1395388"/>
            <a:ext cx="4103102" cy="304857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文字版面配置區 4"/>
          <p:cNvSpPr>
            <a:spLocks noGrp="1"/>
          </p:cNvSpPr>
          <p:nvPr>
            <p:ph type="body" sz="quarter" idx="13"/>
          </p:nvPr>
        </p:nvSpPr>
        <p:spPr>
          <a:xfrm>
            <a:off x="395537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2" name="內容版面配置區 3"/>
          <p:cNvSpPr>
            <a:spLocks noGrp="1"/>
          </p:cNvSpPr>
          <p:nvPr>
            <p:ph sz="half" idx="14"/>
          </p:nvPr>
        </p:nvSpPr>
        <p:spPr>
          <a:xfrm>
            <a:off x="395537" y="1395387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3" name="文字版面配置區 4"/>
          <p:cNvSpPr>
            <a:spLocks noGrp="1"/>
          </p:cNvSpPr>
          <p:nvPr>
            <p:ph type="body" sz="quarter" idx="15"/>
          </p:nvPr>
        </p:nvSpPr>
        <p:spPr>
          <a:xfrm>
            <a:off x="395537" y="2751772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內容版面配置區 3"/>
          <p:cNvSpPr>
            <a:spLocks noGrp="1"/>
          </p:cNvSpPr>
          <p:nvPr>
            <p:ph sz="half" idx="16"/>
          </p:nvPr>
        </p:nvSpPr>
        <p:spPr>
          <a:xfrm>
            <a:off x="395537" y="3231593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6" name="圖片 15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15" name="頁尾版面配置區 4"/>
          <p:cNvSpPr>
            <a:spLocks noGrp="1"/>
          </p:cNvSpPr>
          <p:nvPr>
            <p:ph type="ftr" sz="quarter" idx="18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8" name="投影片編號版面配置區 5"/>
          <p:cNvSpPr>
            <a:spLocks noGrp="1"/>
          </p:cNvSpPr>
          <p:nvPr>
            <p:ph type="sldNum" sz="quarter" idx="19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文字版面配置區 4"/>
          <p:cNvSpPr>
            <a:spLocks noGrp="1"/>
          </p:cNvSpPr>
          <p:nvPr>
            <p:ph type="body" sz="quarter" idx="13"/>
          </p:nvPr>
        </p:nvSpPr>
        <p:spPr>
          <a:xfrm>
            <a:off x="395537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2" name="內容版面配置區 3"/>
          <p:cNvSpPr>
            <a:spLocks noGrp="1"/>
          </p:cNvSpPr>
          <p:nvPr>
            <p:ph sz="half" idx="14"/>
          </p:nvPr>
        </p:nvSpPr>
        <p:spPr>
          <a:xfrm>
            <a:off x="395537" y="1395387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3" name="文字版面配置區 4"/>
          <p:cNvSpPr>
            <a:spLocks noGrp="1"/>
          </p:cNvSpPr>
          <p:nvPr>
            <p:ph type="body" sz="quarter" idx="15"/>
          </p:nvPr>
        </p:nvSpPr>
        <p:spPr>
          <a:xfrm>
            <a:off x="395537" y="2751772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內容版面配置區 3"/>
          <p:cNvSpPr>
            <a:spLocks noGrp="1"/>
          </p:cNvSpPr>
          <p:nvPr>
            <p:ph sz="half" idx="16"/>
          </p:nvPr>
        </p:nvSpPr>
        <p:spPr>
          <a:xfrm>
            <a:off x="395537" y="3231593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2653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6" name="內容版面配置區 3"/>
          <p:cNvSpPr>
            <a:spLocks noGrp="1"/>
          </p:cNvSpPr>
          <p:nvPr>
            <p:ph sz="half" idx="17"/>
          </p:nvPr>
        </p:nvSpPr>
        <p:spPr>
          <a:xfrm>
            <a:off x="4642653" y="1395387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7" name="文字版面配置區 4"/>
          <p:cNvSpPr>
            <a:spLocks noGrp="1"/>
          </p:cNvSpPr>
          <p:nvPr>
            <p:ph type="body" sz="quarter" idx="18"/>
          </p:nvPr>
        </p:nvSpPr>
        <p:spPr>
          <a:xfrm>
            <a:off x="4642653" y="2751772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8" name="內容版面配置區 3"/>
          <p:cNvSpPr>
            <a:spLocks noGrp="1"/>
          </p:cNvSpPr>
          <p:nvPr>
            <p:ph sz="half" idx="19"/>
          </p:nvPr>
        </p:nvSpPr>
        <p:spPr>
          <a:xfrm>
            <a:off x="4642653" y="3231593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20" name="圖片 1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19" name="頁尾版面配置區 4"/>
          <p:cNvSpPr>
            <a:spLocks noGrp="1"/>
          </p:cNvSpPr>
          <p:nvPr>
            <p:ph type="ftr" sz="quarter" idx="20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2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7" name="圖片 6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6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58198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671900" y="898058"/>
            <a:ext cx="5014900" cy="35459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95536" y="915567"/>
            <a:ext cx="3132347" cy="35283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Wingdings" charset="2"/>
              <a:buChar char="n"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7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20542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95537" y="771550"/>
            <a:ext cx="8350218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95537" y="3795886"/>
            <a:ext cx="8350218" cy="8332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622508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尾標語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825527" y="1697261"/>
            <a:ext cx="7850929" cy="757907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altLang="zh-TW" dirty="0"/>
              <a:t>Thank you for listening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尾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00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827584" y="2116063"/>
            <a:ext cx="7848872" cy="757907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/>
              <a:t>Presentation Template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27584" y="2630512"/>
            <a:ext cx="7848872" cy="5211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/>
              <a:t>Subtitle</a:t>
            </a:r>
            <a:endParaRPr lang="zh-TW" altLang="en-US" dirty="0"/>
          </a:p>
        </p:txBody>
      </p:sp>
      <p:sp>
        <p:nvSpPr>
          <p:cNvPr id="10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827584" y="3234010"/>
            <a:ext cx="1018456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468CD85-BF76-481E-937B-F4AA237B1B67}" type="datetime1">
              <a:rPr lang="zh-TW" altLang="en-US" smtClean="0"/>
              <a:t>2025/9/23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60420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825527" y="1697261"/>
            <a:ext cx="7850929" cy="757907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altLang="zh-TW" dirty="0"/>
              <a:t>CHAPTER TITLE</a:t>
            </a:r>
            <a:endParaRPr lang="zh-TW" altLang="en-US" dirty="0"/>
          </a:p>
        </p:txBody>
      </p:sp>
      <p:sp>
        <p:nvSpPr>
          <p:cNvPr id="10" name="內容版面配置區 2"/>
          <p:cNvSpPr>
            <a:spLocks noGrp="1"/>
          </p:cNvSpPr>
          <p:nvPr>
            <p:ph sz="half" idx="1"/>
          </p:nvPr>
        </p:nvSpPr>
        <p:spPr>
          <a:xfrm>
            <a:off x="825527" y="2599184"/>
            <a:ext cx="5474665" cy="13407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/>
            </a:lvl1pPr>
            <a:lvl2pPr marL="457200" indent="0">
              <a:lnSpc>
                <a:spcPct val="100000"/>
              </a:lnSpc>
              <a:buFontTx/>
              <a:buNone/>
              <a:defRPr sz="1800"/>
            </a:lvl2pPr>
            <a:lvl3pPr marL="914400" indent="0">
              <a:lnSpc>
                <a:spcPct val="100000"/>
              </a:lnSpc>
              <a:buFontTx/>
              <a:buNone/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</p:spTree>
    <p:extLst>
      <p:ext uri="{BB962C8B-B14F-4D97-AF65-F5344CB8AC3E}">
        <p14:creationId xmlns:p14="http://schemas.microsoft.com/office/powerpoint/2010/main" val="265247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8350219" cy="3528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pic>
        <p:nvPicPr>
          <p:cNvPr id="7" name="圖片 6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0000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0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004054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4100393" cy="3528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2" name="內容版面配置區 2"/>
          <p:cNvSpPr>
            <a:spLocks noGrp="1"/>
          </p:cNvSpPr>
          <p:nvPr>
            <p:ph sz="half" idx="13"/>
          </p:nvPr>
        </p:nvSpPr>
        <p:spPr>
          <a:xfrm>
            <a:off x="4645362" y="915566"/>
            <a:ext cx="4100393" cy="3528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8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292949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8350219" cy="1692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6" y="2751773"/>
            <a:ext cx="4103098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8" name="內容版面配置區 3"/>
          <p:cNvSpPr>
            <a:spLocks noGrp="1"/>
          </p:cNvSpPr>
          <p:nvPr>
            <p:ph sz="half" idx="13"/>
          </p:nvPr>
        </p:nvSpPr>
        <p:spPr>
          <a:xfrm>
            <a:off x="4642653" y="2751771"/>
            <a:ext cx="4103101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4567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95536" y="2751770"/>
            <a:ext cx="8350219" cy="1692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6" y="915566"/>
            <a:ext cx="4103098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8" name="內容版面配置區 3"/>
          <p:cNvSpPr>
            <a:spLocks noGrp="1"/>
          </p:cNvSpPr>
          <p:nvPr>
            <p:ph sz="half" idx="13"/>
          </p:nvPr>
        </p:nvSpPr>
        <p:spPr>
          <a:xfrm>
            <a:off x="4642653" y="915566"/>
            <a:ext cx="4103101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065168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3959085" cy="3528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498637" y="915567"/>
            <a:ext cx="4247118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8" name="內容版面配置區 3"/>
          <p:cNvSpPr>
            <a:spLocks noGrp="1"/>
          </p:cNvSpPr>
          <p:nvPr>
            <p:ph sz="half" idx="13"/>
          </p:nvPr>
        </p:nvSpPr>
        <p:spPr>
          <a:xfrm>
            <a:off x="4498637" y="2751771"/>
            <a:ext cx="4247118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163849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786670" y="915566"/>
            <a:ext cx="3959085" cy="3528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7" y="915567"/>
            <a:ext cx="4247118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8" name="內容版面配置區 3"/>
          <p:cNvSpPr>
            <a:spLocks noGrp="1"/>
          </p:cNvSpPr>
          <p:nvPr>
            <p:ph sz="half" idx="13"/>
          </p:nvPr>
        </p:nvSpPr>
        <p:spPr>
          <a:xfrm>
            <a:off x="395537" y="2751771"/>
            <a:ext cx="4247118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43422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7" y="915567"/>
            <a:ext cx="4103777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8" name="內容版面配置區 3"/>
          <p:cNvSpPr>
            <a:spLocks noGrp="1"/>
          </p:cNvSpPr>
          <p:nvPr>
            <p:ph sz="half" idx="13"/>
          </p:nvPr>
        </p:nvSpPr>
        <p:spPr>
          <a:xfrm>
            <a:off x="395537" y="2751771"/>
            <a:ext cx="4103777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1" name="內容版面配置區 3"/>
          <p:cNvSpPr>
            <a:spLocks noGrp="1"/>
          </p:cNvSpPr>
          <p:nvPr>
            <p:ph sz="half" idx="14"/>
          </p:nvPr>
        </p:nvSpPr>
        <p:spPr>
          <a:xfrm>
            <a:off x="4641977" y="915567"/>
            <a:ext cx="4103777" cy="1692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2" name="內容版面配置區 3"/>
          <p:cNvSpPr>
            <a:spLocks noGrp="1"/>
          </p:cNvSpPr>
          <p:nvPr>
            <p:ph sz="half" idx="15"/>
          </p:nvPr>
        </p:nvSpPr>
        <p:spPr>
          <a:xfrm>
            <a:off x="4641977" y="2751771"/>
            <a:ext cx="4103777" cy="1692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1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4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65321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5536" y="915566"/>
            <a:ext cx="4103101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6" y="1395388"/>
            <a:ext cx="4103101" cy="304857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2653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2653" y="1395388"/>
            <a:ext cx="4103102" cy="304857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2" name="圖片 11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11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92769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5536" y="915566"/>
            <a:ext cx="4103101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95536" y="1395388"/>
            <a:ext cx="4103101" cy="304857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2653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內容版面配置區 3"/>
          <p:cNvSpPr>
            <a:spLocks noGrp="1"/>
          </p:cNvSpPr>
          <p:nvPr>
            <p:ph sz="half" idx="13"/>
          </p:nvPr>
        </p:nvSpPr>
        <p:spPr>
          <a:xfrm>
            <a:off x="4642653" y="1395387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2" name="文字版面配置區 4"/>
          <p:cNvSpPr>
            <a:spLocks noGrp="1"/>
          </p:cNvSpPr>
          <p:nvPr>
            <p:ph type="body" sz="quarter" idx="14"/>
          </p:nvPr>
        </p:nvSpPr>
        <p:spPr>
          <a:xfrm>
            <a:off x="4642653" y="2751772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3" name="內容版面配置區 3"/>
          <p:cNvSpPr>
            <a:spLocks noGrp="1"/>
          </p:cNvSpPr>
          <p:nvPr>
            <p:ph sz="half" idx="15"/>
          </p:nvPr>
        </p:nvSpPr>
        <p:spPr>
          <a:xfrm>
            <a:off x="4642653" y="3231593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5" name="圖片 14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14" name="頁尾版面配置區 4"/>
          <p:cNvSpPr>
            <a:spLocks noGrp="1"/>
          </p:cNvSpPr>
          <p:nvPr>
            <p:ph type="ftr" sz="quarter" idx="16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7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274775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2653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2653" y="1395388"/>
            <a:ext cx="4103102" cy="304857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文字版面配置區 4"/>
          <p:cNvSpPr>
            <a:spLocks noGrp="1"/>
          </p:cNvSpPr>
          <p:nvPr>
            <p:ph type="body" sz="quarter" idx="13"/>
          </p:nvPr>
        </p:nvSpPr>
        <p:spPr>
          <a:xfrm>
            <a:off x="395537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2" name="內容版面配置區 3"/>
          <p:cNvSpPr>
            <a:spLocks noGrp="1"/>
          </p:cNvSpPr>
          <p:nvPr>
            <p:ph sz="half" idx="14"/>
          </p:nvPr>
        </p:nvSpPr>
        <p:spPr>
          <a:xfrm>
            <a:off x="395537" y="1395387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3" name="文字版面配置區 4"/>
          <p:cNvSpPr>
            <a:spLocks noGrp="1"/>
          </p:cNvSpPr>
          <p:nvPr>
            <p:ph type="body" sz="quarter" idx="15"/>
          </p:nvPr>
        </p:nvSpPr>
        <p:spPr>
          <a:xfrm>
            <a:off x="395537" y="2751772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內容版面配置區 3"/>
          <p:cNvSpPr>
            <a:spLocks noGrp="1"/>
          </p:cNvSpPr>
          <p:nvPr>
            <p:ph sz="half" idx="16"/>
          </p:nvPr>
        </p:nvSpPr>
        <p:spPr>
          <a:xfrm>
            <a:off x="395537" y="3231593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16" name="圖片 15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15" name="頁尾版面配置區 4"/>
          <p:cNvSpPr>
            <a:spLocks noGrp="1"/>
          </p:cNvSpPr>
          <p:nvPr>
            <p:ph type="ftr" sz="quarter" idx="18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8" name="投影片編號版面配置區 5"/>
          <p:cNvSpPr>
            <a:spLocks noGrp="1"/>
          </p:cNvSpPr>
          <p:nvPr>
            <p:ph type="sldNum" sz="quarter" idx="19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853313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1" name="文字版面配置區 4"/>
          <p:cNvSpPr>
            <a:spLocks noGrp="1"/>
          </p:cNvSpPr>
          <p:nvPr>
            <p:ph type="body" sz="quarter" idx="13"/>
          </p:nvPr>
        </p:nvSpPr>
        <p:spPr>
          <a:xfrm>
            <a:off x="395537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2" name="內容版面配置區 3"/>
          <p:cNvSpPr>
            <a:spLocks noGrp="1"/>
          </p:cNvSpPr>
          <p:nvPr>
            <p:ph sz="half" idx="14"/>
          </p:nvPr>
        </p:nvSpPr>
        <p:spPr>
          <a:xfrm>
            <a:off x="395537" y="1395387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3" name="文字版面配置區 4"/>
          <p:cNvSpPr>
            <a:spLocks noGrp="1"/>
          </p:cNvSpPr>
          <p:nvPr>
            <p:ph type="body" sz="quarter" idx="15"/>
          </p:nvPr>
        </p:nvSpPr>
        <p:spPr>
          <a:xfrm>
            <a:off x="395537" y="2751772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內容版面配置區 3"/>
          <p:cNvSpPr>
            <a:spLocks noGrp="1"/>
          </p:cNvSpPr>
          <p:nvPr>
            <p:ph sz="half" idx="16"/>
          </p:nvPr>
        </p:nvSpPr>
        <p:spPr>
          <a:xfrm>
            <a:off x="395537" y="3231593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2653" y="915566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6" name="內容版面配置區 3"/>
          <p:cNvSpPr>
            <a:spLocks noGrp="1"/>
          </p:cNvSpPr>
          <p:nvPr>
            <p:ph sz="half" idx="17"/>
          </p:nvPr>
        </p:nvSpPr>
        <p:spPr>
          <a:xfrm>
            <a:off x="4642653" y="1395387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17" name="文字版面配置區 4"/>
          <p:cNvSpPr>
            <a:spLocks noGrp="1"/>
          </p:cNvSpPr>
          <p:nvPr>
            <p:ph type="body" sz="quarter" idx="18"/>
          </p:nvPr>
        </p:nvSpPr>
        <p:spPr>
          <a:xfrm>
            <a:off x="4642653" y="2751772"/>
            <a:ext cx="4103102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8" name="內容版面配置區 3"/>
          <p:cNvSpPr>
            <a:spLocks noGrp="1"/>
          </p:cNvSpPr>
          <p:nvPr>
            <p:ph sz="half" idx="19"/>
          </p:nvPr>
        </p:nvSpPr>
        <p:spPr>
          <a:xfrm>
            <a:off x="4642653" y="3231593"/>
            <a:ext cx="4103102" cy="12123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pic>
        <p:nvPicPr>
          <p:cNvPr id="20" name="圖片 1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19" name="頁尾版面配置區 4"/>
          <p:cNvSpPr>
            <a:spLocks noGrp="1"/>
          </p:cNvSpPr>
          <p:nvPr>
            <p:ph type="ftr" sz="quarter" idx="20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2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369650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7" name="圖片 6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6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98485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671900" y="898058"/>
            <a:ext cx="5014900" cy="35459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95536" y="915567"/>
            <a:ext cx="3132347" cy="35283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Wingdings" charset="2"/>
              <a:buChar char="n"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7" cy="42155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153701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95537" y="771550"/>
            <a:ext cx="8350218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95537" y="3795886"/>
            <a:ext cx="8350218" cy="8332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31219"/>
            <a:ext cx="9000000" cy="46800"/>
          </a:xfrm>
          <a:prstGeom prst="rect">
            <a:avLst/>
          </a:prstGeom>
        </p:spPr>
      </p:pic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2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990465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尾標語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825527" y="1697261"/>
            <a:ext cx="7850929" cy="757907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altLang="zh-TW" dirty="0"/>
              <a:t>Thank you for listening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54799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尾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05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783388"/>
            <a:ext cx="8748463" cy="228618"/>
          </a:xfrm>
          <a:prstGeom prst="rect">
            <a:avLst/>
          </a:prstGeom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文字版面配置區 2"/>
          <p:cNvSpPr>
            <a:spLocks noGrp="1"/>
          </p:cNvSpPr>
          <p:nvPr>
            <p:ph type="body" idx="1"/>
          </p:nvPr>
        </p:nvSpPr>
        <p:spPr>
          <a:xfrm>
            <a:off x="395537" y="915566"/>
            <a:ext cx="8291263" cy="3679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1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1993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  <p:sldLayoutId id="2147483650" r:id="rId3"/>
    <p:sldLayoutId id="2147483652" r:id="rId4"/>
    <p:sldLayoutId id="2147483664" r:id="rId5"/>
    <p:sldLayoutId id="2147483672" r:id="rId6"/>
    <p:sldLayoutId id="2147483671" r:id="rId7"/>
    <p:sldLayoutId id="2147483670" r:id="rId8"/>
    <p:sldLayoutId id="2147483673" r:id="rId9"/>
    <p:sldLayoutId id="2147483653" r:id="rId10"/>
    <p:sldLayoutId id="2147483674" r:id="rId11"/>
    <p:sldLayoutId id="2147483675" r:id="rId12"/>
    <p:sldLayoutId id="2147483676" r:id="rId13"/>
    <p:sldLayoutId id="2147483654" r:id="rId14"/>
    <p:sldLayoutId id="2147483656" r:id="rId15"/>
    <p:sldLayoutId id="2147483657" r:id="rId16"/>
    <p:sldLayoutId id="2147483677" r:id="rId17"/>
    <p:sldLayoutId id="2147483662" r:id="rId1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just" defTabSz="914400" rtl="0" eaLnBrk="1" latinLnBrk="0" hangingPunct="1">
        <a:lnSpc>
          <a:spcPct val="150000"/>
        </a:lnSpc>
        <a:spcBef>
          <a:spcPct val="20000"/>
        </a:spcBef>
        <a:buClr>
          <a:schemeClr val="tx1"/>
        </a:buClr>
        <a:buFont typeface="Wingdings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defTabSz="914400" rtl="0" eaLnBrk="1" latinLnBrk="0" hangingPunct="1">
        <a:lnSpc>
          <a:spcPct val="150000"/>
        </a:lnSpc>
        <a:spcBef>
          <a:spcPct val="20000"/>
        </a:spcBef>
        <a:buClr>
          <a:schemeClr val="tx1"/>
        </a:buClr>
        <a:buFont typeface="Wingdings" charset="2"/>
        <a:buChar char="l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50000"/>
        </a:lnSpc>
        <a:spcBef>
          <a:spcPct val="20000"/>
        </a:spcBef>
        <a:buClr>
          <a:schemeClr val="tx1"/>
        </a:buClr>
        <a:buSzPct val="80000"/>
        <a:buFont typeface="Wingdings" charset="2"/>
        <a:buChar char="u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50000"/>
        </a:lnSpc>
        <a:spcBef>
          <a:spcPct val="20000"/>
        </a:spcBef>
        <a:buClr>
          <a:schemeClr val="tx1"/>
        </a:buClr>
        <a:buSzPct val="80000"/>
        <a:buFont typeface="Wingdings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50000"/>
        </a:lnSpc>
        <a:spcBef>
          <a:spcPct val="20000"/>
        </a:spcBef>
        <a:buClr>
          <a:schemeClr val="tx1"/>
        </a:buClr>
        <a:buSzPct val="80000"/>
        <a:buFont typeface="Wingdings" charset="2"/>
        <a:buChar char="u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783388"/>
            <a:ext cx="8748463" cy="228618"/>
          </a:xfrm>
          <a:prstGeom prst="rect">
            <a:avLst/>
          </a:prstGeom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95537" y="205979"/>
            <a:ext cx="8350218" cy="421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文字版面配置區 2"/>
          <p:cNvSpPr>
            <a:spLocks noGrp="1"/>
          </p:cNvSpPr>
          <p:nvPr>
            <p:ph type="body" idx="1"/>
          </p:nvPr>
        </p:nvSpPr>
        <p:spPr>
          <a:xfrm>
            <a:off x="395537" y="915566"/>
            <a:ext cx="8291263" cy="3679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709672" y="4715474"/>
            <a:ext cx="3816424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11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56298" y="4715473"/>
            <a:ext cx="486000" cy="28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ADAF07C5-463E-4746-8662-F9EAE6427DB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73618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just" defTabSz="914400" rtl="0" eaLnBrk="1" latinLnBrk="0" hangingPunct="1">
        <a:lnSpc>
          <a:spcPct val="150000"/>
        </a:lnSpc>
        <a:spcBef>
          <a:spcPct val="20000"/>
        </a:spcBef>
        <a:buClr>
          <a:schemeClr val="tx1"/>
        </a:buClr>
        <a:buFont typeface="Wingdings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defTabSz="914400" rtl="0" eaLnBrk="1" latinLnBrk="0" hangingPunct="1">
        <a:lnSpc>
          <a:spcPct val="150000"/>
        </a:lnSpc>
        <a:spcBef>
          <a:spcPct val="20000"/>
        </a:spcBef>
        <a:buClr>
          <a:schemeClr val="tx1"/>
        </a:buClr>
        <a:buFont typeface="Wingdings" charset="2"/>
        <a:buChar char="l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50000"/>
        </a:lnSpc>
        <a:spcBef>
          <a:spcPct val="20000"/>
        </a:spcBef>
        <a:buClr>
          <a:schemeClr val="tx1"/>
        </a:buClr>
        <a:buSzPct val="80000"/>
        <a:buFont typeface="Wingdings" charset="2"/>
        <a:buChar char="u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50000"/>
        </a:lnSpc>
        <a:spcBef>
          <a:spcPct val="20000"/>
        </a:spcBef>
        <a:buClr>
          <a:schemeClr val="tx1"/>
        </a:buClr>
        <a:buSzPct val="80000"/>
        <a:buFont typeface="Wingdings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50000"/>
        </a:lnSpc>
        <a:spcBef>
          <a:spcPct val="20000"/>
        </a:spcBef>
        <a:buClr>
          <a:schemeClr val="tx1"/>
        </a:buClr>
        <a:buSzPct val="80000"/>
        <a:buFont typeface="Wingdings" charset="2"/>
        <a:buChar char="u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683568" y="1995686"/>
            <a:ext cx="7848872" cy="757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/>
              <a:t>2026</a:t>
            </a:r>
            <a:r>
              <a:rPr lang="zh-TW" altLang="en-US" dirty="0"/>
              <a:t>上半年就業接軌實習說明</a:t>
            </a:r>
            <a:endParaRPr lang="en-US" altLang="zh-TW" dirty="0"/>
          </a:p>
          <a:p>
            <a:r>
              <a:rPr lang="en-US" altLang="zh-TW" dirty="0"/>
              <a:t>_</a:t>
            </a:r>
            <a:r>
              <a:rPr lang="zh-TW" altLang="en-US" dirty="0"/>
              <a:t>國泰產險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72803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崗位說明與</a:t>
            </a:r>
            <a:r>
              <a:rPr lang="zh-HK" altLang="zh-TW" dirty="0">
                <a:latin typeface="+mn-ea"/>
                <a:ea typeface="+mn-ea"/>
              </a:rPr>
              <a:t>資格條件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27" name="object 2"/>
          <p:cNvSpPr/>
          <p:nvPr/>
        </p:nvSpPr>
        <p:spPr>
          <a:xfrm>
            <a:off x="467544" y="915566"/>
            <a:ext cx="8064896" cy="3854760"/>
          </a:xfrm>
          <a:custGeom>
            <a:avLst/>
            <a:gdLst/>
            <a:ahLst/>
            <a:cxnLst/>
            <a:rect l="l" t="t" r="r" b="b"/>
            <a:pathLst>
              <a:path w="5461000" h="4768850">
                <a:moveTo>
                  <a:pt x="5368544" y="0"/>
                </a:moveTo>
                <a:lnTo>
                  <a:pt x="91986" y="0"/>
                </a:lnTo>
                <a:lnTo>
                  <a:pt x="56182" y="7223"/>
                </a:lnTo>
                <a:lnTo>
                  <a:pt x="26943" y="26924"/>
                </a:lnTo>
                <a:lnTo>
                  <a:pt x="7229" y="56149"/>
                </a:lnTo>
                <a:lnTo>
                  <a:pt x="0" y="91948"/>
                </a:lnTo>
                <a:lnTo>
                  <a:pt x="0" y="4676609"/>
                </a:lnTo>
                <a:lnTo>
                  <a:pt x="7229" y="4712413"/>
                </a:lnTo>
                <a:lnTo>
                  <a:pt x="26943" y="4741652"/>
                </a:lnTo>
                <a:lnTo>
                  <a:pt x="56182" y="4761366"/>
                </a:lnTo>
                <a:lnTo>
                  <a:pt x="91986" y="4768596"/>
                </a:lnTo>
                <a:lnTo>
                  <a:pt x="5368544" y="4768596"/>
                </a:lnTo>
                <a:lnTo>
                  <a:pt x="5404342" y="4761366"/>
                </a:lnTo>
                <a:lnTo>
                  <a:pt x="5433568" y="4741652"/>
                </a:lnTo>
                <a:lnTo>
                  <a:pt x="5453268" y="4712413"/>
                </a:lnTo>
                <a:lnTo>
                  <a:pt x="5460492" y="4676609"/>
                </a:lnTo>
                <a:lnTo>
                  <a:pt x="5460492" y="91948"/>
                </a:lnTo>
                <a:lnTo>
                  <a:pt x="5453268" y="56149"/>
                </a:lnTo>
                <a:lnTo>
                  <a:pt x="5433568" y="26924"/>
                </a:lnTo>
                <a:lnTo>
                  <a:pt x="5404342" y="7223"/>
                </a:lnTo>
                <a:lnTo>
                  <a:pt x="536854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8" name="object 5"/>
          <p:cNvSpPr/>
          <p:nvPr/>
        </p:nvSpPr>
        <p:spPr>
          <a:xfrm>
            <a:off x="740761" y="1005671"/>
            <a:ext cx="7518462" cy="1984540"/>
          </a:xfrm>
          <a:custGeom>
            <a:avLst/>
            <a:gdLst/>
            <a:ahLst/>
            <a:cxnLst/>
            <a:rect l="l" t="t" r="r" b="b"/>
            <a:pathLst>
              <a:path w="4700270" h="1877695">
                <a:moveTo>
                  <a:pt x="4592955" y="0"/>
                </a:moveTo>
                <a:lnTo>
                  <a:pt x="107099" y="0"/>
                </a:lnTo>
                <a:lnTo>
                  <a:pt x="65413" y="8423"/>
                </a:lnTo>
                <a:lnTo>
                  <a:pt x="31370" y="31384"/>
                </a:lnTo>
                <a:lnTo>
                  <a:pt x="8417" y="65418"/>
                </a:lnTo>
                <a:lnTo>
                  <a:pt x="0" y="107060"/>
                </a:lnTo>
                <a:lnTo>
                  <a:pt x="0" y="1770506"/>
                </a:lnTo>
                <a:lnTo>
                  <a:pt x="8417" y="1812149"/>
                </a:lnTo>
                <a:lnTo>
                  <a:pt x="31370" y="1846183"/>
                </a:lnTo>
                <a:lnTo>
                  <a:pt x="65413" y="1869144"/>
                </a:lnTo>
                <a:lnTo>
                  <a:pt x="107099" y="1877567"/>
                </a:lnTo>
                <a:lnTo>
                  <a:pt x="4592955" y="1877567"/>
                </a:lnTo>
                <a:lnTo>
                  <a:pt x="4634597" y="1869144"/>
                </a:lnTo>
                <a:lnTo>
                  <a:pt x="4668631" y="1846183"/>
                </a:lnTo>
                <a:lnTo>
                  <a:pt x="4691592" y="1812149"/>
                </a:lnTo>
                <a:lnTo>
                  <a:pt x="4700016" y="1770506"/>
                </a:lnTo>
                <a:lnTo>
                  <a:pt x="4700016" y="107060"/>
                </a:lnTo>
                <a:lnTo>
                  <a:pt x="4691592" y="65418"/>
                </a:lnTo>
                <a:lnTo>
                  <a:pt x="4668631" y="31384"/>
                </a:lnTo>
                <a:lnTo>
                  <a:pt x="4634597" y="8423"/>
                </a:lnTo>
                <a:lnTo>
                  <a:pt x="45929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9" name="object 3"/>
          <p:cNvSpPr/>
          <p:nvPr/>
        </p:nvSpPr>
        <p:spPr>
          <a:xfrm>
            <a:off x="1106376" y="801474"/>
            <a:ext cx="3233067" cy="273705"/>
          </a:xfrm>
          <a:custGeom>
            <a:avLst/>
            <a:gdLst/>
            <a:ahLst/>
            <a:cxnLst/>
            <a:rect l="l" t="t" r="r" b="b"/>
            <a:pathLst>
              <a:path w="3267710" h="314325">
                <a:moveTo>
                  <a:pt x="3195828" y="0"/>
                </a:moveTo>
                <a:lnTo>
                  <a:pt x="71627" y="0"/>
                </a:lnTo>
                <a:lnTo>
                  <a:pt x="43773" y="5637"/>
                </a:lnTo>
                <a:lnTo>
                  <a:pt x="21002" y="21002"/>
                </a:lnTo>
                <a:lnTo>
                  <a:pt x="5637" y="43773"/>
                </a:lnTo>
                <a:lnTo>
                  <a:pt x="0" y="71627"/>
                </a:lnTo>
                <a:lnTo>
                  <a:pt x="0" y="242315"/>
                </a:lnTo>
                <a:lnTo>
                  <a:pt x="5637" y="270170"/>
                </a:lnTo>
                <a:lnTo>
                  <a:pt x="21002" y="292941"/>
                </a:lnTo>
                <a:lnTo>
                  <a:pt x="43773" y="308306"/>
                </a:lnTo>
                <a:lnTo>
                  <a:pt x="71627" y="313943"/>
                </a:lnTo>
                <a:lnTo>
                  <a:pt x="3195828" y="313943"/>
                </a:lnTo>
                <a:lnTo>
                  <a:pt x="3223682" y="308306"/>
                </a:lnTo>
                <a:lnTo>
                  <a:pt x="3246453" y="292941"/>
                </a:lnTo>
                <a:lnTo>
                  <a:pt x="3261818" y="270170"/>
                </a:lnTo>
                <a:lnTo>
                  <a:pt x="3267455" y="242315"/>
                </a:lnTo>
                <a:lnTo>
                  <a:pt x="3267455" y="71627"/>
                </a:lnTo>
                <a:lnTo>
                  <a:pt x="3261818" y="43773"/>
                </a:lnTo>
                <a:lnTo>
                  <a:pt x="3246453" y="21002"/>
                </a:lnTo>
                <a:lnTo>
                  <a:pt x="3223682" y="5637"/>
                </a:lnTo>
                <a:lnTo>
                  <a:pt x="319582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 anchor="ctr"/>
          <a:lstStyle/>
          <a:p>
            <a:pPr marL="0" marR="0" lvl="0" indent="0" algn="ctr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Microsoft YaHei"/>
                <a:sym typeface="Wingdings 2" panose="05020102010507070707" pitchFamily="18" charset="2"/>
              </a:rPr>
              <a:t> </a:t>
            </a:r>
            <a:r>
              <a:rPr lang="zh-TW" altLang="en-US" sz="1600" b="1" dirty="0">
                <a:solidFill>
                  <a:srgbClr val="FFFFFF"/>
                </a:solidFill>
                <a:latin typeface="+mn-ea"/>
                <a:cs typeface="Microsoft YaHei"/>
                <a:sym typeface="Wingdings 2" panose="05020102010507070707" pitchFamily="18" charset="2"/>
              </a:rPr>
              <a:t>崗位說明</a:t>
            </a:r>
            <a:endParaRPr kumimoji="0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Microsoft YaHei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8914" y="2122580"/>
            <a:ext cx="1622828" cy="521645"/>
          </a:xfrm>
          <a:prstGeom prst="rect">
            <a:avLst/>
          </a:prstGeom>
          <a:noFill/>
          <a:ln>
            <a:solidFill>
              <a:srgbClr val="019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145C6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66502" y="2144641"/>
            <a:ext cx="1641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薪資：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  <a:p>
            <a:pPr lvl="0" algn="ctr">
              <a:defRPr/>
            </a:pPr>
            <a:r>
              <a:rPr lang="zh-TW" altLang="en-US" sz="1400" b="1" dirty="0">
                <a:solidFill>
                  <a:prstClr val="black"/>
                </a:solidFill>
                <a:latin typeface="+mn-ea"/>
              </a:rPr>
              <a:t>依法定時薪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223998" y="1292547"/>
            <a:ext cx="1630650" cy="535482"/>
          </a:xfrm>
          <a:prstGeom prst="rect">
            <a:avLst/>
          </a:prstGeom>
          <a:noFill/>
          <a:ln>
            <a:solidFill>
              <a:srgbClr val="019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145C6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6" name="object 5"/>
          <p:cNvSpPr/>
          <p:nvPr/>
        </p:nvSpPr>
        <p:spPr>
          <a:xfrm>
            <a:off x="740761" y="3269544"/>
            <a:ext cx="7518462" cy="1344842"/>
          </a:xfrm>
          <a:custGeom>
            <a:avLst/>
            <a:gdLst/>
            <a:ahLst/>
            <a:cxnLst/>
            <a:rect l="l" t="t" r="r" b="b"/>
            <a:pathLst>
              <a:path w="4700270" h="1877695">
                <a:moveTo>
                  <a:pt x="4592955" y="0"/>
                </a:moveTo>
                <a:lnTo>
                  <a:pt x="107099" y="0"/>
                </a:lnTo>
                <a:lnTo>
                  <a:pt x="65413" y="8423"/>
                </a:lnTo>
                <a:lnTo>
                  <a:pt x="31370" y="31384"/>
                </a:lnTo>
                <a:lnTo>
                  <a:pt x="8417" y="65418"/>
                </a:lnTo>
                <a:lnTo>
                  <a:pt x="0" y="107060"/>
                </a:lnTo>
                <a:lnTo>
                  <a:pt x="0" y="1770506"/>
                </a:lnTo>
                <a:lnTo>
                  <a:pt x="8417" y="1812149"/>
                </a:lnTo>
                <a:lnTo>
                  <a:pt x="31370" y="1846183"/>
                </a:lnTo>
                <a:lnTo>
                  <a:pt x="65413" y="1869144"/>
                </a:lnTo>
                <a:lnTo>
                  <a:pt x="107099" y="1877567"/>
                </a:lnTo>
                <a:lnTo>
                  <a:pt x="4592955" y="1877567"/>
                </a:lnTo>
                <a:lnTo>
                  <a:pt x="4634597" y="1869144"/>
                </a:lnTo>
                <a:lnTo>
                  <a:pt x="4668631" y="1846183"/>
                </a:lnTo>
                <a:lnTo>
                  <a:pt x="4691592" y="1812149"/>
                </a:lnTo>
                <a:lnTo>
                  <a:pt x="4700016" y="1770506"/>
                </a:lnTo>
                <a:lnTo>
                  <a:pt x="4700016" y="107060"/>
                </a:lnTo>
                <a:lnTo>
                  <a:pt x="4691592" y="65418"/>
                </a:lnTo>
                <a:lnTo>
                  <a:pt x="4668631" y="31384"/>
                </a:lnTo>
                <a:lnTo>
                  <a:pt x="4634597" y="8423"/>
                </a:lnTo>
                <a:lnTo>
                  <a:pt x="45929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7" name="object 3"/>
          <p:cNvSpPr/>
          <p:nvPr/>
        </p:nvSpPr>
        <p:spPr>
          <a:xfrm>
            <a:off x="1117599" y="3091521"/>
            <a:ext cx="3507473" cy="301117"/>
          </a:xfrm>
          <a:custGeom>
            <a:avLst/>
            <a:gdLst/>
            <a:ahLst/>
            <a:cxnLst/>
            <a:rect l="l" t="t" r="r" b="b"/>
            <a:pathLst>
              <a:path w="3267710" h="314325">
                <a:moveTo>
                  <a:pt x="3195828" y="0"/>
                </a:moveTo>
                <a:lnTo>
                  <a:pt x="71627" y="0"/>
                </a:lnTo>
                <a:lnTo>
                  <a:pt x="43773" y="5637"/>
                </a:lnTo>
                <a:lnTo>
                  <a:pt x="21002" y="21002"/>
                </a:lnTo>
                <a:lnTo>
                  <a:pt x="5637" y="43773"/>
                </a:lnTo>
                <a:lnTo>
                  <a:pt x="0" y="71627"/>
                </a:lnTo>
                <a:lnTo>
                  <a:pt x="0" y="242315"/>
                </a:lnTo>
                <a:lnTo>
                  <a:pt x="5637" y="270170"/>
                </a:lnTo>
                <a:lnTo>
                  <a:pt x="21002" y="292941"/>
                </a:lnTo>
                <a:lnTo>
                  <a:pt x="43773" y="308306"/>
                </a:lnTo>
                <a:lnTo>
                  <a:pt x="71627" y="313943"/>
                </a:lnTo>
                <a:lnTo>
                  <a:pt x="3195828" y="313943"/>
                </a:lnTo>
                <a:lnTo>
                  <a:pt x="3223682" y="308306"/>
                </a:lnTo>
                <a:lnTo>
                  <a:pt x="3246453" y="292941"/>
                </a:lnTo>
                <a:lnTo>
                  <a:pt x="3261818" y="270170"/>
                </a:lnTo>
                <a:lnTo>
                  <a:pt x="3267455" y="242315"/>
                </a:lnTo>
                <a:lnTo>
                  <a:pt x="3267455" y="71627"/>
                </a:lnTo>
                <a:lnTo>
                  <a:pt x="3261818" y="43773"/>
                </a:lnTo>
                <a:lnTo>
                  <a:pt x="3246453" y="21002"/>
                </a:lnTo>
                <a:lnTo>
                  <a:pt x="3223682" y="5637"/>
                </a:lnTo>
                <a:lnTo>
                  <a:pt x="319582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 anchor="ctr"/>
          <a:lstStyle/>
          <a:p>
            <a:pPr lvl="0" algn="ctr" defTabSz="685800">
              <a:lnSpc>
                <a:spcPts val="1800"/>
              </a:lnSpc>
              <a:defRPr/>
            </a:pPr>
            <a:r>
              <a:rPr lang="zh-TW" altLang="en-US" sz="1600" b="1" dirty="0">
                <a:solidFill>
                  <a:srgbClr val="FFFFFF"/>
                </a:solidFill>
                <a:latin typeface="+mn-ea"/>
                <a:cs typeface="Microsoft YaHei"/>
                <a:sym typeface="Wingdings 2" panose="05020102010507070707" pitchFamily="18" charset="2"/>
              </a:rPr>
              <a:t>資格條件或其他備註</a:t>
            </a:r>
            <a:endParaRPr kumimoji="0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Microsoft YaHei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20440" y="3450266"/>
            <a:ext cx="7266397" cy="1101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39" lvl="1" indent="-342900" algn="just" defTabSz="914378">
              <a:lnSpc>
                <a:spcPts val="1800"/>
              </a:lnSpc>
              <a:spcBef>
                <a:spcPct val="20000"/>
              </a:spcBef>
              <a:buClr>
                <a:prstClr val="black"/>
              </a:buClr>
              <a:buFont typeface="+mj-lt"/>
              <a:buAutoNum type="arabicPeriod"/>
              <a:defRPr/>
            </a:pPr>
            <a:r>
              <a:rPr lang="zh-TW" altLang="en-US" sz="1400" dirty="0">
                <a:solidFill>
                  <a:prstClr val="black"/>
                </a:solidFill>
                <a:latin typeface="+mn-ea"/>
              </a:rPr>
              <a:t>一至三年級學業成績平均</a:t>
            </a:r>
            <a:r>
              <a:rPr lang="en-US" altLang="zh-TW" sz="1400" dirty="0">
                <a:solidFill>
                  <a:prstClr val="black"/>
                </a:solidFill>
                <a:latin typeface="+mn-ea"/>
              </a:rPr>
              <a:t>75</a:t>
            </a:r>
            <a:r>
              <a:rPr lang="zh-TW" altLang="en-US" sz="1400" dirty="0">
                <a:solidFill>
                  <a:prstClr val="black"/>
                </a:solidFill>
                <a:latin typeface="+mn-ea"/>
              </a:rPr>
              <a:t>分以上，操行成績平均</a:t>
            </a:r>
            <a:r>
              <a:rPr lang="en-US" altLang="zh-TW" sz="1400" dirty="0">
                <a:solidFill>
                  <a:prstClr val="black"/>
                </a:solidFill>
                <a:latin typeface="+mn-ea"/>
              </a:rPr>
              <a:t>80</a:t>
            </a:r>
            <a:r>
              <a:rPr lang="zh-TW" altLang="en-US" sz="1400" dirty="0">
                <a:solidFill>
                  <a:prstClr val="black"/>
                </a:solidFill>
                <a:latin typeface="+mn-ea"/>
              </a:rPr>
              <a:t>分以上。</a:t>
            </a:r>
          </a:p>
          <a:p>
            <a:pPr marL="742939" lvl="1" indent="-342900" algn="just" defTabSz="914378">
              <a:lnSpc>
                <a:spcPts val="1800"/>
              </a:lnSpc>
              <a:spcBef>
                <a:spcPct val="20000"/>
              </a:spcBef>
              <a:buClr>
                <a:prstClr val="black"/>
              </a:buClr>
              <a:buFont typeface="+mj-lt"/>
              <a:buAutoNum type="arabicPeriod"/>
              <a:defRPr/>
            </a:pPr>
            <a:r>
              <a:rPr lang="zh-TW" altLang="en-US" sz="1400" dirty="0">
                <a:solidFill>
                  <a:prstClr val="black"/>
                </a:solidFill>
                <a:latin typeface="+mn-ea"/>
              </a:rPr>
              <a:t>投遞之履歷至多</a:t>
            </a:r>
            <a:r>
              <a:rPr lang="en-US" altLang="zh-TW" sz="1400" dirty="0">
                <a:solidFill>
                  <a:prstClr val="black"/>
                </a:solidFill>
                <a:latin typeface="+mn-ea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+mn-ea"/>
              </a:rPr>
              <a:t>頁，內容格式不限，以</a:t>
            </a:r>
            <a:r>
              <a:rPr lang="en-US" altLang="zh-TW" sz="1400" dirty="0">
                <a:solidFill>
                  <a:prstClr val="black"/>
                </a:solidFill>
                <a:latin typeface="+mn-ea"/>
              </a:rPr>
              <a:t>PDF</a:t>
            </a:r>
            <a:r>
              <a:rPr lang="zh-TW" altLang="en-US" sz="1400" dirty="0">
                <a:solidFill>
                  <a:prstClr val="black"/>
                </a:solidFill>
                <a:latin typeface="+mn-ea"/>
              </a:rPr>
              <a:t>檔案呈現，並附件提供歷年成績單，內文請盡量說明求職動機、已具備證照和課內外活動經歷。</a:t>
            </a:r>
            <a:endParaRPr lang="en-US" altLang="zh-TW" sz="1400" dirty="0">
              <a:solidFill>
                <a:prstClr val="black"/>
              </a:solidFill>
              <a:latin typeface="+mn-ea"/>
            </a:endParaRPr>
          </a:p>
          <a:p>
            <a:pPr marL="742939" lvl="1" indent="-342900" algn="just" defTabSz="914378">
              <a:lnSpc>
                <a:spcPts val="1800"/>
              </a:lnSpc>
              <a:spcBef>
                <a:spcPct val="20000"/>
              </a:spcBef>
              <a:buClr>
                <a:prstClr val="black"/>
              </a:buClr>
              <a:buFont typeface="+mj-lt"/>
              <a:buAutoNum type="arabicPeriod"/>
              <a:defRPr/>
            </a:pPr>
            <a:r>
              <a:rPr lang="zh-TW" altLang="en-US" sz="1400" dirty="0">
                <a:solidFill>
                  <a:prstClr val="black"/>
                </a:solidFill>
                <a:latin typeface="+mn-ea"/>
              </a:rPr>
              <a:t>以期望畢業即就業者為優先，尚有升學打算者請備註於履歷。</a:t>
            </a:r>
            <a:endParaRPr lang="en-US" altLang="zh-TW" sz="14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644400" y="1291459"/>
            <a:ext cx="1641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400" b="1" dirty="0">
                <a:solidFill>
                  <a:prstClr val="black"/>
                </a:solidFill>
                <a:latin typeface="+mn-ea"/>
              </a:rPr>
              <a:t>期間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：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400" b="1" dirty="0">
                <a:solidFill>
                  <a:prstClr val="black"/>
                </a:solidFill>
                <a:latin typeface="+mn-ea"/>
              </a:rPr>
              <a:t>115.03-115.06</a:t>
            </a:r>
            <a:br>
              <a:rPr lang="en-US" altLang="zh-TW" sz="1400" b="1" dirty="0">
                <a:solidFill>
                  <a:prstClr val="black"/>
                </a:solidFill>
                <a:latin typeface="+mn-ea"/>
              </a:rPr>
            </a:br>
            <a:r>
              <a:rPr lang="zh-TW" altLang="en-US" sz="800" b="1" dirty="0">
                <a:solidFill>
                  <a:prstClr val="black"/>
                </a:solidFill>
                <a:latin typeface="+mn-ea"/>
              </a:rPr>
              <a:t>班表可自訂，每周至少</a:t>
            </a:r>
            <a:r>
              <a:rPr lang="en-US" altLang="zh-TW" sz="800" b="1" dirty="0">
                <a:solidFill>
                  <a:prstClr val="black"/>
                </a:solidFill>
                <a:latin typeface="+mn-ea"/>
              </a:rPr>
              <a:t>3</a:t>
            </a:r>
            <a:r>
              <a:rPr lang="zh-TW" altLang="en-US" sz="800" b="1" dirty="0">
                <a:solidFill>
                  <a:prstClr val="black"/>
                </a:solidFill>
                <a:latin typeface="+mn-ea"/>
              </a:rPr>
              <a:t>個整日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958943" y="1318627"/>
            <a:ext cx="19980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400" b="1" dirty="0">
                <a:solidFill>
                  <a:prstClr val="black"/>
                </a:solidFill>
                <a:latin typeface="+mn-ea"/>
              </a:rPr>
              <a:t>名額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：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400" b="1" dirty="0">
                <a:solidFill>
                  <a:prstClr val="black"/>
                </a:solidFill>
                <a:latin typeface="+mn-ea"/>
              </a:rPr>
              <a:t>視面試情形擇優錄取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88420" y="1305587"/>
            <a:ext cx="19980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400" b="1" noProof="0" dirty="0">
                <a:solidFill>
                  <a:prstClr val="black"/>
                </a:solidFill>
                <a:latin typeface="+mn-ea"/>
              </a:rPr>
              <a:t>實習單位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：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400" b="1" dirty="0">
                <a:solidFill>
                  <a:prstClr val="black"/>
                </a:solidFill>
                <a:latin typeface="+mn-ea"/>
              </a:rPr>
              <a:t>總公司內勤部門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530990" y="2165432"/>
            <a:ext cx="18669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400" b="1" noProof="0" dirty="0">
                <a:solidFill>
                  <a:prstClr val="black"/>
                </a:solidFill>
                <a:latin typeface="+mn-ea"/>
              </a:rPr>
              <a:t>實習</a:t>
            </a:r>
            <a:r>
              <a:rPr lang="zh-TW" altLang="en-US" sz="1400" b="1" dirty="0">
                <a:solidFill>
                  <a:prstClr val="black"/>
                </a:solidFill>
                <a:latin typeface="+mn-ea"/>
              </a:rPr>
              <a:t>地點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：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400" b="1" noProof="0" dirty="0">
                <a:solidFill>
                  <a:prstClr val="black"/>
                </a:solidFill>
                <a:latin typeface="+mn-ea"/>
              </a:rPr>
              <a:t>台北市大安區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618910" y="1296348"/>
            <a:ext cx="1622828" cy="607751"/>
          </a:xfrm>
          <a:prstGeom prst="rect">
            <a:avLst/>
          </a:prstGeom>
          <a:noFill/>
          <a:ln>
            <a:solidFill>
              <a:srgbClr val="019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145C6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023154" y="1291459"/>
            <a:ext cx="1805544" cy="536570"/>
          </a:xfrm>
          <a:prstGeom prst="rect">
            <a:avLst/>
          </a:prstGeom>
          <a:noFill/>
          <a:ln>
            <a:solidFill>
              <a:srgbClr val="019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145C6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530238" y="2129520"/>
            <a:ext cx="1803512" cy="521645"/>
          </a:xfrm>
          <a:prstGeom prst="rect">
            <a:avLst/>
          </a:prstGeom>
          <a:noFill/>
          <a:ln>
            <a:solidFill>
              <a:srgbClr val="019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145C6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791231" y="2137878"/>
            <a:ext cx="23036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400" b="1" noProof="0" dirty="0">
                <a:solidFill>
                  <a:prstClr val="black"/>
                </a:solidFill>
                <a:latin typeface="+mn-ea"/>
              </a:rPr>
              <a:t>實習工作內容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：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400" b="1" dirty="0">
                <a:solidFill>
                  <a:prstClr val="black"/>
                </a:solidFill>
                <a:latin typeface="+mn-ea"/>
              </a:rPr>
              <a:t>依錄取部門業務</a:t>
            </a:r>
            <a:r>
              <a:rPr lang="en-US" altLang="zh-TW" sz="1400" b="1" dirty="0">
                <a:solidFill>
                  <a:prstClr val="black"/>
                </a:solidFill>
                <a:latin typeface="+mn-ea"/>
              </a:rPr>
              <a:t>(P.3-6)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019817" y="2109098"/>
            <a:ext cx="1805544" cy="536570"/>
          </a:xfrm>
          <a:prstGeom prst="rect">
            <a:avLst/>
          </a:prstGeom>
          <a:noFill/>
          <a:ln>
            <a:solidFill>
              <a:srgbClr val="019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145C6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188741" y="2662595"/>
            <a:ext cx="249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+mn-ea"/>
              </a:rPr>
              <a:t>註：本年度職缺名單如附件。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AF07C5-463E-4746-8662-F9EAE6427DB3}" type="slidenum">
              <a:rPr lang="zh-TW" altLang="en-US" smtClean="0"/>
              <a:pPr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211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附件</a:t>
            </a:r>
            <a:r>
              <a:rPr lang="en-US" altLang="zh-TW" dirty="0">
                <a:latin typeface="+mn-ea"/>
                <a:ea typeface="+mn-ea"/>
              </a:rPr>
              <a:t>_</a:t>
            </a:r>
            <a:r>
              <a:rPr lang="zh-TW" altLang="en-US" dirty="0">
                <a:latin typeface="+mn-ea"/>
                <a:ea typeface="+mn-ea"/>
              </a:rPr>
              <a:t>職缺名單與工作內容</a:t>
            </a:r>
            <a:r>
              <a:rPr lang="en-US" altLang="zh-TW" dirty="0">
                <a:latin typeface="+mn-ea"/>
              </a:rPr>
              <a:t>(1/4)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AF07C5-463E-4746-8662-F9EAE6427DB3}" type="slidenum">
              <a:rPr lang="zh-TW" altLang="en-US" smtClean="0"/>
              <a:pPr/>
              <a:t>3</a:t>
            </a:fld>
            <a:endParaRPr lang="zh-TW" altLang="en-US" dirty="0"/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395327"/>
              </p:ext>
            </p:extLst>
          </p:nvPr>
        </p:nvGraphicFramePr>
        <p:xfrm>
          <a:off x="412689" y="771550"/>
          <a:ext cx="8280921" cy="3580546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692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8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實習單位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35876" marR="35876" marT="0" marB="0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預計實習內容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35876" marR="35876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200">
                <a:tc>
                  <a:txBody>
                    <a:bodyPr/>
                    <a:lstStyle/>
                    <a:p>
                      <a:pPr marL="3175" indent="0" algn="ctr"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latin typeface="+mn-ea"/>
                        </a:rPr>
                        <a:t>綜合企劃部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5876" marR="35876" marT="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實際參與綜企部業務運作，依個人專長及屬性分配任務，包含但不限於以下範疇：</a:t>
                      </a:r>
                      <a:endParaRPr lang="en-US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altLang="en-US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1.</a:t>
                      </a:r>
                      <a:r>
                        <a:rPr lang="zh-TW" altLang="en-US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統計數據分析</a:t>
                      </a:r>
                    </a:p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協助進行基礎數據整理、分析與報表製作。</a:t>
                      </a:r>
                    </a:p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2.</a:t>
                      </a:r>
                      <a:r>
                        <a:rPr lang="zh-TW" altLang="en-US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廣宣事務參與</a:t>
                      </a:r>
                    </a:p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支援活動企劃與執行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(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如參展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)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、製作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EDM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素材。</a:t>
                      </a:r>
                    </a:p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3.</a:t>
                      </a:r>
                      <a:r>
                        <a:rPr lang="zh-TW" altLang="en-US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企業永續專案</a:t>
                      </a:r>
                    </a:p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參與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ESG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相關資料的蒐集、彙整及內容校對。</a:t>
                      </a:r>
                    </a:p>
                  </a:txBody>
                  <a:tcPr marL="35876" marR="35876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997">
                <a:tc>
                  <a:txBody>
                    <a:bodyPr/>
                    <a:lstStyle/>
                    <a:p>
                      <a:pPr marL="3175" indent="0" algn="ctr" defTabSz="914400" rtl="0" eaLnBrk="1" latinLnBrk="0" hangingPunct="1">
                        <a:spcAft>
                          <a:spcPts val="0"/>
                        </a:spcAft>
                        <a:tabLst/>
                      </a:pPr>
                      <a:r>
                        <a:rPr lang="zh-TW" altLang="en-US" sz="1200" dirty="0">
                          <a:latin typeface="+mn-ea"/>
                        </a:rPr>
                        <a:t>業務企劃部業務企劃科</a:t>
                      </a:r>
                      <a:endParaRPr lang="zh-TW" sz="1200" kern="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35876" marR="35876" marT="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914400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每日業績進度速報</a:t>
                      </a:r>
                      <a:endParaRPr lang="en-US" altLang="zh-TW" sz="1200" kern="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228600" lvl="0" indent="-228600" algn="l" defTabSz="914400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業績進度追蹤會議：動能表協作</a:t>
                      </a:r>
                      <a:endParaRPr lang="en-US" altLang="zh-TW" sz="1200" kern="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228600" lvl="0" indent="-228600" algn="l" defTabSz="914400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區營業分公司主管會議見習</a:t>
                      </a:r>
                      <a:endParaRPr lang="en-US" altLang="zh-TW" sz="1200" kern="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228600" lvl="0" indent="-228600" algn="l" defTabSz="914400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通訊處實習觀摩</a:t>
                      </a:r>
                      <a:endParaRPr lang="en-US" altLang="zh-TW" sz="1200" kern="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228600" lvl="0" indent="-228600" algn="l" defTabSz="914400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獎勵辦法協作：第二季戰報製作、第三季辦法訂定</a:t>
                      </a:r>
                      <a:endParaRPr lang="en-US" altLang="zh-TW" sz="1200" kern="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228600" lvl="0" indent="-228600" algn="l" defTabSz="914400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差旅費申請核銷作業</a:t>
                      </a:r>
                      <a:endParaRPr lang="en-US" altLang="zh-TW" sz="1200" kern="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228600" lvl="0" indent="-228600" algn="l" defTabSz="914400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其他主管交辦專案研究</a:t>
                      </a:r>
                    </a:p>
                  </a:txBody>
                  <a:tcPr marL="35876" marR="35876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5649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附件</a:t>
            </a:r>
            <a:r>
              <a:rPr lang="en-US" altLang="zh-TW" dirty="0">
                <a:latin typeface="+mn-ea"/>
                <a:ea typeface="+mn-ea"/>
              </a:rPr>
              <a:t>_</a:t>
            </a:r>
            <a:r>
              <a:rPr lang="zh-TW" altLang="en-US" dirty="0">
                <a:latin typeface="+mn-ea"/>
                <a:ea typeface="+mn-ea"/>
              </a:rPr>
              <a:t>職缺名單與工作內容</a:t>
            </a:r>
            <a:r>
              <a:rPr lang="en-US" altLang="zh-TW" dirty="0">
                <a:latin typeface="+mn-ea"/>
                <a:ea typeface="+mn-ea"/>
              </a:rPr>
              <a:t>(2/4)</a:t>
            </a:r>
            <a:endParaRPr lang="zh-TW" altLang="en-US" dirty="0">
              <a:latin typeface="+mn-ea"/>
              <a:ea typeface="+mn-ea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357450"/>
              </p:ext>
            </p:extLst>
          </p:nvPr>
        </p:nvGraphicFramePr>
        <p:xfrm>
          <a:off x="323528" y="709577"/>
          <a:ext cx="8689045" cy="2798277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8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9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實習單位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35876" marR="35876" marT="0" marB="0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預計實習內容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35876" marR="35876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132">
                <a:tc>
                  <a:txBody>
                    <a:bodyPr/>
                    <a:lstStyle/>
                    <a:p>
                      <a:pPr marL="3175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+mn-ea"/>
                        </a:rPr>
                        <a:t>火災暨工程保險部</a:t>
                      </a:r>
                      <a:endParaRPr lang="en-US" altLang="zh-TW" sz="1200" dirty="0">
                        <a:latin typeface="+mn-ea"/>
                      </a:endParaRPr>
                    </a:p>
                    <a:p>
                      <a:pPr marL="3175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+mn-ea"/>
                        </a:rPr>
                        <a:t>火災保險一科</a:t>
                      </a:r>
                      <a:endParaRPr lang="zh-TW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5876" marR="35876" marT="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住宅火險商品解析</a:t>
                      </a:r>
                      <a:endParaRPr lang="en-US" altLang="zh-TW" sz="12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住宅火險出單及批改流程</a:t>
                      </a:r>
                      <a:endParaRPr lang="en-US" altLang="zh-TW" sz="12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住宅火險</a:t>
                      </a:r>
                      <a:r>
                        <a:rPr lang="en-US" altLang="zh-TW" sz="1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APP</a:t>
                      </a:r>
                      <a:r>
                        <a:rPr lang="zh-TW" altLang="en-US" sz="1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運用及開發規劃</a:t>
                      </a:r>
                    </a:p>
                  </a:txBody>
                  <a:tcPr marL="35876" marR="35876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5188">
                <a:tc>
                  <a:txBody>
                    <a:bodyPr/>
                    <a:lstStyle/>
                    <a:p>
                      <a:pPr marL="3175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+mn-ea"/>
                        </a:rPr>
                        <a:t>海上保險部</a:t>
                      </a:r>
                      <a:endParaRPr lang="zh-TW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5876" marR="35876" marT="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1. 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建立海上保險基本概念與熟悉部門運作，包括商品種類、承保範圍、保單條款及國際貿易條款等專業知識建立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2. 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風險評估作業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: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包括要保文件審核及實務出單流程學習與協作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3. 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水險理賠案例研討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: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透過實際理賠案例，了解貨物水險運送風險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4. 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整合學習成果並進行專題報告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35876" marR="35876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769573" y="4671361"/>
            <a:ext cx="486000" cy="284400"/>
          </a:xfrm>
        </p:spPr>
        <p:txBody>
          <a:bodyPr/>
          <a:lstStyle/>
          <a:p>
            <a:fld id="{ADAF07C5-463E-4746-8662-F9EAE6427DB3}" type="slidenum">
              <a:rPr lang="zh-TW" altLang="en-US" smtClean="0"/>
              <a:pPr/>
              <a:t>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67801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附件</a:t>
            </a:r>
            <a:r>
              <a:rPr lang="en-US" altLang="zh-TW" dirty="0">
                <a:latin typeface="+mn-ea"/>
                <a:ea typeface="+mn-ea"/>
              </a:rPr>
              <a:t>_</a:t>
            </a:r>
            <a:r>
              <a:rPr lang="zh-TW" altLang="en-US" dirty="0">
                <a:latin typeface="+mn-ea"/>
                <a:ea typeface="+mn-ea"/>
              </a:rPr>
              <a:t>職缺名單與工作內容</a:t>
            </a:r>
            <a:r>
              <a:rPr lang="en-US" altLang="zh-TW" dirty="0">
                <a:latin typeface="+mn-ea"/>
                <a:ea typeface="+mn-ea"/>
              </a:rPr>
              <a:t>(3/4)</a:t>
            </a:r>
            <a:endParaRPr lang="zh-TW" altLang="en-US" dirty="0">
              <a:latin typeface="+mn-ea"/>
              <a:ea typeface="+mn-ea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30072"/>
              </p:ext>
            </p:extLst>
          </p:nvPr>
        </p:nvGraphicFramePr>
        <p:xfrm>
          <a:off x="323528" y="709577"/>
          <a:ext cx="8689045" cy="3532569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8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64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實習單位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35876" marR="35876" marT="0" marB="0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預計實習內容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35876" marR="35876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2381">
                <a:tc>
                  <a:txBody>
                    <a:bodyPr/>
                    <a:lstStyle/>
                    <a:p>
                      <a:pPr marL="3175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+mn-ea"/>
                        </a:rPr>
                        <a:t>展業二部業務一科</a:t>
                      </a:r>
                      <a:endParaRPr lang="zh-TW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5876" marR="35876" marT="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實習目標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熟悉企業保險產品與服務內容。建立與代理人、經紀人通路的基本互動能力。培養業務開發與客戶關係經營的實務技巧。建立對法人客戶與中大型通路開拓與服務具興趣之人才庫。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實習內容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  <a:buAutoNum type="arabicPeriod"/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職務導入與基礎訓練 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- 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企業保險基本概念與市場概況介紹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/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公司產品線與服務流程說明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/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保險法規與合規知識簡介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/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通路架構與角色認識（代理人 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vs 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經紀人）</a:t>
                      </a:r>
                      <a:endParaRPr lang="en-US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  <a:buAutoNum type="arabicPeriod"/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實務操作與通路互動 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- 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協助準備保險規劃提案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/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參與通路會議與客戶簡報準備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/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模擬客戶需求訪談與保單設計學習使用業務支援系統與</a:t>
                      </a:r>
                      <a:r>
                        <a:rPr lang="en-US" altLang="zh-TW" sz="12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CoRadar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客戶管理工具</a:t>
                      </a:r>
                      <a:endParaRPr lang="en-US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  <a:buAutoNum type="arabicPeriod"/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業務拓展與客戶經營 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- 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參與實際客戶拜訪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/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協助追蹤潛在客戶與商機管理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/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撰寫法人客戶開拓報告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能力培養重點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溝通與表達技巧：口語與書面表達、簡報製作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保險專業知識：商品客製化規劃、風險評估、法規遵循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業務開發能力：市場分析、客戶需求洞察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英文能力：保險英文詞彙、商業電郵溝通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評估方式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每月實習成果報告與主管回饋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結業簡報：針對一個企業客戶設計保險規劃方案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35876" marR="35876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769573" y="4671361"/>
            <a:ext cx="486000" cy="284400"/>
          </a:xfrm>
        </p:spPr>
        <p:txBody>
          <a:bodyPr/>
          <a:lstStyle/>
          <a:p>
            <a:fld id="{ADAF07C5-463E-4746-8662-F9EAE6427DB3}" type="slidenum">
              <a:rPr lang="zh-TW" altLang="en-US" smtClean="0"/>
              <a:pPr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42736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+mn-ea"/>
                <a:ea typeface="+mn-ea"/>
              </a:rPr>
              <a:t>附件</a:t>
            </a:r>
            <a:r>
              <a:rPr lang="en-US" altLang="zh-TW" dirty="0">
                <a:latin typeface="+mn-ea"/>
                <a:ea typeface="+mn-ea"/>
              </a:rPr>
              <a:t>_</a:t>
            </a:r>
            <a:r>
              <a:rPr lang="zh-TW" altLang="en-US" dirty="0">
                <a:latin typeface="+mn-ea"/>
                <a:ea typeface="+mn-ea"/>
              </a:rPr>
              <a:t>職缺名單與工作內容</a:t>
            </a:r>
            <a:r>
              <a:rPr lang="en-US" altLang="zh-TW" dirty="0">
                <a:latin typeface="+mn-ea"/>
              </a:rPr>
              <a:t>(4/4)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AF07C5-463E-4746-8662-F9EAE6427DB3}" type="slidenum">
              <a:rPr lang="zh-TW" altLang="en-US" smtClean="0"/>
              <a:pPr/>
              <a:t>6</a:t>
            </a:fld>
            <a:endParaRPr lang="zh-TW" altLang="en-US" dirty="0"/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172922"/>
              </p:ext>
            </p:extLst>
          </p:nvPr>
        </p:nvGraphicFramePr>
        <p:xfrm>
          <a:off x="469599" y="695225"/>
          <a:ext cx="8202094" cy="4242296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626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5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8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實習單位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35876" marR="35876" marT="0" marB="0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預計實習內容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35876" marR="35876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296">
                <a:tc>
                  <a:txBody>
                    <a:bodyPr/>
                    <a:lstStyle/>
                    <a:p>
                      <a:pPr marL="3175" indent="0" algn="ctr"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個人保險理賠部</a:t>
                      </a:r>
                      <a:b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技術輔導科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5876" marR="35876" marT="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ts val="14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各種理賠相關統計資料彙整與分析。</a:t>
                      </a:r>
                      <a:endParaRPr lang="en-US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ts val="14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理賠實務案件處理，車險及傷健險受理、查證、審查作業教學。</a:t>
                      </a:r>
                      <a:endParaRPr lang="en-US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  <a:p>
                      <a:pPr marL="228600" indent="-228600">
                        <a:lnSpc>
                          <a:spcPts val="14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參與個人保險理賠部相關數位專案，並分享相關議題作為結訓成果發表內容。</a:t>
                      </a:r>
                    </a:p>
                  </a:txBody>
                  <a:tcPr marL="35876" marR="35876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175" indent="0" algn="ctr"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個人保險理賠部</a:t>
                      </a:r>
                      <a:b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理賠規劃科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5876" marR="35876" marT="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一、理賠實務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(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一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)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汽車險理賠作業說明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(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二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)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健康險、傷害險與旅綜險理賠作業說明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二、理賠工具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(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一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)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理賠工具介紹：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R6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核心系統、行動理賠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APP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、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Smart Claim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(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二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)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統計分析工具：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SAS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教學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(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三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)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數位科技介紹：理賠數位科技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(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詐欺模型、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Gen AI)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、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M365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實作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2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三、專案教學與理賠實作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(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一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)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個理部專案說明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(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二</a:t>
                      </a:r>
                      <a:r>
                        <a:rPr lang="en-US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)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數據實作：理賠數據分析實作</a:t>
                      </a:r>
                    </a:p>
                  </a:txBody>
                  <a:tcPr marL="35876" marR="35876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5114397"/>
                  </a:ext>
                </a:extLst>
              </a:tr>
              <a:tr h="1054664">
                <a:tc>
                  <a:txBody>
                    <a:bodyPr/>
                    <a:lstStyle/>
                    <a:p>
                      <a:pPr marL="3175" indent="0" algn="ctr" defTabSz="914400" rtl="0" eaLnBrk="1" latinLnBrk="0" hangingPunct="1">
                        <a:spcAft>
                          <a:spcPts val="0"/>
                        </a:spcAft>
                        <a:tabLst/>
                      </a:pP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個人保險理賠部</a:t>
                      </a:r>
                      <a:b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</a:b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理賠管理科</a:t>
                      </a:r>
                      <a:endParaRPr lang="zh-TW" sz="1200" kern="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35876" marR="35876" marT="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zh-TW" altLang="en-US" sz="1200" b="1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一、理賠實務執行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一</a:t>
                      </a: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簡易健康傷害險理賠審查實務教學。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二</a:t>
                      </a: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簡易強制險及車險理賠審查實務教學。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zh-TW" altLang="en-US" sz="1200" b="1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二、管理策略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一</a:t>
                      </a: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簡易統計數據分析與報表製作。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二</a:t>
                      </a: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理賠問題解決與決策探討。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zh-TW" altLang="en-US" sz="1200" b="1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三、個人保險理賠部理賠數位專案研討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一</a:t>
                      </a: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初步瞭解目前現有理賠數位專案。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二</a:t>
                      </a:r>
                      <a:r>
                        <a:rPr lang="en-US" altLang="zh-TW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1200" kern="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參與數位專案議題研討後作為結訓成果發表專題。</a:t>
                      </a:r>
                    </a:p>
                  </a:txBody>
                  <a:tcPr marL="35876" marR="35876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5112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6616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284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國泰輔助色">
      <a:dk1>
        <a:sysClr val="windowText" lastClr="000000"/>
      </a:dk1>
      <a:lt1>
        <a:sysClr val="window" lastClr="FFFFFF"/>
      </a:lt1>
      <a:dk2>
        <a:srgbClr val="FFF200"/>
      </a:dk2>
      <a:lt2>
        <a:srgbClr val="00A94F"/>
      </a:lt2>
      <a:accent1>
        <a:srgbClr val="004C8D"/>
      </a:accent1>
      <a:accent2>
        <a:srgbClr val="4F8940"/>
      </a:accent2>
      <a:accent3>
        <a:srgbClr val="FBC93E"/>
      </a:accent3>
      <a:accent4>
        <a:srgbClr val="8C297A"/>
      </a:accent4>
      <a:accent5>
        <a:srgbClr val="C53246"/>
      </a:accent5>
      <a:accent6>
        <a:srgbClr val="29A4B1"/>
      </a:accent6>
      <a:hlink>
        <a:srgbClr val="0000FF"/>
      </a:hlink>
      <a:folHlink>
        <a:srgbClr val="800080"/>
      </a:folHlink>
    </a:clrScheme>
    <a:fontScheme name="國泰字體">
      <a:majorFont>
        <a:latin typeface="Calibri"/>
        <a:ea typeface="微軟正黑體"/>
        <a:cs typeface=""/>
      </a:majorFont>
      <a:minorFont>
        <a:latin typeface="Calibri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3_Office 佈景主題">
  <a:themeElements>
    <a:clrScheme name="國泰輔助色">
      <a:dk1>
        <a:sysClr val="windowText" lastClr="000000"/>
      </a:dk1>
      <a:lt1>
        <a:sysClr val="window" lastClr="FFFFFF"/>
      </a:lt1>
      <a:dk2>
        <a:srgbClr val="FFF200"/>
      </a:dk2>
      <a:lt2>
        <a:srgbClr val="00A94F"/>
      </a:lt2>
      <a:accent1>
        <a:srgbClr val="004C8D"/>
      </a:accent1>
      <a:accent2>
        <a:srgbClr val="4F8940"/>
      </a:accent2>
      <a:accent3>
        <a:srgbClr val="FBC93E"/>
      </a:accent3>
      <a:accent4>
        <a:srgbClr val="8C297A"/>
      </a:accent4>
      <a:accent5>
        <a:srgbClr val="C53246"/>
      </a:accent5>
      <a:accent6>
        <a:srgbClr val="29A4B1"/>
      </a:accent6>
      <a:hlink>
        <a:srgbClr val="0000FF"/>
      </a:hlink>
      <a:folHlink>
        <a:srgbClr val="800080"/>
      </a:folHlink>
    </a:clrScheme>
    <a:fontScheme name="國泰字體">
      <a:majorFont>
        <a:latin typeface="Calibri"/>
        <a:ea typeface="微軟正黑體"/>
        <a:cs typeface=""/>
      </a:majorFont>
      <a:minorFont>
        <a:latin typeface="Calibri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7676</TotalTime>
  <Words>968</Words>
  <Application>Microsoft Office PowerPoint</Application>
  <PresentationFormat>如螢幕大小 (16:9)</PresentationFormat>
  <Paragraphs>106</Paragraphs>
  <Slides>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微軟正黑體</vt:lpstr>
      <vt:lpstr>Arial</vt:lpstr>
      <vt:lpstr>Calibri</vt:lpstr>
      <vt:lpstr>Wingdings</vt:lpstr>
      <vt:lpstr>Office 佈景主題</vt:lpstr>
      <vt:lpstr>3_Office 佈景主題</vt:lpstr>
      <vt:lpstr>PowerPoint 簡報</vt:lpstr>
      <vt:lpstr>崗位說明與資格條件</vt:lpstr>
      <vt:lpstr>附件_職缺名單與工作內容(1/4)</vt:lpstr>
      <vt:lpstr>附件_職缺名單與工作內容(2/4)</vt:lpstr>
      <vt:lpstr>附件_職缺名單與工作內容(3/4)</vt:lpstr>
      <vt:lpstr>附件_職缺名單與工作內容(4/4)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鄭琪穎 IRIS</cp:lastModifiedBy>
  <cp:revision>242</cp:revision>
  <dcterms:created xsi:type="dcterms:W3CDTF">2017-09-05T01:58:19Z</dcterms:created>
  <dcterms:modified xsi:type="dcterms:W3CDTF">2025-09-23T02:46:41Z</dcterms:modified>
</cp:coreProperties>
</file>