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0" r:id="rId1"/>
    <p:sldMasterId id="2147483697" r:id="rId2"/>
    <p:sldMasterId id="2147483684" r:id="rId3"/>
  </p:sldMasterIdLst>
  <p:notesMasterIdLst>
    <p:notesMasterId r:id="rId21"/>
  </p:notesMasterIdLst>
  <p:sldIdLst>
    <p:sldId id="256" r:id="rId4"/>
    <p:sldId id="261" r:id="rId5"/>
    <p:sldId id="262" r:id="rId6"/>
    <p:sldId id="276" r:id="rId7"/>
    <p:sldId id="279" r:id="rId8"/>
    <p:sldId id="277" r:id="rId9"/>
    <p:sldId id="280" r:id="rId10"/>
    <p:sldId id="266" r:id="rId11"/>
    <p:sldId id="267" r:id="rId12"/>
    <p:sldId id="281" r:id="rId13"/>
    <p:sldId id="271" r:id="rId14"/>
    <p:sldId id="268" r:id="rId15"/>
    <p:sldId id="264" r:id="rId16"/>
    <p:sldId id="275" r:id="rId17"/>
    <p:sldId id="269" r:id="rId18"/>
    <p:sldId id="270" r:id="rId19"/>
    <p:sldId id="265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46" autoAdjust="0"/>
    <p:restoredTop sz="96088"/>
  </p:normalViewPr>
  <p:slideViewPr>
    <p:cSldViewPr snapToGrid="0">
      <p:cViewPr varScale="1">
        <p:scale>
          <a:sx n="144" d="100"/>
          <a:sy n="144" d="100"/>
        </p:scale>
        <p:origin x="24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021125-806E-455E-A9A3-DCDD4819EB34}" type="doc">
      <dgm:prSet loTypeId="urn:microsoft.com/office/officeart/2005/8/layout/vList4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95A9C2-D8DB-4A19-9AEC-47653FCD7923}">
      <dgm:prSet phldrT="[文字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  <a:sym typeface="Wingdings 2"/>
            </a:rPr>
            <a:t>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實務操作          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  <a:sym typeface="Wingdings 2"/>
            </a:rPr>
            <a:t>訓練課程               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觀摩活動</a:t>
          </a:r>
        </a:p>
      </dgm:t>
    </dgm:pt>
    <dgm:pt modelId="{65D0A078-917B-431D-B689-82F5EEF9AD27}" type="parTrans" cxnId="{D16B34AA-AD9A-426B-B225-6DC3C5FFBB90}">
      <dgm:prSet/>
      <dgm:spPr/>
      <dgm:t>
        <a:bodyPr/>
        <a:lstStyle/>
        <a:p>
          <a:endParaRPr lang="zh-TW" altLang="en-US"/>
        </a:p>
      </dgm:t>
    </dgm:pt>
    <dgm:pt modelId="{BE9A3B0E-DCCA-4505-9D29-51BC5928675D}" type="sibTrans" cxnId="{D16B34AA-AD9A-426B-B225-6DC3C5FFBB90}">
      <dgm:prSet/>
      <dgm:spPr/>
      <dgm:t>
        <a:bodyPr/>
        <a:lstStyle/>
        <a:p>
          <a:endParaRPr lang="zh-TW" altLang="en-US"/>
        </a:p>
      </dgm:t>
    </dgm:pt>
    <dgm:pt modelId="{9EC7E429-2A0C-4155-B274-F171D8C5E714}">
      <dgm:prSet phldrT="[文字]" custT="1"/>
      <dgm:spPr/>
      <dgm:t>
        <a:bodyPr/>
        <a:lstStyle/>
        <a:p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職場問題解惑 </a:t>
          </a:r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 改善建議蒐集 </a:t>
          </a:r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 職涯建議</a:t>
          </a:r>
        </a:p>
      </dgm:t>
    </dgm:pt>
    <dgm:pt modelId="{ACBF6579-E675-4AEB-A6FB-340E78688AD0}" type="parTrans" cxnId="{7CB1AA7B-19DD-4B55-AD94-D1A3AA4799A8}">
      <dgm:prSet/>
      <dgm:spPr/>
      <dgm:t>
        <a:bodyPr/>
        <a:lstStyle/>
        <a:p>
          <a:endParaRPr lang="zh-TW" altLang="en-US"/>
        </a:p>
      </dgm:t>
    </dgm:pt>
    <dgm:pt modelId="{6EC02A58-49A5-44F6-8356-8F391F999F57}" type="sibTrans" cxnId="{7CB1AA7B-19DD-4B55-AD94-D1A3AA4799A8}">
      <dgm:prSet/>
      <dgm:spPr/>
      <dgm:t>
        <a:bodyPr/>
        <a:lstStyle/>
        <a:p>
          <a:endParaRPr lang="zh-TW" altLang="en-US"/>
        </a:p>
      </dgm:t>
    </dgm:pt>
    <dgm:pt modelId="{F61C4BC0-9E26-41D7-B8E6-52AC6DAF1C37}">
      <dgm:prSet phldrT="[文字]" custT="1"/>
      <dgm:spPr/>
      <dgm:t>
        <a:bodyPr/>
        <a:lstStyle/>
        <a:p>
          <a:pPr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  <a:sym typeface="Wingdings"/>
            </a:rPr>
            <a:t>成果發表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CD51AC5-2F0B-462E-B522-DF4183EEED3C}" type="parTrans" cxnId="{50D4495C-18CA-419A-B683-6AB857E658F2}">
      <dgm:prSet/>
      <dgm:spPr/>
      <dgm:t>
        <a:bodyPr/>
        <a:lstStyle/>
        <a:p>
          <a:endParaRPr lang="zh-TW" altLang="en-US"/>
        </a:p>
      </dgm:t>
    </dgm:pt>
    <dgm:pt modelId="{D0783DCC-DAE9-41A1-B8C2-05B7FAD5D2D9}" type="sibTrans" cxnId="{50D4495C-18CA-419A-B683-6AB857E658F2}">
      <dgm:prSet/>
      <dgm:spPr/>
      <dgm:t>
        <a:bodyPr/>
        <a:lstStyle/>
        <a:p>
          <a:endParaRPr lang="zh-TW" altLang="en-US"/>
        </a:p>
      </dgm:t>
    </dgm:pt>
    <dgm:pt modelId="{7AB3318D-7151-4264-914B-1687EC32AE3B}" type="pres">
      <dgm:prSet presAssocID="{4B021125-806E-455E-A9A3-DCDD4819EB34}" presName="linear" presStyleCnt="0">
        <dgm:presLayoutVars>
          <dgm:dir/>
          <dgm:resizeHandles val="exact"/>
        </dgm:presLayoutVars>
      </dgm:prSet>
      <dgm:spPr/>
    </dgm:pt>
    <dgm:pt modelId="{22AAACBD-C2DF-4660-A33D-77548614EB43}" type="pres">
      <dgm:prSet presAssocID="{0795A9C2-D8DB-4A19-9AEC-47653FCD7923}" presName="comp" presStyleCnt="0"/>
      <dgm:spPr/>
    </dgm:pt>
    <dgm:pt modelId="{6B497830-062F-4153-A1F0-0D23548314C3}" type="pres">
      <dgm:prSet presAssocID="{0795A9C2-D8DB-4A19-9AEC-47653FCD7923}" presName="box" presStyleLbl="node1" presStyleIdx="0" presStyleCnt="3" custLinFactNeighborX="956"/>
      <dgm:spPr/>
    </dgm:pt>
    <dgm:pt modelId="{8FF0CCA8-C33E-48C5-8CF3-BEF13BEECDF8}" type="pres">
      <dgm:prSet presAssocID="{0795A9C2-D8DB-4A19-9AEC-47653FCD7923}" presName="img" presStyleLbl="fgImgPlace1" presStyleIdx="0" presStyleCnt="3" custScaleX="97880" custLinFactNeighborX="2342" custLinFactNeighborY="1476"/>
      <dgm:spPr/>
    </dgm:pt>
    <dgm:pt modelId="{75DF8610-0043-49A1-B2B5-78D755B7A390}" type="pres">
      <dgm:prSet presAssocID="{0795A9C2-D8DB-4A19-9AEC-47653FCD7923}" presName="text" presStyleLbl="node1" presStyleIdx="0" presStyleCnt="3">
        <dgm:presLayoutVars>
          <dgm:bulletEnabled val="1"/>
        </dgm:presLayoutVars>
      </dgm:prSet>
      <dgm:spPr/>
    </dgm:pt>
    <dgm:pt modelId="{81FE37CD-55D5-455B-A759-484CF559D277}" type="pres">
      <dgm:prSet presAssocID="{BE9A3B0E-DCCA-4505-9D29-51BC5928675D}" presName="spacer" presStyleCnt="0"/>
      <dgm:spPr/>
    </dgm:pt>
    <dgm:pt modelId="{56DA3339-6CD1-4107-92AE-56CD7EE7D2FE}" type="pres">
      <dgm:prSet presAssocID="{9EC7E429-2A0C-4155-B274-F171D8C5E714}" presName="comp" presStyleCnt="0"/>
      <dgm:spPr/>
    </dgm:pt>
    <dgm:pt modelId="{F892E375-C7F1-4E18-8774-6E5795065F5E}" type="pres">
      <dgm:prSet presAssocID="{9EC7E429-2A0C-4155-B274-F171D8C5E714}" presName="box" presStyleLbl="node1" presStyleIdx="1" presStyleCnt="3" custLinFactNeighborX="-1260" custLinFactNeighborY="0"/>
      <dgm:spPr/>
    </dgm:pt>
    <dgm:pt modelId="{70493A1A-59C0-4B45-87FB-ACA0C010334E}" type="pres">
      <dgm:prSet presAssocID="{9EC7E429-2A0C-4155-B274-F171D8C5E714}" presName="img" presStyleLbl="fgImgPlace1" presStyleIdx="1" presStyleCnt="3"/>
      <dgm:spPr/>
    </dgm:pt>
    <dgm:pt modelId="{E236F1C7-BF7B-4B03-8D4E-36506162D926}" type="pres">
      <dgm:prSet presAssocID="{9EC7E429-2A0C-4155-B274-F171D8C5E714}" presName="text" presStyleLbl="node1" presStyleIdx="1" presStyleCnt="3">
        <dgm:presLayoutVars>
          <dgm:bulletEnabled val="1"/>
        </dgm:presLayoutVars>
      </dgm:prSet>
      <dgm:spPr/>
    </dgm:pt>
    <dgm:pt modelId="{69E9D103-F5D4-4D0A-A403-780E334B9063}" type="pres">
      <dgm:prSet presAssocID="{6EC02A58-49A5-44F6-8356-8F391F999F57}" presName="spacer" presStyleCnt="0"/>
      <dgm:spPr/>
    </dgm:pt>
    <dgm:pt modelId="{52D3857B-0856-413D-976A-6C0D7C6AC2F7}" type="pres">
      <dgm:prSet presAssocID="{F61C4BC0-9E26-41D7-B8E6-52AC6DAF1C37}" presName="comp" presStyleCnt="0"/>
      <dgm:spPr/>
    </dgm:pt>
    <dgm:pt modelId="{3D454F11-CFFB-447B-8EAA-6BC7C3BFCDF3}" type="pres">
      <dgm:prSet presAssocID="{F61C4BC0-9E26-41D7-B8E6-52AC6DAF1C37}" presName="box" presStyleLbl="node1" presStyleIdx="2" presStyleCnt="3" custLinFactNeighborY="1666"/>
      <dgm:spPr/>
    </dgm:pt>
    <dgm:pt modelId="{1CDC37DA-BE31-45EE-9473-786444A9CDB3}" type="pres">
      <dgm:prSet presAssocID="{F61C4BC0-9E26-41D7-B8E6-52AC6DAF1C37}" presName="img" presStyleLbl="fgImgPlace1" presStyleIdx="2" presStyleCnt="3"/>
      <dgm:spPr/>
    </dgm:pt>
    <dgm:pt modelId="{13374E56-854C-423C-9BDC-CB5952002E53}" type="pres">
      <dgm:prSet presAssocID="{F61C4BC0-9E26-41D7-B8E6-52AC6DAF1C37}" presName="text" presStyleLbl="node1" presStyleIdx="2" presStyleCnt="3">
        <dgm:presLayoutVars>
          <dgm:bulletEnabled val="1"/>
        </dgm:presLayoutVars>
      </dgm:prSet>
      <dgm:spPr/>
    </dgm:pt>
  </dgm:ptLst>
  <dgm:cxnLst>
    <dgm:cxn modelId="{2ACC0B06-CA6D-41C5-A69F-0C730E841087}" type="presOf" srcId="{9EC7E429-2A0C-4155-B274-F171D8C5E714}" destId="{F892E375-C7F1-4E18-8774-6E5795065F5E}" srcOrd="0" destOrd="0" presId="urn:microsoft.com/office/officeart/2005/8/layout/vList4"/>
    <dgm:cxn modelId="{6EB11109-A7A5-499D-8B91-DD15E73F04BA}" type="presOf" srcId="{4B021125-806E-455E-A9A3-DCDD4819EB34}" destId="{7AB3318D-7151-4264-914B-1687EC32AE3B}" srcOrd="0" destOrd="0" presId="urn:microsoft.com/office/officeart/2005/8/layout/vList4"/>
    <dgm:cxn modelId="{50D4495C-18CA-419A-B683-6AB857E658F2}" srcId="{4B021125-806E-455E-A9A3-DCDD4819EB34}" destId="{F61C4BC0-9E26-41D7-B8E6-52AC6DAF1C37}" srcOrd="2" destOrd="0" parTransId="{ACD51AC5-2F0B-462E-B522-DF4183EEED3C}" sibTransId="{D0783DCC-DAE9-41A1-B8C2-05B7FAD5D2D9}"/>
    <dgm:cxn modelId="{A7293565-F2D8-4F82-B688-D50BFEB21B9E}" type="presOf" srcId="{0795A9C2-D8DB-4A19-9AEC-47653FCD7923}" destId="{6B497830-062F-4153-A1F0-0D23548314C3}" srcOrd="0" destOrd="0" presId="urn:microsoft.com/office/officeart/2005/8/layout/vList4"/>
    <dgm:cxn modelId="{7CB1AA7B-19DD-4B55-AD94-D1A3AA4799A8}" srcId="{4B021125-806E-455E-A9A3-DCDD4819EB34}" destId="{9EC7E429-2A0C-4155-B274-F171D8C5E714}" srcOrd="1" destOrd="0" parTransId="{ACBF6579-E675-4AEB-A6FB-340E78688AD0}" sibTransId="{6EC02A58-49A5-44F6-8356-8F391F999F57}"/>
    <dgm:cxn modelId="{3272808B-168C-4908-81B2-DEEBB8130C44}" type="presOf" srcId="{0795A9C2-D8DB-4A19-9AEC-47653FCD7923}" destId="{75DF8610-0043-49A1-B2B5-78D755B7A390}" srcOrd="1" destOrd="0" presId="urn:microsoft.com/office/officeart/2005/8/layout/vList4"/>
    <dgm:cxn modelId="{EDEC648F-C2B2-4821-A3D3-D5DF3FAD7A6C}" type="presOf" srcId="{F61C4BC0-9E26-41D7-B8E6-52AC6DAF1C37}" destId="{13374E56-854C-423C-9BDC-CB5952002E53}" srcOrd="1" destOrd="0" presId="urn:microsoft.com/office/officeart/2005/8/layout/vList4"/>
    <dgm:cxn modelId="{D16B34AA-AD9A-426B-B225-6DC3C5FFBB90}" srcId="{4B021125-806E-455E-A9A3-DCDD4819EB34}" destId="{0795A9C2-D8DB-4A19-9AEC-47653FCD7923}" srcOrd="0" destOrd="0" parTransId="{65D0A078-917B-431D-B689-82F5EEF9AD27}" sibTransId="{BE9A3B0E-DCCA-4505-9D29-51BC5928675D}"/>
    <dgm:cxn modelId="{9590DBCF-695B-42BB-AD3D-BCBFCD113E6F}" type="presOf" srcId="{9EC7E429-2A0C-4155-B274-F171D8C5E714}" destId="{E236F1C7-BF7B-4B03-8D4E-36506162D926}" srcOrd="1" destOrd="0" presId="urn:microsoft.com/office/officeart/2005/8/layout/vList4"/>
    <dgm:cxn modelId="{AD78D0E4-EB45-44A5-856C-DE6DC7DE68EE}" type="presOf" srcId="{F61C4BC0-9E26-41D7-B8E6-52AC6DAF1C37}" destId="{3D454F11-CFFB-447B-8EAA-6BC7C3BFCDF3}" srcOrd="0" destOrd="0" presId="urn:microsoft.com/office/officeart/2005/8/layout/vList4"/>
    <dgm:cxn modelId="{F19E31F4-82E6-435F-A290-69F77C299A06}" type="presParOf" srcId="{7AB3318D-7151-4264-914B-1687EC32AE3B}" destId="{22AAACBD-C2DF-4660-A33D-77548614EB43}" srcOrd="0" destOrd="0" presId="urn:microsoft.com/office/officeart/2005/8/layout/vList4"/>
    <dgm:cxn modelId="{D7A13AD9-AB16-4146-988D-70AD77667BBE}" type="presParOf" srcId="{22AAACBD-C2DF-4660-A33D-77548614EB43}" destId="{6B497830-062F-4153-A1F0-0D23548314C3}" srcOrd="0" destOrd="0" presId="urn:microsoft.com/office/officeart/2005/8/layout/vList4"/>
    <dgm:cxn modelId="{9F5B5503-61D7-46A5-903F-5828C25C32A9}" type="presParOf" srcId="{22AAACBD-C2DF-4660-A33D-77548614EB43}" destId="{8FF0CCA8-C33E-48C5-8CF3-BEF13BEECDF8}" srcOrd="1" destOrd="0" presId="urn:microsoft.com/office/officeart/2005/8/layout/vList4"/>
    <dgm:cxn modelId="{DABC0D67-3FF2-490B-AA09-5AFE5F52AB2B}" type="presParOf" srcId="{22AAACBD-C2DF-4660-A33D-77548614EB43}" destId="{75DF8610-0043-49A1-B2B5-78D755B7A390}" srcOrd="2" destOrd="0" presId="urn:microsoft.com/office/officeart/2005/8/layout/vList4"/>
    <dgm:cxn modelId="{4D178A13-0609-4759-B263-BB6F107DE20C}" type="presParOf" srcId="{7AB3318D-7151-4264-914B-1687EC32AE3B}" destId="{81FE37CD-55D5-455B-A759-484CF559D277}" srcOrd="1" destOrd="0" presId="urn:microsoft.com/office/officeart/2005/8/layout/vList4"/>
    <dgm:cxn modelId="{A03E8009-C618-48FF-8063-655ABD4A22FC}" type="presParOf" srcId="{7AB3318D-7151-4264-914B-1687EC32AE3B}" destId="{56DA3339-6CD1-4107-92AE-56CD7EE7D2FE}" srcOrd="2" destOrd="0" presId="urn:microsoft.com/office/officeart/2005/8/layout/vList4"/>
    <dgm:cxn modelId="{F248BC80-3CC8-4455-AFB0-175414EB06E0}" type="presParOf" srcId="{56DA3339-6CD1-4107-92AE-56CD7EE7D2FE}" destId="{F892E375-C7F1-4E18-8774-6E5795065F5E}" srcOrd="0" destOrd="0" presId="urn:microsoft.com/office/officeart/2005/8/layout/vList4"/>
    <dgm:cxn modelId="{002B54AB-6189-4BE8-A95E-A722789A42C7}" type="presParOf" srcId="{56DA3339-6CD1-4107-92AE-56CD7EE7D2FE}" destId="{70493A1A-59C0-4B45-87FB-ACA0C010334E}" srcOrd="1" destOrd="0" presId="urn:microsoft.com/office/officeart/2005/8/layout/vList4"/>
    <dgm:cxn modelId="{9B70C23D-71CA-46EC-A924-7362F4CF04E0}" type="presParOf" srcId="{56DA3339-6CD1-4107-92AE-56CD7EE7D2FE}" destId="{E236F1C7-BF7B-4B03-8D4E-36506162D926}" srcOrd="2" destOrd="0" presId="urn:microsoft.com/office/officeart/2005/8/layout/vList4"/>
    <dgm:cxn modelId="{056007CB-FF2F-4909-8EA9-8BEDEBE5D985}" type="presParOf" srcId="{7AB3318D-7151-4264-914B-1687EC32AE3B}" destId="{69E9D103-F5D4-4D0A-A403-780E334B9063}" srcOrd="3" destOrd="0" presId="urn:microsoft.com/office/officeart/2005/8/layout/vList4"/>
    <dgm:cxn modelId="{C3968E81-AEC7-41CB-8CE2-61B873CD81DB}" type="presParOf" srcId="{7AB3318D-7151-4264-914B-1687EC32AE3B}" destId="{52D3857B-0856-413D-976A-6C0D7C6AC2F7}" srcOrd="4" destOrd="0" presId="urn:microsoft.com/office/officeart/2005/8/layout/vList4"/>
    <dgm:cxn modelId="{F5BE8FA3-533F-4586-8235-DAAD1D68F7C9}" type="presParOf" srcId="{52D3857B-0856-413D-976A-6C0D7C6AC2F7}" destId="{3D454F11-CFFB-447B-8EAA-6BC7C3BFCDF3}" srcOrd="0" destOrd="0" presId="urn:microsoft.com/office/officeart/2005/8/layout/vList4"/>
    <dgm:cxn modelId="{BADC45AC-D000-4EE4-B245-DF55850EEF77}" type="presParOf" srcId="{52D3857B-0856-413D-976A-6C0D7C6AC2F7}" destId="{1CDC37DA-BE31-45EE-9473-786444A9CDB3}" srcOrd="1" destOrd="0" presId="urn:microsoft.com/office/officeart/2005/8/layout/vList4"/>
    <dgm:cxn modelId="{EE3F941B-E155-439A-A8E9-54EFC0B977B9}" type="presParOf" srcId="{52D3857B-0856-413D-976A-6C0D7C6AC2F7}" destId="{13374E56-854C-423C-9BDC-CB5952002E5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497830-062F-4153-A1F0-0D23548314C3}">
      <dsp:nvSpPr>
        <dsp:cNvPr id="0" name=""/>
        <dsp:cNvSpPr/>
      </dsp:nvSpPr>
      <dsp:spPr>
        <a:xfrm>
          <a:off x="0" y="0"/>
          <a:ext cx="7886700" cy="10073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  <a:sym typeface="Wingdings 2"/>
            </a:rPr>
            <a:t></a:t>
          </a: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實務操作          </a:t>
          </a: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  <a:sym typeface="Wingdings 2"/>
            </a:rPr>
            <a:t>訓練課程               </a:t>
          </a: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觀摩活動</a:t>
          </a:r>
        </a:p>
      </dsp:txBody>
      <dsp:txXfrm>
        <a:off x="1678076" y="0"/>
        <a:ext cx="6208623" cy="1007366"/>
      </dsp:txXfrm>
    </dsp:sp>
    <dsp:sp modelId="{8FF0CCA8-C33E-48C5-8CF3-BEF13BEECDF8}">
      <dsp:nvSpPr>
        <dsp:cNvPr id="0" name=""/>
        <dsp:cNvSpPr/>
      </dsp:nvSpPr>
      <dsp:spPr>
        <a:xfrm>
          <a:off x="154397" y="112631"/>
          <a:ext cx="1543900" cy="80589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92E375-C7F1-4E18-8774-6E5795065F5E}">
      <dsp:nvSpPr>
        <dsp:cNvPr id="0" name=""/>
        <dsp:cNvSpPr/>
      </dsp:nvSpPr>
      <dsp:spPr>
        <a:xfrm>
          <a:off x="0" y="1108102"/>
          <a:ext cx="7886700" cy="10073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職場問題解惑 </a:t>
          </a:r>
          <a:r>
            <a:rPr lang="en-US" altLang="zh-TW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 改善建議蒐集 </a:t>
          </a:r>
          <a:r>
            <a:rPr lang="en-US" altLang="zh-TW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 職涯建議</a:t>
          </a:r>
        </a:p>
      </dsp:txBody>
      <dsp:txXfrm>
        <a:off x="1678076" y="1108102"/>
        <a:ext cx="6208623" cy="1007366"/>
      </dsp:txXfrm>
    </dsp:sp>
    <dsp:sp modelId="{70493A1A-59C0-4B45-87FB-ACA0C010334E}">
      <dsp:nvSpPr>
        <dsp:cNvPr id="0" name=""/>
        <dsp:cNvSpPr/>
      </dsp:nvSpPr>
      <dsp:spPr>
        <a:xfrm>
          <a:off x="100736" y="1208839"/>
          <a:ext cx="1577340" cy="80589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54F11-CFFB-447B-8EAA-6BC7C3BFCDF3}">
      <dsp:nvSpPr>
        <dsp:cNvPr id="0" name=""/>
        <dsp:cNvSpPr/>
      </dsp:nvSpPr>
      <dsp:spPr>
        <a:xfrm>
          <a:off x="0" y="2216205"/>
          <a:ext cx="7886700" cy="10073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  <a:sym typeface="Wingdings"/>
            </a:rPr>
            <a:t>成果發表</a:t>
          </a:r>
          <a:endParaRPr lang="zh-TW" altLang="en-US" sz="20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678076" y="2216205"/>
        <a:ext cx="6208623" cy="1007366"/>
      </dsp:txXfrm>
    </dsp:sp>
    <dsp:sp modelId="{1CDC37DA-BE31-45EE-9473-786444A9CDB3}">
      <dsp:nvSpPr>
        <dsp:cNvPr id="0" name=""/>
        <dsp:cNvSpPr/>
      </dsp:nvSpPr>
      <dsp:spPr>
        <a:xfrm>
          <a:off x="100736" y="2316942"/>
          <a:ext cx="1577340" cy="80589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0CDB6-6F59-9F40-97AA-A248595CD0D0}" type="datetimeFigureOut">
              <a:rPr kumimoji="1" lang="zh-TW" altLang="en-US" smtClean="0"/>
              <a:t>2024/9/24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44BA5-FC55-A14C-BB1B-65BDB1B0549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3025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0631" y="1279989"/>
            <a:ext cx="5584902" cy="944856"/>
          </a:xfrm>
          <a:prstGeom prst="rect">
            <a:avLst/>
          </a:prstGeom>
        </p:spPr>
        <p:txBody>
          <a:bodyPr anchor="b"/>
          <a:lstStyle>
            <a:lvl1pPr algn="ctr">
              <a:defRPr sz="32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0631" y="2712425"/>
            <a:ext cx="5584902" cy="65524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772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323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2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754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87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572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66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703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23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380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175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670601-C3C8-4275-EE2F-8E4A25E1F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01601"/>
            <a:ext cx="6395224" cy="478262"/>
          </a:xfrm>
        </p:spPr>
        <p:txBody>
          <a:bodyPr anchor="b">
            <a:normAutofit/>
          </a:bodyPr>
          <a:lstStyle>
            <a:lvl1pPr algn="ctr">
              <a:defRPr sz="2600"/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5A52D28-7006-DCA6-43C2-935888662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3FE51A17-D99F-7C5B-9E06-FD7927E95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7" name="頁尾版面配置區 2">
            <a:extLst>
              <a:ext uri="{FF2B5EF4-FFF2-40B4-BE49-F238E27FC236}">
                <a16:creationId xmlns:a16="http://schemas.microsoft.com/office/drawing/2014/main" id="{DA36FA39-EFB6-49F6-A8F4-831D98364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69072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304F64-CBD0-F1AD-7B80-4ECEF5872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0035"/>
            <a:ext cx="7886700" cy="334962"/>
          </a:xfrm>
        </p:spPr>
        <p:txBody>
          <a:bodyPr>
            <a:normAutofit/>
          </a:bodyPr>
          <a:lstStyle>
            <a:lvl1pPr>
              <a:defRPr sz="26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5324A45-8876-6122-C039-4AFB32DD4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34974"/>
            <a:ext cx="7886700" cy="3262312"/>
          </a:xfrm>
        </p:spPr>
        <p:txBody>
          <a:bodyPr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>
              <a:defRPr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>
              <a:defRPr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>
              <a:defRPr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>
              <a:defRPr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53F807-858B-C683-301D-A49D1EBC8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7" name="頁尾版面配置區 2">
            <a:extLst>
              <a:ext uri="{FF2B5EF4-FFF2-40B4-BE49-F238E27FC236}">
                <a16:creationId xmlns:a16="http://schemas.microsoft.com/office/drawing/2014/main" id="{8BD84871-FEE3-A72E-5109-0AAE51727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99612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6F36B5-F38B-A353-4CDB-B17E85880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12184"/>
            <a:ext cx="7886700" cy="4191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35B1D3D-9254-D8BA-2C0E-B1617F961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CCA9E298-021C-5D25-4716-67B61F8D6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7" name="頁尾版面配置區 2">
            <a:extLst>
              <a:ext uri="{FF2B5EF4-FFF2-40B4-BE49-F238E27FC236}">
                <a16:creationId xmlns:a16="http://schemas.microsoft.com/office/drawing/2014/main" id="{6DFACFFD-52A4-6634-0AF9-6F92398F7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8302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E907F5-4996-F876-6A79-C7DEDBD6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67C558-383A-CED1-341E-E27D40654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109818"/>
            <a:ext cx="3867150" cy="3262312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522997E-F51B-02A4-93E0-833BC66E4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109818"/>
            <a:ext cx="3867150" cy="3262312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981370D7-6751-A952-C4F0-1439C8BE3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8" name="頁尾版面配置區 2">
            <a:extLst>
              <a:ext uri="{FF2B5EF4-FFF2-40B4-BE49-F238E27FC236}">
                <a16:creationId xmlns:a16="http://schemas.microsoft.com/office/drawing/2014/main" id="{5FD4E10C-768F-A9C3-AC22-91B6745CE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46365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D349FF-B089-BC61-8688-22D21AB2F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9"/>
            <a:ext cx="7886700" cy="274638"/>
          </a:xfrm>
        </p:spPr>
        <p:txBody>
          <a:bodyPr/>
          <a:lstStyle/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2C898E2-DD40-3121-FCFD-23C2050F3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985837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65D36C7-A586-4B0C-3BAE-D52EE528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1604962"/>
            <a:ext cx="3868737" cy="2762250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0DC1127-4C9C-A993-A847-CCE7A1CA2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7562" y="985837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DE859F8-419B-9EA1-3E02-32BB4E863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7562" y="1604962"/>
            <a:ext cx="3887788" cy="2762250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6C0E8151-C001-B1EE-F8FF-D20EB30CBF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10" name="頁尾版面配置區 2">
            <a:extLst>
              <a:ext uri="{FF2B5EF4-FFF2-40B4-BE49-F238E27FC236}">
                <a16:creationId xmlns:a16="http://schemas.microsoft.com/office/drawing/2014/main" id="{2A694D74-563A-BB7C-E650-1A29ED26F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30839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ECE7F6-EF63-F808-8E60-A11AAF4A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投影片編號版面配置區 5">
            <a:extLst>
              <a:ext uri="{FF2B5EF4-FFF2-40B4-BE49-F238E27FC236}">
                <a16:creationId xmlns:a16="http://schemas.microsoft.com/office/drawing/2014/main" id="{3A7D4931-E205-BB91-B952-1684283AE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6" name="頁尾版面配置區 2">
            <a:extLst>
              <a:ext uri="{FF2B5EF4-FFF2-40B4-BE49-F238E27FC236}">
                <a16:creationId xmlns:a16="http://schemas.microsoft.com/office/drawing/2014/main" id="{9B680D55-E2F5-040D-C2B5-F0E3792A6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29728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5">
            <a:extLst>
              <a:ext uri="{FF2B5EF4-FFF2-40B4-BE49-F238E27FC236}">
                <a16:creationId xmlns:a16="http://schemas.microsoft.com/office/drawing/2014/main" id="{9DC86C81-B390-38AE-D112-456F13645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5" name="頁尾版面配置區 2">
            <a:extLst>
              <a:ext uri="{FF2B5EF4-FFF2-40B4-BE49-F238E27FC236}">
                <a16:creationId xmlns:a16="http://schemas.microsoft.com/office/drawing/2014/main" id="{3F11FC55-3ED4-0947-D4AB-11B51FD66C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32461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8E0E85-62C3-2100-5481-49B41C2CC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973872"/>
            <a:ext cx="2949575" cy="802887"/>
          </a:xfrm>
        </p:spPr>
        <p:txBody>
          <a:bodyPr anchor="b"/>
          <a:lstStyle>
            <a:lvl1pPr>
              <a:defRPr sz="26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105747-37A2-1609-7634-99AD3D418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73873"/>
            <a:ext cx="4629150" cy="3421915"/>
          </a:xfrm>
        </p:spPr>
        <p:txBody>
          <a:bodyPr/>
          <a:lstStyle>
            <a:lvl1pPr>
              <a:defRPr sz="20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>
              <a:defRPr sz="1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>
              <a:defRPr sz="16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>
              <a:defRPr sz="14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>
              <a:defRPr sz="14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AC56F77-C5A2-357D-C142-B1AE96B66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776760"/>
            <a:ext cx="2949575" cy="2625377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A0A36AF1-4BF9-44D2-2616-5D07A22DF1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8" name="頁尾版面配置區 2">
            <a:extLst>
              <a:ext uri="{FF2B5EF4-FFF2-40B4-BE49-F238E27FC236}">
                <a16:creationId xmlns:a16="http://schemas.microsoft.com/office/drawing/2014/main" id="{A3FE360E-F056-56BE-91F9-BD2269F3AA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554764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28C258-799A-5A8D-4C8B-C315CF950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62" y="906966"/>
            <a:ext cx="2949575" cy="1001209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B157CB9-9F6B-24CF-0EAA-B92C640831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06966"/>
            <a:ext cx="4629150" cy="34888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F4DC806-5D6E-21C2-268B-BBB840A00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062" y="1908175"/>
            <a:ext cx="2949575" cy="24876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 dirty="0"/>
              <a:t>按一下以編輯母片文字樣式</a:t>
            </a:r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E62E9F6A-93F7-DE1C-A731-010C5B9D3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8" name="頁尾版面配置區 2">
            <a:extLst>
              <a:ext uri="{FF2B5EF4-FFF2-40B4-BE49-F238E27FC236}">
                <a16:creationId xmlns:a16="http://schemas.microsoft.com/office/drawing/2014/main" id="{40D859B1-D030-7577-FF54-2FF17F039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37100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BF6DA3-695B-20C0-DC76-F7DD077FC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D3D2F93-5A67-D797-B19E-886098E87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E3A54578-9B1E-8D2C-313E-F330478829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7" name="頁尾版面配置區 2">
            <a:extLst>
              <a:ext uri="{FF2B5EF4-FFF2-40B4-BE49-F238E27FC236}">
                <a16:creationId xmlns:a16="http://schemas.microsoft.com/office/drawing/2014/main" id="{0FD646A3-7CC1-C5C0-B749-C0CF283B9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72872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EC2AF45-9C82-CCD7-C08D-DEF99C280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959005"/>
            <a:ext cx="1971675" cy="3397405"/>
          </a:xfrm>
        </p:spPr>
        <p:txBody>
          <a:bodyPr vert="eaVert"/>
          <a:lstStyle>
            <a:lvl1pPr>
              <a:defRPr sz="2600"/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600D28E-553C-4C4C-8612-2A5A68E15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959005"/>
            <a:ext cx="5762625" cy="3397405"/>
          </a:xfrm>
        </p:spPr>
        <p:txBody>
          <a:bodyPr vert="eaVert">
            <a:normAutofit/>
          </a:bodyPr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kumimoji="1" lang="zh-TW" altLang="en-US" dirty="0"/>
              <a:t>按一下以編輯母片文字樣式</a:t>
            </a:r>
          </a:p>
          <a:p>
            <a:pPr lvl="1"/>
            <a:r>
              <a:rPr kumimoji="1" lang="zh-TW" altLang="en-US" dirty="0"/>
              <a:t>第二層</a:t>
            </a:r>
          </a:p>
          <a:p>
            <a:pPr lvl="2"/>
            <a:r>
              <a:rPr kumimoji="1" lang="zh-TW" altLang="en-US" dirty="0"/>
              <a:t>第三層</a:t>
            </a:r>
          </a:p>
          <a:p>
            <a:pPr lvl="3"/>
            <a:r>
              <a:rPr kumimoji="1" lang="zh-TW" altLang="en-US" dirty="0"/>
              <a:t>第四層</a:t>
            </a:r>
          </a:p>
          <a:p>
            <a:pPr lvl="4"/>
            <a:r>
              <a:rPr kumimoji="1" lang="zh-TW" altLang="en-US" dirty="0"/>
              <a:t>第五層</a:t>
            </a: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3F9F0411-DB58-9F49-11ED-613601FF6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7" name="頁尾版面配置區 2">
            <a:extLst>
              <a:ext uri="{FF2B5EF4-FFF2-40B4-BE49-F238E27FC236}">
                <a16:creationId xmlns:a16="http://schemas.microsoft.com/office/drawing/2014/main" id="{681C2355-84AC-946C-9A8A-611405CEE8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7762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B3BBB9-F947-560F-B5C3-576A892F6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BE02168-2455-F08B-5598-84C0C94C7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521987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7410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4580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6523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440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85687F-F2F6-1E8B-F97A-4B2DB394E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77975"/>
            <a:ext cx="7886700" cy="993775"/>
          </a:xfrm>
        </p:spPr>
        <p:txBody>
          <a:bodyPr>
            <a:normAutofit/>
          </a:bodyPr>
          <a:lstStyle>
            <a:lvl1pPr algn="ctr">
              <a:defRPr sz="32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322704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EEE2E1B-B14E-9E3F-6156-F59E7ACC2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7B681CD6-855E-B68E-7000-6DB005805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FAB8395-81FC-566C-3C3C-4D05B8190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BFB957E-1B19-9E47-91E1-C1AFFF0888A4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169202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765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2116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38923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19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6663C4D-EBE6-2540-8F25-ADBA65453AA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0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6EE8DC7-8942-F44B-B535-4ED8AE219D7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A0786FB-3E87-2B48-8B51-A285DDE8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0296"/>
            <a:ext cx="7886700" cy="401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E871017-A442-B965-95F4-C3CBD4F59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117252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843AF5E6-2D68-2712-244C-A642D958C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35244" y="4814225"/>
            <a:ext cx="371708" cy="2746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A5CE20-CA74-644B-9AB6-BA1B50995516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  <p:sp>
        <p:nvSpPr>
          <p:cNvPr id="6" name="頁尾版面配置區 2">
            <a:extLst>
              <a:ext uri="{FF2B5EF4-FFF2-40B4-BE49-F238E27FC236}">
                <a16:creationId xmlns:a16="http://schemas.microsoft.com/office/drawing/2014/main" id="{02B3E11E-7BF8-87F0-DE3B-885C746DC7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15" y="4807436"/>
            <a:ext cx="2434185" cy="274637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622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64BEA9B4-0927-5D73-77FC-E647EB486EF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00D3591-6B3D-CDFB-B1DE-346EFEC09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023741F-3084-99EF-240C-7384C6C06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15840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2">
            <a:extLst>
              <a:ext uri="{FF2B5EF4-FFF2-40B4-BE49-F238E27FC236}">
                <a16:creationId xmlns:a16="http://schemas.microsoft.com/office/drawing/2014/main" id="{1AD6D045-C7D8-610D-A29D-2D51FE755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079" y="1916506"/>
            <a:ext cx="5584902" cy="655244"/>
          </a:xfrm>
        </p:spPr>
        <p:txBody>
          <a:bodyPr/>
          <a:lstStyle/>
          <a:p>
            <a:r>
              <a:rPr lang="zh-TW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產學合作實習專案說明</a:t>
            </a:r>
          </a:p>
        </p:txBody>
      </p:sp>
      <p:sp>
        <p:nvSpPr>
          <p:cNvPr id="5" name="副標題 3">
            <a:extLst>
              <a:ext uri="{FF2B5EF4-FFF2-40B4-BE49-F238E27FC236}">
                <a16:creationId xmlns:a16="http://schemas.microsoft.com/office/drawing/2014/main" id="{9026A955-DB7F-E0EF-F2DB-7E902E31C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633" y="3179428"/>
            <a:ext cx="5584902" cy="425410"/>
          </a:xfrm>
        </p:spPr>
        <p:txBody>
          <a:bodyPr/>
          <a:lstStyle/>
          <a:p>
            <a:r>
              <a:rPr lang="en-US" altLang="zh-TW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2024.09</a:t>
            </a:r>
            <a:endParaRPr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3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811654-04AC-9B57-7503-5EC6B9F3A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91" y="350554"/>
            <a:ext cx="7886700" cy="334962"/>
          </a:xfrm>
        </p:spPr>
        <p:txBody>
          <a:bodyPr>
            <a:noAutofit/>
          </a:bodyPr>
          <a:lstStyle/>
          <a:p>
            <a:r>
              <a:rPr lang="zh-TW" altLang="en-US" sz="2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議程</a:t>
            </a:r>
            <a:endParaRPr kumimoji="1"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4C011D2-A9EB-6596-FE2C-5C138A186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800" b="1" u="sng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一、認識新安東京海上</a:t>
            </a:r>
          </a:p>
          <a:p>
            <a:pPr marL="0" indent="0">
              <a:buNone/>
            </a:pPr>
            <a:r>
              <a:rPr lang="zh-TW" altLang="en-US" sz="2800" b="1" u="sng" dirty="0">
                <a:solidFill>
                  <a:srgbClr val="C0C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二、實習單位</a:t>
            </a:r>
          </a:p>
          <a:p>
            <a:pPr marL="0" indent="0">
              <a:buNone/>
            </a:pPr>
            <a:r>
              <a:rPr lang="zh-TW" altLang="en-US" sz="2800" b="1" u="sng" dirty="0">
                <a:solidFill>
                  <a:srgbClr val="C0C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三、實習期間及教育訓練安排</a:t>
            </a:r>
          </a:p>
          <a:p>
            <a:pPr marL="0" indent="0">
              <a:buNone/>
            </a:pP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8C82A21-AC11-9B09-4377-71A84690D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z="10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kumimoji="1" lang="zh-TW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90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2E7AE1-DEE2-06C5-4E0A-90F9E8B95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895" y="230035"/>
            <a:ext cx="7886700" cy="400194"/>
          </a:xfrm>
        </p:spPr>
        <p:txBody>
          <a:bodyPr>
            <a:normAutofit fontScale="90000"/>
          </a:bodyPr>
          <a:lstStyle/>
          <a:p>
            <a:r>
              <a:rPr lang="zh-TW" altLang="en-US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公司簡介</a:t>
            </a:r>
            <a:r>
              <a:rPr lang="en-US" altLang="zh-TW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緣起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135135A-9EF1-3A03-9F04-0B863CB3F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895" y="822120"/>
            <a:ext cx="8355435" cy="3800214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§"/>
            </a:pPr>
            <a:r>
              <a:rPr lang="en-US" altLang="zh-TW" sz="1600" b="0" i="0" dirty="0">
                <a:effectLst/>
                <a:latin typeface="Noto Sans TC"/>
              </a:rPr>
              <a:t>1999</a:t>
            </a:r>
            <a:r>
              <a:rPr lang="zh-TW" altLang="en-US" sz="1600" b="0" i="0" dirty="0">
                <a:effectLst/>
                <a:latin typeface="Noto Sans TC"/>
              </a:rPr>
              <a:t>年新安產險在裕隆企業集團的水平服務策略下正式成立，</a:t>
            </a:r>
            <a:r>
              <a:rPr lang="en-US" altLang="zh-TW" sz="1600" b="0" i="0" dirty="0">
                <a:effectLst/>
                <a:latin typeface="Noto Sans TC"/>
              </a:rPr>
              <a:t>2005</a:t>
            </a:r>
            <a:r>
              <a:rPr lang="zh-TW" altLang="en-US" sz="1600" b="0" i="0" dirty="0">
                <a:effectLst/>
                <a:latin typeface="Noto Sans TC"/>
              </a:rPr>
              <a:t>年與原統一安聯產險進行合併，更名為「新安東京海上產物保險股份有限公司」</a:t>
            </a:r>
            <a:r>
              <a:rPr lang="en-US" altLang="zh-TW" sz="1600" b="0" i="0" dirty="0">
                <a:effectLst/>
                <a:latin typeface="Noto Sans TC"/>
              </a:rPr>
              <a:t>( </a:t>
            </a:r>
            <a:r>
              <a:rPr lang="en-US" altLang="zh-TW" sz="1600" b="0" i="0" dirty="0" err="1">
                <a:effectLst/>
                <a:latin typeface="Noto Sans TC"/>
              </a:rPr>
              <a:t>Tokio</a:t>
            </a:r>
            <a:r>
              <a:rPr lang="en-US" altLang="zh-TW" sz="1600" b="0" i="0" dirty="0">
                <a:effectLst/>
                <a:latin typeface="Noto Sans TC"/>
              </a:rPr>
              <a:t> Marine </a:t>
            </a:r>
            <a:r>
              <a:rPr lang="en-US" altLang="zh-TW" sz="1600" b="0" i="0" dirty="0" err="1">
                <a:effectLst/>
                <a:latin typeface="Noto Sans TC"/>
              </a:rPr>
              <a:t>Newa</a:t>
            </a:r>
            <a:r>
              <a:rPr lang="en-US" altLang="zh-TW" sz="1600" b="0" i="0" dirty="0">
                <a:effectLst/>
                <a:latin typeface="Noto Sans TC"/>
              </a:rPr>
              <a:t> Insurance Co., Ltd. )</a:t>
            </a:r>
            <a:r>
              <a:rPr lang="zh-TW" altLang="en-US" sz="1600" b="0" i="0" dirty="0">
                <a:effectLst/>
                <a:latin typeface="Noto Sans TC"/>
              </a:rPr>
              <a:t>， 簡稱「新安東京海上產險」 </a:t>
            </a:r>
            <a:r>
              <a:rPr lang="en-US" altLang="zh-TW" sz="1600" b="0" i="0" dirty="0">
                <a:effectLst/>
                <a:latin typeface="Noto Sans TC"/>
              </a:rPr>
              <a:t>(</a:t>
            </a:r>
            <a:r>
              <a:rPr lang="en-US" altLang="zh-TW" sz="1600" b="0" i="0" dirty="0" err="1">
                <a:effectLst/>
                <a:latin typeface="Noto Sans TC"/>
              </a:rPr>
              <a:t>Tokio</a:t>
            </a:r>
            <a:r>
              <a:rPr lang="en-US" altLang="zh-TW" sz="1600" b="0" i="0" dirty="0">
                <a:effectLst/>
                <a:latin typeface="Noto Sans TC"/>
              </a:rPr>
              <a:t> Marine </a:t>
            </a:r>
            <a:r>
              <a:rPr lang="en-US" altLang="zh-TW" sz="1600" b="0" i="0" dirty="0" err="1">
                <a:effectLst/>
                <a:latin typeface="Noto Sans TC"/>
              </a:rPr>
              <a:t>Newa</a:t>
            </a:r>
            <a:r>
              <a:rPr lang="en-US" altLang="zh-TW" sz="1600" b="0" i="0" dirty="0">
                <a:effectLst/>
                <a:latin typeface="Noto Sans TC"/>
              </a:rPr>
              <a:t> )</a:t>
            </a:r>
            <a:r>
              <a:rPr lang="zh-TW" altLang="en-US" sz="1600" b="0" i="0" dirty="0">
                <a:effectLst/>
                <a:latin typeface="Noto Sans TC"/>
              </a:rPr>
              <a:t>，在擁有裕隆與日本東京海上兩大集團支持下，以客戶的需求為導向，多年來不斷推出最優質的專業商品及貼心服務，並懷抱著永續經營的企業社會責任，積極參與公益活動回饋社會，成為大眾心目中專業且貼心服務的最佳產險公司。</a:t>
            </a:r>
            <a:endParaRPr lang="en-US" altLang="zh-TW" sz="1600" b="0" i="0" dirty="0">
              <a:effectLst/>
              <a:latin typeface="Noto Sans TC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zh-TW" altLang="en-US" sz="1600" b="1" dirty="0"/>
              <a:t>服務據點</a:t>
            </a:r>
            <a:r>
              <a:rPr lang="en-US" altLang="zh-TW" sz="1600" b="1" dirty="0">
                <a:ea typeface="新細明體" pitchFamily="18" charset="-120"/>
              </a:rPr>
              <a:t>︰</a:t>
            </a:r>
            <a:r>
              <a:rPr lang="zh-TW" altLang="en-US" sz="1600" dirty="0"/>
              <a:t>臺灣有</a:t>
            </a:r>
            <a:r>
              <a:rPr lang="en-US" altLang="zh-TW" sz="1600" dirty="0"/>
              <a:t>35</a:t>
            </a:r>
            <a:r>
              <a:rPr lang="zh-TW" altLang="en-US" sz="1600" dirty="0"/>
              <a:t>個服務據點</a:t>
            </a:r>
            <a:r>
              <a:rPr lang="en-US" altLang="zh-TW" sz="1600" dirty="0"/>
              <a:t>(</a:t>
            </a:r>
            <a:r>
              <a:rPr lang="zh-TW" altLang="en-US" sz="1600" dirty="0"/>
              <a:t>含總公司、台北、新北、桃園、台中、台南、高雄</a:t>
            </a:r>
            <a:endParaRPr lang="en-US" altLang="zh-TW" sz="1600" dirty="0"/>
          </a:p>
          <a:p>
            <a:pPr marL="0" indent="0">
              <a:spcBef>
                <a:spcPct val="50000"/>
              </a:spcBef>
              <a:buNone/>
            </a:pPr>
            <a:r>
              <a:rPr lang="en-US" altLang="zh-TW" sz="1600" dirty="0"/>
              <a:t>            </a:t>
            </a:r>
            <a:r>
              <a:rPr lang="zh-TW" altLang="en-US" sz="1600" dirty="0"/>
              <a:t>            六個分公司</a:t>
            </a:r>
            <a:r>
              <a:rPr lang="en-US" altLang="zh-TW" sz="1600" dirty="0"/>
              <a:t>)</a:t>
            </a:r>
            <a:r>
              <a:rPr lang="zh-TW" altLang="en-US" sz="1600" dirty="0"/>
              <a:t>，另設有新安柬埔寨</a:t>
            </a:r>
            <a:r>
              <a:rPr lang="en-US" altLang="zh-TW" sz="1600" dirty="0"/>
              <a:t>(</a:t>
            </a:r>
            <a:r>
              <a:rPr lang="zh-TW" altLang="en-US" sz="1600" dirty="0"/>
              <a:t>金邊</a:t>
            </a:r>
            <a:r>
              <a:rPr lang="en-US" altLang="zh-TW" sz="1600" dirty="0"/>
              <a:t>)</a:t>
            </a:r>
            <a:endParaRPr lang="en-US" altLang="zh-TW" sz="1600" dirty="0">
              <a:latin typeface="Tahoma" pitchFamily="34" charset="0"/>
              <a:ea typeface="新細明體" pitchFamily="18" charset="-12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zh-TW" altLang="en-US" sz="1600" b="1" dirty="0">
                <a:latin typeface="Tahoma" pitchFamily="34" charset="0"/>
              </a:rPr>
              <a:t>員工人數</a:t>
            </a:r>
            <a:r>
              <a:rPr lang="en-US" altLang="zh-TW" sz="1600" b="1" dirty="0">
                <a:ea typeface="新細明體" pitchFamily="18" charset="-120"/>
              </a:rPr>
              <a:t>︰</a:t>
            </a:r>
            <a:r>
              <a:rPr lang="en-US" altLang="zh-TW" sz="1600" dirty="0">
                <a:latin typeface="Tahoma" pitchFamily="34" charset="0"/>
                <a:ea typeface="新細明體" pitchFamily="18" charset="-120"/>
              </a:rPr>
              <a:t>1,546</a:t>
            </a:r>
            <a:r>
              <a:rPr lang="en-US" altLang="zh-TW" sz="1200" dirty="0">
                <a:latin typeface="Tahoma" pitchFamily="34" charset="0"/>
                <a:ea typeface="新細明體" pitchFamily="18" charset="-120"/>
              </a:rPr>
              <a:t>(</a:t>
            </a:r>
            <a:r>
              <a:rPr lang="zh-TW" altLang="en-US" sz="1200" dirty="0">
                <a:latin typeface="Tahoma" pitchFamily="34" charset="0"/>
              </a:rPr>
              <a:t>截至</a:t>
            </a:r>
            <a:r>
              <a:rPr lang="en-US" altLang="zh-TW" sz="1200" dirty="0">
                <a:latin typeface="Tahoma" pitchFamily="34" charset="0"/>
                <a:ea typeface="新細明體" pitchFamily="18" charset="-120"/>
              </a:rPr>
              <a:t>2024</a:t>
            </a:r>
            <a:r>
              <a:rPr lang="zh-TW" altLang="en-US" sz="1200" dirty="0">
                <a:latin typeface="Tahoma" pitchFamily="34" charset="0"/>
              </a:rPr>
              <a:t>年</a:t>
            </a:r>
            <a:r>
              <a:rPr lang="en-US" altLang="zh-TW" sz="1200" dirty="0">
                <a:latin typeface="Tahoma" pitchFamily="34" charset="0"/>
              </a:rPr>
              <a:t>9</a:t>
            </a:r>
            <a:r>
              <a:rPr lang="zh-TW" altLang="en-US" sz="1200" dirty="0">
                <a:latin typeface="Tahoma" pitchFamily="34" charset="0"/>
              </a:rPr>
              <a:t>月</a:t>
            </a:r>
            <a:r>
              <a:rPr lang="en-US" altLang="zh-TW" sz="1200" dirty="0">
                <a:latin typeface="Tahoma" pitchFamily="34" charset="0"/>
              </a:rPr>
              <a:t>6</a:t>
            </a:r>
            <a:r>
              <a:rPr lang="zh-TW" altLang="en-US" sz="1200" dirty="0">
                <a:latin typeface="Tahoma" pitchFamily="34" charset="0"/>
              </a:rPr>
              <a:t>日</a:t>
            </a:r>
            <a:r>
              <a:rPr lang="en-US" altLang="zh-TW" sz="1200" dirty="0">
                <a:latin typeface="Tahoma" pitchFamily="34" charset="0"/>
                <a:ea typeface="新細明體" pitchFamily="18" charset="-120"/>
              </a:rPr>
              <a:t>)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zh-TW" altLang="en-US" sz="1600" b="1" dirty="0">
                <a:latin typeface="Tahoma" pitchFamily="34" charset="0"/>
              </a:rPr>
              <a:t>信用評等</a:t>
            </a:r>
            <a:r>
              <a:rPr lang="en-US" altLang="zh-TW" sz="1600" b="1" dirty="0">
                <a:ea typeface="新細明體" pitchFamily="18" charset="-120"/>
              </a:rPr>
              <a:t>︰</a:t>
            </a:r>
            <a:r>
              <a:rPr lang="en-US" altLang="zh-TW" sz="1600" b="0" i="0" dirty="0">
                <a:solidFill>
                  <a:srgbClr val="25282B"/>
                </a:solidFill>
                <a:effectLst/>
                <a:latin typeface="Noto Sans TC"/>
              </a:rPr>
              <a:t>2023</a:t>
            </a:r>
            <a:r>
              <a:rPr lang="zh-TW" altLang="en-US" sz="1600" b="0" i="0" dirty="0">
                <a:solidFill>
                  <a:srgbClr val="25282B"/>
                </a:solidFill>
                <a:effectLst/>
                <a:latin typeface="Noto Sans TC"/>
              </a:rPr>
              <a:t>年美國標準普爾授予「</a:t>
            </a:r>
            <a:r>
              <a:rPr lang="en-US" altLang="zh-TW" sz="1600" b="0" i="0" dirty="0">
                <a:solidFill>
                  <a:srgbClr val="25282B"/>
                </a:solidFill>
                <a:effectLst/>
                <a:latin typeface="Noto Sans TC"/>
              </a:rPr>
              <a:t>A-</a:t>
            </a:r>
            <a:r>
              <a:rPr lang="zh-TW" altLang="en-US" sz="1600" b="0" i="0" dirty="0">
                <a:solidFill>
                  <a:srgbClr val="25282B"/>
                </a:solidFill>
                <a:effectLst/>
                <a:latin typeface="Noto Sans TC"/>
              </a:rPr>
              <a:t>」良好等級／評等展望「穩定」，</a:t>
            </a:r>
            <a:endParaRPr lang="en-US" altLang="zh-TW" sz="1600" b="0" i="0" dirty="0">
              <a:solidFill>
                <a:srgbClr val="25282B"/>
              </a:solidFill>
              <a:effectLst/>
              <a:latin typeface="Noto Sans TC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zh-TW" altLang="en-US" sz="1600" b="0" i="0" dirty="0">
                <a:solidFill>
                  <a:srgbClr val="25282B"/>
                </a:solidFill>
                <a:effectLst/>
                <a:latin typeface="Noto Sans TC"/>
              </a:rPr>
              <a:t>                           中華信用評等公司授予財務實力評等與發行體評等等級「</a:t>
            </a:r>
            <a:r>
              <a:rPr lang="en-US" altLang="zh-TW" sz="1600" b="0" i="0" dirty="0" err="1">
                <a:solidFill>
                  <a:srgbClr val="25282B"/>
                </a:solidFill>
                <a:effectLst/>
                <a:latin typeface="Noto Sans TC"/>
              </a:rPr>
              <a:t>twAA</a:t>
            </a:r>
            <a:r>
              <a:rPr lang="zh-TW" altLang="en-US" sz="1200" b="0" i="0" dirty="0">
                <a:solidFill>
                  <a:srgbClr val="25282B"/>
                </a:solidFill>
                <a:effectLst/>
                <a:latin typeface="Noto Sans TC"/>
              </a:rPr>
              <a:t>」（</a:t>
            </a:r>
            <a:r>
              <a:rPr lang="en-US" altLang="zh-TW" sz="1200" b="0" i="0" dirty="0">
                <a:solidFill>
                  <a:srgbClr val="25282B"/>
                </a:solidFill>
                <a:effectLst/>
                <a:latin typeface="Noto Sans TC"/>
              </a:rPr>
              <a:t>2023</a:t>
            </a:r>
            <a:r>
              <a:rPr lang="zh-TW" altLang="en-US" sz="1200" b="0" i="0" dirty="0">
                <a:solidFill>
                  <a:srgbClr val="25282B"/>
                </a:solidFill>
                <a:effectLst/>
                <a:latin typeface="Noto Sans TC"/>
              </a:rPr>
              <a:t>年</a:t>
            </a:r>
            <a:r>
              <a:rPr lang="en-US" altLang="zh-TW" sz="1200" b="0" i="0" dirty="0">
                <a:solidFill>
                  <a:srgbClr val="25282B"/>
                </a:solidFill>
                <a:effectLst/>
                <a:latin typeface="Noto Sans TC"/>
              </a:rPr>
              <a:t>05</a:t>
            </a:r>
            <a:r>
              <a:rPr lang="zh-TW" altLang="en-US" sz="1200" b="0" i="0" dirty="0">
                <a:solidFill>
                  <a:srgbClr val="25282B"/>
                </a:solidFill>
                <a:effectLst/>
                <a:latin typeface="Noto Sans TC"/>
              </a:rPr>
              <a:t>月</a:t>
            </a:r>
            <a:r>
              <a:rPr lang="en-US" altLang="zh-TW" sz="1200" b="0" i="0" dirty="0">
                <a:solidFill>
                  <a:srgbClr val="25282B"/>
                </a:solidFill>
                <a:effectLst/>
                <a:latin typeface="Noto Sans TC"/>
              </a:rPr>
              <a:t>17</a:t>
            </a:r>
            <a:r>
              <a:rPr lang="zh-TW" altLang="en-US" sz="1200" b="0" i="0" dirty="0">
                <a:solidFill>
                  <a:srgbClr val="25282B"/>
                </a:solidFill>
                <a:effectLst/>
                <a:latin typeface="Noto Sans TC"/>
              </a:rPr>
              <a:t>日</a:t>
            </a:r>
            <a:r>
              <a:rPr lang="en-US" altLang="zh-TW" sz="1200" b="0" i="0" dirty="0">
                <a:solidFill>
                  <a:srgbClr val="25282B"/>
                </a:solidFill>
                <a:effectLst/>
                <a:latin typeface="Noto Sans TC"/>
              </a:rPr>
              <a:t>)</a:t>
            </a:r>
            <a:endParaRPr lang="zh-TW" altLang="en-US" sz="1200" dirty="0"/>
          </a:p>
          <a:p>
            <a:pPr eaLnBrk="1" hangingPunct="1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§"/>
            </a:pPr>
            <a:endParaRPr lang="en-US" altLang="zh-TW" sz="1600" b="0" i="0" dirty="0">
              <a:effectLst/>
              <a:latin typeface="Noto Sans TC"/>
            </a:endParaRPr>
          </a:p>
          <a:p>
            <a:pPr eaLnBrk="1" hangingPunct="1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§"/>
            </a:pPr>
            <a:endParaRPr lang="en-US" altLang="zh-TW" sz="1600" dirty="0">
              <a:latin typeface="Noto Sans TC"/>
            </a:endParaRPr>
          </a:p>
          <a:p>
            <a:pPr eaLnBrk="1" hangingPunct="1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§"/>
            </a:pPr>
            <a:endParaRPr lang="en-US" altLang="zh-TW" sz="1600" b="1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51F456A-693D-0114-F60A-3082C5C01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75485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F85DFF-D7EE-48BC-94A2-0AD06B1C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公司簡介</a:t>
            </a:r>
            <a:r>
              <a:rPr lang="en-US" altLang="zh-TW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兩大股東</a:t>
            </a:r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D0756814-FBCF-F564-028D-A641BFFAF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57" y="750366"/>
            <a:ext cx="8990191" cy="3828260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7058631-D743-622D-42E4-06EF866E4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39075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D588A6-3356-B26B-2D79-FFC9B9DB5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公司簡介</a:t>
            </a:r>
            <a:r>
              <a:rPr lang="en-US" altLang="zh-TW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成長歷程</a:t>
            </a:r>
            <a:endParaRPr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EEED0224-664B-7BC7-FB03-2BD8C03F8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216" y="756746"/>
            <a:ext cx="8608749" cy="3831020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7E8B248-2D23-5B23-5680-125425064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41396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9393DF-D7C3-EB5D-7B1E-AFE00E9F4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23286"/>
            <a:ext cx="7886700" cy="334962"/>
          </a:xfrm>
        </p:spPr>
        <p:txBody>
          <a:bodyPr>
            <a:noAutofit/>
          </a:bodyPr>
          <a:lstStyle/>
          <a:p>
            <a:r>
              <a:rPr lang="zh-TW" altLang="en-US" sz="2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公司簡介</a:t>
            </a:r>
            <a:r>
              <a:rPr lang="en-US" altLang="zh-TW" sz="2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品牌形象與推薦排名</a:t>
            </a:r>
            <a:endParaRPr lang="zh-TW" altLang="en-US" sz="2200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DE5BA123-F4F6-5E5F-0109-A90CD5DB53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244" y="767066"/>
            <a:ext cx="8938807" cy="3818186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4F7A6A8-2690-A6AA-010B-EF3FA1002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00341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0D81F5-B0EA-67C2-C0A8-CFCFC9471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公司簡介</a:t>
            </a:r>
            <a:r>
              <a:rPr lang="en-US" altLang="zh-TW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企業社會責任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5B11D29-ECE2-3E86-2561-95CD9AE26E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6</a:t>
            </a:fld>
            <a:endParaRPr kumimoji="1"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016C327-9209-7DBD-2BD9-0C93AE903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766" y="768956"/>
            <a:ext cx="6232332" cy="383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3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63E102-786D-2783-674E-5964AD2C6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26" y="305882"/>
            <a:ext cx="7886700" cy="424306"/>
          </a:xfrm>
        </p:spPr>
        <p:txBody>
          <a:bodyPr>
            <a:noAutofit/>
          </a:bodyPr>
          <a:lstStyle/>
          <a:p>
            <a:r>
              <a:rPr lang="zh-TW" altLang="en-US" sz="2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議程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826DB78-955C-5057-CAFE-5F28EAABF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800" b="1" u="sng" kern="1200" dirty="0">
                <a:solidFill>
                  <a:srgbClr val="C0C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一、認識新安東京海上</a:t>
            </a:r>
            <a:endParaRPr lang="en-US" altLang="zh-TW" sz="2800" b="1" u="sng" kern="1200" dirty="0">
              <a:solidFill>
                <a:srgbClr val="C0C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1" u="sng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二、實習單位</a:t>
            </a:r>
            <a:endParaRPr lang="en-US" altLang="zh-TW" sz="2800" b="1" u="sng" dirty="0">
              <a:solidFill>
                <a:srgbClr val="C0C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b="1" u="sng" dirty="0">
                <a:solidFill>
                  <a:srgbClr val="C0C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三、實習期間及教育訓練安排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06DB7A1-A3FF-6967-F437-0FFDCE83A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48560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FE0F7B-4521-5D8D-FCFC-ED1DB0D8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2800" b="1" kern="12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+mn-cs"/>
              </a:rPr>
              <a:t>實習職務</a:t>
            </a:r>
            <a:r>
              <a:rPr lang="en-US" altLang="zh-TW" sz="2800" b="1" kern="12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+mn-cs"/>
              </a:rPr>
              <a:t>/</a:t>
            </a:r>
            <a:r>
              <a:rPr lang="zh-TW" altLang="en-US" sz="2800" b="1" kern="12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+mn-cs"/>
              </a:rPr>
              <a:t>人數</a:t>
            </a:r>
            <a:r>
              <a:rPr lang="en-US" altLang="zh-TW" sz="2800" b="1" kern="12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+mn-cs"/>
              </a:rPr>
              <a:t>/</a:t>
            </a:r>
            <a:r>
              <a:rPr lang="zh-TW" altLang="en-US" sz="2800" b="1" kern="12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+mn-cs"/>
              </a:rPr>
              <a:t>工作地點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AE68BAA-096A-64AE-F876-C4AECBFA1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zh-TW" altLang="zh-TW" sz="1800" b="0" i="0" u="none" strike="noStrike" kern="1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實習部門</a:t>
            </a:r>
            <a:endParaRPr lang="zh-TW" altLang="zh-TW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zh-TW" altLang="zh-TW" sz="1800" b="0" i="0" u="none" strike="noStrike" kern="1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實習職</a:t>
            </a:r>
            <a:endParaRPr lang="zh-TW" altLang="zh-TW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125EC51-9DC2-EB07-CF44-470F22775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8</a:t>
            </a:fld>
            <a:endParaRPr kumimoji="1" lang="zh-TW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25A7F172-AC2A-9632-CFAA-926F6D107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452684"/>
              </p:ext>
            </p:extLst>
          </p:nvPr>
        </p:nvGraphicFramePr>
        <p:xfrm>
          <a:off x="347447" y="1491750"/>
          <a:ext cx="8449105" cy="21600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924626">
                  <a:extLst>
                    <a:ext uri="{9D8B030D-6E8A-4147-A177-3AD203B41FA5}">
                      <a16:colId xmlns:a16="http://schemas.microsoft.com/office/drawing/2014/main" val="257190556"/>
                    </a:ext>
                  </a:extLst>
                </a:gridCol>
                <a:gridCol w="1092749">
                  <a:extLst>
                    <a:ext uri="{9D8B030D-6E8A-4147-A177-3AD203B41FA5}">
                      <a16:colId xmlns:a16="http://schemas.microsoft.com/office/drawing/2014/main" val="835381235"/>
                    </a:ext>
                  </a:extLst>
                </a:gridCol>
                <a:gridCol w="3357062">
                  <a:extLst>
                    <a:ext uri="{9D8B030D-6E8A-4147-A177-3AD203B41FA5}">
                      <a16:colId xmlns:a16="http://schemas.microsoft.com/office/drawing/2014/main" val="1423527457"/>
                    </a:ext>
                  </a:extLst>
                </a:gridCol>
                <a:gridCol w="792214">
                  <a:extLst>
                    <a:ext uri="{9D8B030D-6E8A-4147-A177-3AD203B41FA5}">
                      <a16:colId xmlns:a16="http://schemas.microsoft.com/office/drawing/2014/main" val="384983310"/>
                    </a:ext>
                  </a:extLst>
                </a:gridCol>
                <a:gridCol w="1282454">
                  <a:extLst>
                    <a:ext uri="{9D8B030D-6E8A-4147-A177-3AD203B41FA5}">
                      <a16:colId xmlns:a16="http://schemas.microsoft.com/office/drawing/2014/main" val="3102047468"/>
                    </a:ext>
                  </a:extLst>
                </a:gridCol>
              </a:tblGrid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實習部門</a:t>
                      </a:r>
                      <a:endParaRPr lang="zh-TW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6" marR="9526" marT="9518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實習職務</a:t>
                      </a:r>
                      <a:endParaRPr lang="zh-TW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6" marR="9526" marT="9518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實習內容大項</a:t>
                      </a:r>
                      <a:endParaRPr lang="zh-TW" altLang="en-US" sz="1400" b="1" u="none" strike="noStrike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526" marR="9526" marT="9518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人數</a:t>
                      </a:r>
                      <a:endParaRPr lang="zh-TW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6" marR="9526" marT="9518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工作地點</a:t>
                      </a:r>
                      <a:endParaRPr lang="zh-TW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6" marR="9526" marT="9518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67424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個人保險部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核保出單作業，商品開發，通路營業企劃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總公司</a:t>
                      </a:r>
                    </a:p>
                  </a:txBody>
                  <a:tcPr marL="9526" marR="9526" marT="9518" marB="0" anchor="ctr"/>
                </a:tc>
                <a:extLst>
                  <a:ext uri="{0D108BD9-81ED-4DB2-BD59-A6C34878D82A}">
                    <a16:rowId xmlns:a16="http://schemas.microsoft.com/office/drawing/2014/main" val="116672608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企業保險營業一部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銀行通路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保經代通路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關係企業之業務開拓與招攬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總公司</a:t>
                      </a:r>
                    </a:p>
                  </a:txBody>
                  <a:tcPr marL="9526" marR="9526" marT="9518" marB="0" anchor="ctr"/>
                </a:tc>
                <a:extLst>
                  <a:ext uri="{0D108BD9-81ED-4DB2-BD59-A6C34878D82A}">
                    <a16:rowId xmlns:a16="http://schemas.microsoft.com/office/drawing/2014/main" val="141364257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新種保險一部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保單審查協助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總公司</a:t>
                      </a:r>
                    </a:p>
                  </a:txBody>
                  <a:tcPr marL="9526" marR="9526" marT="9518" marB="0" anchor="ctr"/>
                </a:tc>
                <a:extLst>
                  <a:ext uri="{0D108BD9-81ED-4DB2-BD59-A6C34878D82A}">
                    <a16:rowId xmlns:a16="http://schemas.microsoft.com/office/drawing/2014/main" val="419940255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新種保險二部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系統化核保作業協助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總公司</a:t>
                      </a:r>
                    </a:p>
                  </a:txBody>
                  <a:tcPr marL="9526" marR="9526" marT="9518" marB="0" anchor="ctr"/>
                </a:tc>
                <a:extLst>
                  <a:ext uri="{0D108BD9-81ED-4DB2-BD59-A6C34878D82A}">
                    <a16:rowId xmlns:a16="http://schemas.microsoft.com/office/drawing/2014/main" val="99925483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新種保險二部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理賠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系統化理賠作業協助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總公司</a:t>
                      </a:r>
                    </a:p>
                  </a:txBody>
                  <a:tcPr marL="9526" marR="9526" marT="9518" marB="0" anchor="ctr"/>
                </a:tc>
                <a:extLst>
                  <a:ext uri="{0D108BD9-81ED-4DB2-BD59-A6C34878D82A}">
                    <a16:rowId xmlns:a16="http://schemas.microsoft.com/office/drawing/2014/main" val="3219911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082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393B8E-C550-515C-73B5-C6CC065D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468" y="139148"/>
            <a:ext cx="7886700" cy="596347"/>
          </a:xfrm>
        </p:spPr>
        <p:txBody>
          <a:bodyPr>
            <a:normAutofit/>
          </a:bodyPr>
          <a:lstStyle/>
          <a:p>
            <a:r>
              <a:rPr lang="zh-TW" altLang="zh-TW" sz="25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+mn-cs"/>
              </a:rPr>
              <a:t>實習生的</a:t>
            </a:r>
            <a:r>
              <a:rPr lang="zh-TW" altLang="en-US" sz="25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+mn-cs"/>
              </a:rPr>
              <a:t>薪酬</a:t>
            </a:r>
            <a:r>
              <a:rPr lang="zh-TW" altLang="zh-TW" sz="25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+mn-cs"/>
              </a:rPr>
              <a:t>福利</a:t>
            </a:r>
            <a:endParaRPr lang="zh-TW" altLang="en-US" sz="25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cs typeface="+mn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1753429-27F1-F0B0-2630-D87B0CA6A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77" y="1143704"/>
            <a:ext cx="7886700" cy="3262312"/>
          </a:xfrm>
        </p:spPr>
        <p:txBody>
          <a:bodyPr/>
          <a:lstStyle/>
          <a:p>
            <a:r>
              <a:rPr lang="zh-TW" alt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勞保</a:t>
            </a:r>
            <a:endParaRPr lang="en-US" altLang="zh-TW" sz="2000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zh-TW" alt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健保</a:t>
            </a:r>
            <a:endParaRPr lang="en-US" altLang="zh-TW" sz="2000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zh-TW" alt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勞工退休金提撥</a:t>
            </a:r>
          </a:p>
          <a:p>
            <a:r>
              <a:rPr lang="zh-TW" alt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實習薪資：依法定基本時薪工資計算</a:t>
            </a:r>
            <a:endParaRPr lang="en-US" altLang="zh-TW" sz="2000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zh-TW" alt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享福委會職工福利</a:t>
            </a:r>
            <a:endParaRPr lang="en-US" altLang="zh-TW" sz="2000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1.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旅遊補助     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2.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結婚補助     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3.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喪葬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/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醫療補助     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4.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教育暨托兒補助 </a:t>
            </a:r>
            <a:endParaRPr lang="en-US" altLang="zh-TW" sz="1500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5.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端午節／中秋節／春節禮金（禮品）     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6.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急難救助     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7.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年終尾牙摸彩</a:t>
            </a:r>
            <a:endParaRPr lang="en-US" altLang="zh-TW" sz="1500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</a:t>
            </a:r>
            <a:r>
              <a:rPr lang="en-US" altLang="zh-TW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8.</a:t>
            </a:r>
            <a:r>
              <a:rPr lang="zh-TW" altLang="en-US" sz="15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社團成立及活動補助</a:t>
            </a:r>
            <a:endParaRPr lang="zh-TW" altLang="en-US" dirty="0">
              <a:solidFill>
                <a:schemeClr val="accent5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2B83DE4-F7DC-8717-9AB7-F1A9BBAA7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59529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63E102-786D-2783-674E-5964AD2C6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59" y="350554"/>
            <a:ext cx="7886700" cy="334962"/>
          </a:xfrm>
        </p:spPr>
        <p:txBody>
          <a:bodyPr>
            <a:noAutofit/>
          </a:bodyPr>
          <a:lstStyle/>
          <a:p>
            <a:r>
              <a:rPr lang="zh-TW" altLang="en-US" sz="2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議程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826DB78-955C-5057-CAFE-5F28EAABF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800" b="1" u="sng" kern="1200" dirty="0">
                <a:solidFill>
                  <a:srgbClr val="C0C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一、認識新安東京海上</a:t>
            </a:r>
            <a:endParaRPr lang="en-US" altLang="zh-TW" sz="2800" b="1" u="sng" kern="1200" dirty="0">
              <a:solidFill>
                <a:srgbClr val="C0C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1" u="sng" dirty="0">
                <a:solidFill>
                  <a:srgbClr val="C0C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二、實習單位</a:t>
            </a:r>
            <a:endParaRPr lang="en-US" altLang="zh-TW" b="1" u="sng" dirty="0">
              <a:solidFill>
                <a:srgbClr val="C0C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1" u="sng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三、實習期間教育訓練安排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06DB7A1-A3FF-6967-F437-0FFDCE83A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86846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3D89DDE-6EC8-0245-AB19-56DE9D1D3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2800" b="1" kern="1200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實習活動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AFDB34D-46BC-8A0C-B47B-6ADE491D7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11</a:t>
            </a:fld>
            <a:endParaRPr kumimoji="1" lang="zh-TW" altLang="en-US"/>
          </a:p>
        </p:txBody>
      </p:sp>
      <p:graphicFrame>
        <p:nvGraphicFramePr>
          <p:cNvPr id="5" name="表格版面配置區 6">
            <a:extLst>
              <a:ext uri="{FF2B5EF4-FFF2-40B4-BE49-F238E27FC236}">
                <a16:creationId xmlns:a16="http://schemas.microsoft.com/office/drawing/2014/main" id="{F84C983D-3F82-2960-4FC4-EF58C6A376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8702828"/>
              </p:ext>
            </p:extLst>
          </p:nvPr>
        </p:nvGraphicFramePr>
        <p:xfrm>
          <a:off x="591894" y="959964"/>
          <a:ext cx="7886700" cy="3223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A534817C-2AE1-39D8-E738-11EE33F950D6}"/>
              </a:ext>
            </a:extLst>
          </p:cNvPr>
          <p:cNvSpPr txBox="1"/>
          <p:nvPr/>
        </p:nvSpPr>
        <p:spPr>
          <a:xfrm>
            <a:off x="847552" y="1287825"/>
            <a:ext cx="13788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單位實習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5B8AD1F-DE32-A5AC-5C34-4E37975C95FC}"/>
              </a:ext>
            </a:extLst>
          </p:cNvPr>
          <p:cNvSpPr txBox="1"/>
          <p:nvPr/>
        </p:nvSpPr>
        <p:spPr>
          <a:xfrm>
            <a:off x="834301" y="2335570"/>
            <a:ext cx="15113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人資有約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046F487-3736-8C57-C7DF-C153EF95A15F}"/>
              </a:ext>
            </a:extLst>
          </p:cNvPr>
          <p:cNvSpPr txBox="1"/>
          <p:nvPr/>
        </p:nvSpPr>
        <p:spPr>
          <a:xfrm>
            <a:off x="854178" y="3457046"/>
            <a:ext cx="13456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成果報告</a:t>
            </a:r>
          </a:p>
        </p:txBody>
      </p:sp>
    </p:spTree>
    <p:extLst>
      <p:ext uri="{BB962C8B-B14F-4D97-AF65-F5344CB8AC3E}">
        <p14:creationId xmlns:p14="http://schemas.microsoft.com/office/powerpoint/2010/main" val="2567742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E7296C-B10D-6A49-390A-52D129E3C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505" y="276827"/>
            <a:ext cx="7886700" cy="415917"/>
          </a:xfrm>
        </p:spPr>
        <p:txBody>
          <a:bodyPr>
            <a:noAutofit/>
          </a:bodyPr>
          <a:lstStyle/>
          <a:p>
            <a:r>
              <a:rPr lang="zh-TW" altLang="en-US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實習活動</a:t>
            </a:r>
            <a:r>
              <a:rPr lang="en-US" altLang="zh-TW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-</a:t>
            </a:r>
            <a:r>
              <a:rPr lang="zh-TW" altLang="en-US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訓練課程</a:t>
            </a:r>
            <a:r>
              <a:rPr lang="en-US" altLang="zh-TW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(</a:t>
            </a:r>
            <a:r>
              <a:rPr lang="zh-TW" altLang="en-US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範例</a:t>
            </a:r>
            <a:r>
              <a:rPr lang="en-US" altLang="zh-TW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)</a:t>
            </a:r>
            <a:endParaRPr lang="zh-TW" altLang="en-US" sz="2400" b="1" dirty="0">
              <a:solidFill>
                <a:srgbClr val="FF6600"/>
              </a:solidFill>
              <a:latin typeface="標楷體" pitchFamily="65" charset="-120"/>
              <a:cs typeface="+mn-cs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0C20C9-D96F-DD6A-C754-FDF48D49F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12</a:t>
            </a:fld>
            <a:endParaRPr kumimoji="1" lang="zh-TW" altLang="en-US"/>
          </a:p>
        </p:txBody>
      </p:sp>
      <p:graphicFrame>
        <p:nvGraphicFramePr>
          <p:cNvPr id="11" name="內容版面配置區 10">
            <a:extLst>
              <a:ext uri="{FF2B5EF4-FFF2-40B4-BE49-F238E27FC236}">
                <a16:creationId xmlns:a16="http://schemas.microsoft.com/office/drawing/2014/main" id="{CCA381D0-2A82-86BD-749F-61DBB25E3A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091808"/>
              </p:ext>
            </p:extLst>
          </p:nvPr>
        </p:nvGraphicFramePr>
        <p:xfrm>
          <a:off x="846161" y="1543879"/>
          <a:ext cx="7282770" cy="2930070"/>
        </p:xfrm>
        <a:graphic>
          <a:graphicData uri="http://schemas.openxmlformats.org/drawingml/2006/table">
            <a:tbl>
              <a:tblPr/>
              <a:tblGrid>
                <a:gridCol w="1014628">
                  <a:extLst>
                    <a:ext uri="{9D8B030D-6E8A-4147-A177-3AD203B41FA5}">
                      <a16:colId xmlns:a16="http://schemas.microsoft.com/office/drawing/2014/main" val="216030692"/>
                    </a:ext>
                  </a:extLst>
                </a:gridCol>
                <a:gridCol w="1477058">
                  <a:extLst>
                    <a:ext uri="{9D8B030D-6E8A-4147-A177-3AD203B41FA5}">
                      <a16:colId xmlns:a16="http://schemas.microsoft.com/office/drawing/2014/main" val="3275329950"/>
                    </a:ext>
                  </a:extLst>
                </a:gridCol>
                <a:gridCol w="1850736">
                  <a:extLst>
                    <a:ext uri="{9D8B030D-6E8A-4147-A177-3AD203B41FA5}">
                      <a16:colId xmlns:a16="http://schemas.microsoft.com/office/drawing/2014/main" val="1803950389"/>
                    </a:ext>
                  </a:extLst>
                </a:gridCol>
                <a:gridCol w="2940348">
                  <a:extLst>
                    <a:ext uri="{9D8B030D-6E8A-4147-A177-3AD203B41FA5}">
                      <a16:colId xmlns:a16="http://schemas.microsoft.com/office/drawing/2014/main" val="2082456750"/>
                    </a:ext>
                  </a:extLst>
                </a:gridCol>
              </a:tblGrid>
              <a:tr h="53481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新安東京海上產物保險</a:t>
                      </a:r>
                      <a:b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2024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年實習生共通訓練課程表</a:t>
                      </a:r>
                    </a:p>
                  </a:txBody>
                  <a:tcPr marL="6266" marR="6266" marT="626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98928"/>
                  </a:ext>
                </a:extLst>
              </a:tr>
              <a:tr h="27530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D5B4"/>
                          </a:highligh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日期</a:t>
                      </a:r>
                      <a:endParaRPr lang="zh-TW" altLang="en-US" sz="14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CD5B4"/>
                        </a:highligh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CD5B4"/>
                          </a:highligh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時間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CD5B4"/>
                        </a:highligh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D5B4"/>
                          </a:highligh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課程名稱</a:t>
                      </a:r>
                      <a:endParaRPr lang="zh-TW" altLang="en-US" sz="14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CD5B4"/>
                        </a:highligh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59564"/>
                  </a:ext>
                </a:extLst>
              </a:tr>
              <a:tr h="302851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4/12(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50-10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車險理賠經驗分享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7677525"/>
                  </a:ext>
                </a:extLst>
              </a:tr>
              <a:tr h="3028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00-12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電子商務實務介紹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481074"/>
                  </a:ext>
                </a:extLst>
              </a:tr>
              <a:tr h="3028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00-13</a:t>
                      </a:r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  <a:endParaRPr lang="en-US" altLang="zh-TW" sz="1200" b="0" i="0" u="none" strike="noStrike" kern="120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分鐘</a:t>
                      </a:r>
                      <a:endParaRPr lang="zh-TW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午餐時間</a:t>
                      </a:r>
                      <a:endParaRPr lang="zh-TW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260594"/>
                  </a:ext>
                </a:extLst>
              </a:tr>
              <a:tr h="3028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30-14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風險管理部介紹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061107"/>
                  </a:ext>
                </a:extLst>
              </a:tr>
              <a:tr h="3028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40-15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整合行銷介紹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181944"/>
                  </a:ext>
                </a:extLst>
              </a:tr>
              <a:tr h="3028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50-16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成功營業經驗分享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168766"/>
                  </a:ext>
                </a:extLst>
              </a:tr>
              <a:tr h="3028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00-17</a:t>
                      </a:r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人資座談會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694533"/>
                  </a:ext>
                </a:extLst>
              </a:tr>
            </a:tbl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E2C9A1F6-ECA2-5300-BB60-C265B393264D}"/>
              </a:ext>
            </a:extLst>
          </p:cNvPr>
          <p:cNvSpPr txBox="1"/>
          <p:nvPr/>
        </p:nvSpPr>
        <p:spPr>
          <a:xfrm>
            <a:off x="846161" y="885522"/>
            <a:ext cx="7282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人資部安排實習生共通訓練課程，邀請不同單位的主管介紹各單位職務內容，讓同學能了解公司更多不同面向的工作類型。</a:t>
            </a:r>
          </a:p>
        </p:txBody>
      </p:sp>
    </p:spTree>
    <p:extLst>
      <p:ext uri="{BB962C8B-B14F-4D97-AF65-F5344CB8AC3E}">
        <p14:creationId xmlns:p14="http://schemas.microsoft.com/office/powerpoint/2010/main" val="2216254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550F913-D6E0-D636-5225-F8F6B9DE3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451" y="226504"/>
            <a:ext cx="6858000" cy="445638"/>
          </a:xfrm>
        </p:spPr>
        <p:txBody>
          <a:bodyPr>
            <a:normAutofit/>
          </a:bodyPr>
          <a:lstStyle/>
          <a:p>
            <a:pPr algn="l"/>
            <a:r>
              <a:rPr lang="zh-TW" altLang="en-US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實習活動</a:t>
            </a:r>
            <a:r>
              <a:rPr lang="en-US" altLang="zh-TW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-</a:t>
            </a:r>
            <a:r>
              <a:rPr lang="zh-TW" altLang="en-US" sz="2400" b="1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觀摩活動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0E325EB-F788-5758-E72F-0C0D38BAA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427" y="1793421"/>
            <a:ext cx="6858000" cy="1367404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dirty="0"/>
              <a:t>車損遠端勘估視訊系統介紹與展示</a:t>
            </a:r>
            <a:endParaRPr lang="en-US" altLang="zh-TW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altLang="zh-TW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zh-TW" dirty="0"/>
              <a:t>實地觀摩火險查勘作業</a:t>
            </a:r>
            <a:r>
              <a:rPr lang="en-US" altLang="zh-TW" dirty="0"/>
              <a:t>(</a:t>
            </a:r>
            <a:r>
              <a:rPr lang="zh-TW" altLang="en-US" dirty="0"/>
              <a:t>視情況調整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07A9386-2AEF-CF77-7E36-48556B006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13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12657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0BBB4C-AAD1-7BE6-815A-4D4FBCCAC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04" y="273140"/>
            <a:ext cx="7886700" cy="413995"/>
          </a:xfrm>
        </p:spPr>
        <p:txBody>
          <a:bodyPr>
            <a:noAutofit/>
          </a:bodyPr>
          <a:lstStyle/>
          <a:p>
            <a:r>
              <a:rPr lang="zh-TW" altLang="en-US" sz="2400" b="1" kern="1200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實習活動</a:t>
            </a:r>
            <a:r>
              <a:rPr lang="en-US" altLang="zh-TW" sz="2400" b="1" kern="1200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-</a:t>
            </a:r>
            <a:r>
              <a:rPr lang="zh-TW" altLang="en-US" sz="2400" b="1" kern="1200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人資有約</a:t>
            </a:r>
            <a:endParaRPr lang="zh-TW" altLang="en-US" sz="2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FC44887-7073-15E8-B450-CA5F238A4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1966"/>
            <a:ext cx="7886700" cy="3262312"/>
          </a:xfrm>
        </p:spPr>
        <p:txBody>
          <a:bodyPr/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舉辦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次：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BC4916C-92AB-267C-0FCE-7EC85980A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14</a:t>
            </a:fld>
            <a:endParaRPr kumimoji="1" lang="zh-TW" altLang="en-US"/>
          </a:p>
        </p:txBody>
      </p:sp>
      <p:sp>
        <p:nvSpPr>
          <p:cNvPr id="8" name="Rectangle 183">
            <a:extLst>
              <a:ext uri="{FF2B5EF4-FFF2-40B4-BE49-F238E27FC236}">
                <a16:creationId xmlns:a16="http://schemas.microsoft.com/office/drawing/2014/main" id="{A1DC8190-3C19-9BD9-82B0-46ED79383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809" y="1833083"/>
            <a:ext cx="1197435" cy="57209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altLang="zh-TW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月初</a:t>
            </a:r>
          </a:p>
        </p:txBody>
      </p:sp>
      <p:sp>
        <p:nvSpPr>
          <p:cNvPr id="9" name="向右箭號 3">
            <a:extLst>
              <a:ext uri="{FF2B5EF4-FFF2-40B4-BE49-F238E27FC236}">
                <a16:creationId xmlns:a16="http://schemas.microsoft.com/office/drawing/2014/main" id="{E76A1197-B7C1-BFFA-FB44-B344F264E254}"/>
              </a:ext>
            </a:extLst>
          </p:cNvPr>
          <p:cNvSpPr/>
          <p:nvPr/>
        </p:nvSpPr>
        <p:spPr bwMode="auto">
          <a:xfrm>
            <a:off x="5109002" y="1930195"/>
            <a:ext cx="362132" cy="241975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Text Box 135">
            <a:extLst>
              <a:ext uri="{FF2B5EF4-FFF2-40B4-BE49-F238E27FC236}">
                <a16:creationId xmlns:a16="http://schemas.microsoft.com/office/drawing/2014/main" id="{756A3D2F-A362-F1EC-0C89-0488BD99B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2403" y="1827266"/>
            <a:ext cx="2412970" cy="5664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flatTx/>
          </a:bodyPr>
          <a:lstStyle/>
          <a:p>
            <a:pPr algn="l">
              <a:defRPr/>
            </a:pPr>
            <a:endParaRPr lang="en-US" altLang="zh-TW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Angsana New" pitchFamily="18" charset="-34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833B48F-C922-2E57-2AF0-391AAB7FC471}"/>
              </a:ext>
            </a:extLst>
          </p:cNvPr>
          <p:cNvSpPr/>
          <p:nvPr/>
        </p:nvSpPr>
        <p:spPr bwMode="auto">
          <a:xfrm>
            <a:off x="2554370" y="1811808"/>
            <a:ext cx="2232025" cy="720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期中座談</a:t>
            </a:r>
            <a:endParaRPr lang="zh-TW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Rectangle 179">
            <a:extLst>
              <a:ext uri="{FF2B5EF4-FFF2-40B4-BE49-F238E27FC236}">
                <a16:creationId xmlns:a16="http://schemas.microsoft.com/office/drawing/2014/main" id="{1F33AC95-ABFF-56F1-C5AF-CCE9BB32C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809" y="3183142"/>
            <a:ext cx="1197434" cy="63264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altLang="zh-TW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5-6</a:t>
            </a:r>
            <a:r>
              <a:rPr lang="zh-TW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</a:p>
        </p:txBody>
      </p:sp>
      <p:sp>
        <p:nvSpPr>
          <p:cNvPr id="16" name="向右箭號 3">
            <a:extLst>
              <a:ext uri="{FF2B5EF4-FFF2-40B4-BE49-F238E27FC236}">
                <a16:creationId xmlns:a16="http://schemas.microsoft.com/office/drawing/2014/main" id="{5ED77A9A-D3E9-E6E3-B7CD-C5773C7E6E10}"/>
              </a:ext>
            </a:extLst>
          </p:cNvPr>
          <p:cNvSpPr/>
          <p:nvPr/>
        </p:nvSpPr>
        <p:spPr bwMode="auto">
          <a:xfrm>
            <a:off x="5109002" y="3269329"/>
            <a:ext cx="362132" cy="241975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7" name="Text Box 135">
            <a:extLst>
              <a:ext uri="{FF2B5EF4-FFF2-40B4-BE49-F238E27FC236}">
                <a16:creationId xmlns:a16="http://schemas.microsoft.com/office/drawing/2014/main" id="{F4E5E8EE-0F74-484E-C11F-F3C97B81E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630" y="3183142"/>
            <a:ext cx="2441765" cy="5664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flatTx/>
          </a:bodyPr>
          <a:lstStyle/>
          <a:p>
            <a:pPr algn="l">
              <a:defRPr/>
            </a:pPr>
            <a:endParaRPr lang="en-US" altLang="zh-TW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Angsana New" pitchFamily="18" charset="-34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3DF61FA-1B18-E412-F9FD-983C7DCA46F1}"/>
              </a:ext>
            </a:extLst>
          </p:cNvPr>
          <p:cNvSpPr/>
          <p:nvPr/>
        </p:nvSpPr>
        <p:spPr bwMode="auto">
          <a:xfrm>
            <a:off x="2535533" y="3157869"/>
            <a:ext cx="2046710" cy="6169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期末座談</a:t>
            </a:r>
            <a:endParaRPr lang="zh-TW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BD3434AF-8D4C-0855-F962-E53B5F39B171}"/>
              </a:ext>
            </a:extLst>
          </p:cNvPr>
          <p:cNvSpPr txBox="1"/>
          <p:nvPr/>
        </p:nvSpPr>
        <p:spPr>
          <a:xfrm>
            <a:off x="5672014" y="1697116"/>
            <a:ext cx="3075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瞭解同學實習情形，評估是否  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需要進行適度調整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適時給予生活上之關懷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55600DBF-24F4-3AE9-5CE3-DE8B3F48449C}"/>
              </a:ext>
            </a:extLst>
          </p:cNvPr>
          <p:cNvSpPr txBox="1"/>
          <p:nvPr/>
        </p:nvSpPr>
        <p:spPr>
          <a:xfrm>
            <a:off x="5707576" y="3163507"/>
            <a:ext cx="3130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同學提供實習內容調整之建議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職涯方向諮詢</a:t>
            </a:r>
          </a:p>
        </p:txBody>
      </p:sp>
    </p:spTree>
    <p:extLst>
      <p:ext uri="{BB962C8B-B14F-4D97-AF65-F5344CB8AC3E}">
        <p14:creationId xmlns:p14="http://schemas.microsoft.com/office/powerpoint/2010/main" val="2688285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740B33-31C2-48FE-ED2F-A90C91430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37" y="320110"/>
            <a:ext cx="7886700" cy="334962"/>
          </a:xfrm>
        </p:spPr>
        <p:txBody>
          <a:bodyPr>
            <a:noAutofit/>
          </a:bodyPr>
          <a:lstStyle/>
          <a:p>
            <a:r>
              <a:rPr lang="zh-TW" altLang="en-US" sz="2400" b="1" kern="1200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實習活動</a:t>
            </a:r>
            <a:r>
              <a:rPr lang="en-US" altLang="zh-TW" sz="2400" b="1" kern="1200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-</a:t>
            </a:r>
            <a:r>
              <a:rPr lang="zh-TW" altLang="en-US" sz="2400" b="1" kern="1200" dirty="0">
                <a:solidFill>
                  <a:srgbClr val="FF6600"/>
                </a:solidFill>
                <a:latin typeface="標楷體" pitchFamily="65" charset="-120"/>
                <a:cs typeface="+mn-cs"/>
              </a:rPr>
              <a:t>成果報告</a:t>
            </a:r>
            <a:endParaRPr lang="zh-TW" altLang="en-US" sz="20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E97E9BE-61E6-CFF1-8325-D4149D285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15</a:t>
            </a:fld>
            <a:endParaRPr kumimoji="1" lang="zh-TW" altLang="en-US"/>
          </a:p>
        </p:txBody>
      </p:sp>
      <p:sp>
        <p:nvSpPr>
          <p:cNvPr id="8" name="Text Box 135">
            <a:extLst>
              <a:ext uri="{FF2B5EF4-FFF2-40B4-BE49-F238E27FC236}">
                <a16:creationId xmlns:a16="http://schemas.microsoft.com/office/drawing/2014/main" id="{3FD44870-3DE8-2CA3-F3F5-7514B63A0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956" y="1358347"/>
            <a:ext cx="4785045" cy="264380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b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flatTx/>
          </a:bodyPr>
          <a:lstStyle/>
          <a:p>
            <a:pPr algn="l">
              <a:defRPr/>
            </a:pPr>
            <a:endParaRPr lang="en-US" altLang="zh-TW" sz="15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ea typeface="+mn-ea"/>
              <a:sym typeface="Wingdings 2"/>
            </a:endParaRPr>
          </a:p>
          <a:p>
            <a:pPr algn="l">
              <a:defRPr/>
            </a:pPr>
            <a:r>
              <a:rPr lang="en-US" altLang="zh-TW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sym typeface="Wingdings 2"/>
              </a:rPr>
              <a:t></a:t>
            </a:r>
            <a:r>
              <a:rPr lang="zh-TW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Wingdings 2"/>
              </a:rPr>
              <a:t>實習結束前</a:t>
            </a:r>
            <a:r>
              <a:rPr lang="zh-TW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舉辦成果發表會</a:t>
            </a:r>
          </a:p>
          <a:p>
            <a:pPr algn="l">
              <a:defRPr/>
            </a:pP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每人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分鐘簡報，內容可為實習心得、實習內容及時程安排建議</a:t>
            </a:r>
            <a:endParaRPr lang="en-US" altLang="zh-TW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defRPr/>
            </a:pPr>
            <a:endParaRPr lang="en-US" altLang="zh-TW" sz="25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defRPr/>
            </a:pPr>
            <a:r>
              <a:rPr lang="zh-TW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Wingdings 2"/>
              </a:rPr>
              <a:t>結束實習</a:t>
            </a:r>
            <a:endParaRPr lang="en-US" altLang="zh-TW" sz="25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sym typeface="Wingdings 2"/>
            </a:endParaRPr>
          </a:p>
          <a:p>
            <a:pPr algn="l">
              <a:defRPr/>
            </a:pP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ngsana New" pitchFamily="18" charset="-34"/>
                <a:sym typeface="Wingdings 2"/>
              </a:rPr>
              <a:t>(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ngsana New" pitchFamily="18" charset="-34"/>
                <a:sym typeface="Wingdings 2"/>
              </a:rPr>
              <a:t>時間將依實際狀況進行調整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ngsana New" pitchFamily="18" charset="-34"/>
                <a:sym typeface="Wingdings 2"/>
              </a:rPr>
              <a:t>)</a:t>
            </a:r>
            <a:endParaRPr lang="en-US" altLang="zh-TW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ngsana New" pitchFamily="18" charset="-34"/>
            </a:endParaRPr>
          </a:p>
        </p:txBody>
      </p:sp>
      <p:sp>
        <p:nvSpPr>
          <p:cNvPr id="9" name="向右箭號 3">
            <a:extLst>
              <a:ext uri="{FF2B5EF4-FFF2-40B4-BE49-F238E27FC236}">
                <a16:creationId xmlns:a16="http://schemas.microsoft.com/office/drawing/2014/main" id="{D604F0A8-CC6F-9742-AE47-CD1F49142E56}"/>
              </a:ext>
            </a:extLst>
          </p:cNvPr>
          <p:cNvSpPr/>
          <p:nvPr/>
        </p:nvSpPr>
        <p:spPr bwMode="auto">
          <a:xfrm>
            <a:off x="2531910" y="2486747"/>
            <a:ext cx="583506" cy="334962"/>
          </a:xfrm>
          <a:prstGeom prst="stripedRightArrow">
            <a:avLst>
              <a:gd name="adj1" fmla="val 50000"/>
              <a:gd name="adj2" fmla="val 6165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12" name="Group 180">
            <a:extLst>
              <a:ext uri="{FF2B5EF4-FFF2-40B4-BE49-F238E27FC236}">
                <a16:creationId xmlns:a16="http://schemas.microsoft.com/office/drawing/2014/main" id="{4E3EFA39-8F02-8E58-89F0-6EE8E2737AD9}"/>
              </a:ext>
            </a:extLst>
          </p:cNvPr>
          <p:cNvGrpSpPr>
            <a:grpSpLocks/>
          </p:cNvGrpSpPr>
          <p:nvPr/>
        </p:nvGrpSpPr>
        <p:grpSpPr bwMode="auto">
          <a:xfrm>
            <a:off x="997677" y="2343510"/>
            <a:ext cx="1331461" cy="713807"/>
            <a:chOff x="839" y="2931"/>
            <a:chExt cx="1361" cy="680"/>
          </a:xfrm>
        </p:grpSpPr>
        <p:sp>
          <p:nvSpPr>
            <p:cNvPr id="13" name="Rectangle 181">
              <a:extLst>
                <a:ext uri="{FF2B5EF4-FFF2-40B4-BE49-F238E27FC236}">
                  <a16:creationId xmlns:a16="http://schemas.microsoft.com/office/drawing/2014/main" id="{15D943B0-94FB-0F80-A5B6-E3BE09F47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2931"/>
              <a:ext cx="1361" cy="68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新細明體" pitchFamily="18" charset="-120"/>
                </a:rPr>
                <a:t>科級主管</a:t>
              </a:r>
            </a:p>
          </p:txBody>
        </p:sp>
        <p:sp>
          <p:nvSpPr>
            <p:cNvPr id="14" name="Rectangle 182">
              <a:extLst>
                <a:ext uri="{FF2B5EF4-FFF2-40B4-BE49-F238E27FC236}">
                  <a16:creationId xmlns:a16="http://schemas.microsoft.com/office/drawing/2014/main" id="{0E5A2825-16ED-DD01-8A11-B967826D6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" y="2976"/>
              <a:ext cx="1270" cy="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新細明體" pitchFamily="18" charset="-120"/>
                </a:rPr>
                <a:t>科級主管</a:t>
              </a:r>
            </a:p>
          </p:txBody>
        </p:sp>
        <p:sp>
          <p:nvSpPr>
            <p:cNvPr id="15" name="Rectangle 183">
              <a:extLst>
                <a:ext uri="{FF2B5EF4-FFF2-40B4-BE49-F238E27FC236}">
                  <a16:creationId xmlns:a16="http://schemas.microsoft.com/office/drawing/2014/main" id="{27A73CE9-6BCD-3357-4408-2A8376BF5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" y="3005"/>
              <a:ext cx="1224" cy="54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zh-TW" altLang="en-US" sz="28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結訓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0813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0E3629-3330-3844-8100-81CEAB8F3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AF31CE-4B89-2ABC-DBDF-32178AA9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508" y="2296383"/>
            <a:ext cx="4765471" cy="704676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40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竭誠歡迎您的加入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4DD4B10-34F1-8A1A-B2F8-8B03F6B99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5CE20-CA74-644B-9AB6-BA1B50995516}" type="slidenum">
              <a:rPr kumimoji="1" lang="zh-TW" altLang="en-US" smtClean="0"/>
              <a:pPr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05053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訂設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1005</TotalTime>
  <Words>812</Words>
  <Application>Microsoft Office PowerPoint</Application>
  <PresentationFormat>如螢幕大小 (16:9)</PresentationFormat>
  <Paragraphs>145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17</vt:i4>
      </vt:variant>
    </vt:vector>
  </HeadingPairs>
  <TitlesOfParts>
    <vt:vector size="31" baseType="lpstr">
      <vt:lpstr>Noto Sans TC</vt:lpstr>
      <vt:lpstr>Microsoft JhengHei</vt:lpstr>
      <vt:lpstr>Microsoft JhengHei</vt:lpstr>
      <vt:lpstr>新細明體</vt:lpstr>
      <vt:lpstr>標楷體</vt:lpstr>
      <vt:lpstr>Arial</vt:lpstr>
      <vt:lpstr>Calibri</vt:lpstr>
      <vt:lpstr>Calibri Light</vt:lpstr>
      <vt:lpstr>Tahoma</vt:lpstr>
      <vt:lpstr>Times New Roman</vt:lpstr>
      <vt:lpstr>Wingdings</vt:lpstr>
      <vt:lpstr>Office 佈景主題</vt:lpstr>
      <vt:lpstr>自訂設計</vt:lpstr>
      <vt:lpstr>1_自訂設計</vt:lpstr>
      <vt:lpstr>產學合作實習專案說明</vt:lpstr>
      <vt:lpstr>議程</vt:lpstr>
      <vt:lpstr>公司簡介-緣起</vt:lpstr>
      <vt:lpstr>公司簡介-兩大股東</vt:lpstr>
      <vt:lpstr>公司簡介-成長歷程</vt:lpstr>
      <vt:lpstr>公司簡介-品牌形象與推薦排名</vt:lpstr>
      <vt:lpstr>公司簡介-企業社會責任</vt:lpstr>
      <vt:lpstr>議程</vt:lpstr>
      <vt:lpstr>實習職務/人數/工作地點</vt:lpstr>
      <vt:lpstr>實習生的薪酬福利</vt:lpstr>
      <vt:lpstr>議程</vt:lpstr>
      <vt:lpstr>實習活動</vt:lpstr>
      <vt:lpstr>實習活動-訓練課程(範例)</vt:lpstr>
      <vt:lpstr>實習活動-觀摩活動</vt:lpstr>
      <vt:lpstr>實習活動-人資有約</vt:lpstr>
      <vt:lpstr>實習活動-成果報告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IMCC202309</dc:creator>
  <cp:lastModifiedBy>朱秋樺</cp:lastModifiedBy>
  <cp:revision>46</cp:revision>
  <dcterms:created xsi:type="dcterms:W3CDTF">2023-07-20T10:19:00Z</dcterms:created>
  <dcterms:modified xsi:type="dcterms:W3CDTF">2024-09-24T00:32:44Z</dcterms:modified>
</cp:coreProperties>
</file>