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4" r:id="rId1"/>
    <p:sldMasterId id="2147483922" r:id="rId2"/>
  </p:sldMasterIdLst>
  <p:notesMasterIdLst>
    <p:notesMasterId r:id="rId10"/>
  </p:notesMasterIdLst>
  <p:handoutMasterIdLst>
    <p:handoutMasterId r:id="rId11"/>
  </p:handoutMasterIdLst>
  <p:sldIdLst>
    <p:sldId id="606" r:id="rId3"/>
    <p:sldId id="694" r:id="rId4"/>
    <p:sldId id="701" r:id="rId5"/>
    <p:sldId id="702" r:id="rId6"/>
    <p:sldId id="704" r:id="rId7"/>
    <p:sldId id="685" r:id="rId8"/>
    <p:sldId id="688" r:id="rId9"/>
  </p:sldIdLst>
  <p:sldSz cx="9144000" cy="6858000" type="screen4x3"/>
  <p:notesSz cx="7099300" cy="10234613"/>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2880">
          <p15:clr>
            <a:srgbClr val="A4A3A4"/>
          </p15:clr>
        </p15:guide>
      </p15:sldGuideLst>
    </p:ext>
    <p:ext uri="{2D200454-40CA-4A62-9FC3-DE9A4176ACB9}">
      <p15:notesGuideLst xmlns:p15="http://schemas.microsoft.com/office/powerpoint/2012/main">
        <p15:guide id="1" orient="horz" pos="3223"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639E"/>
    <a:srgbClr val="003399"/>
    <a:srgbClr val="F2C548"/>
    <a:srgbClr val="539CBC"/>
    <a:srgbClr val="0066FF"/>
    <a:srgbClr val="082334"/>
    <a:srgbClr val="333300"/>
    <a:srgbClr val="003366"/>
    <a:srgbClr val="33CC33"/>
    <a:srgbClr val="995F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淺色樣式 1 - 輔色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淺色樣式 1 - 輔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93963" autoAdjust="0"/>
  </p:normalViewPr>
  <p:slideViewPr>
    <p:cSldViewPr>
      <p:cViewPr varScale="1">
        <p:scale>
          <a:sx n="64" d="100"/>
          <a:sy n="64" d="100"/>
        </p:scale>
        <p:origin x="1332" y="56"/>
      </p:cViewPr>
      <p:guideLst>
        <p:guide orient="horz" pos="3022"/>
        <p:guide pos="2880"/>
      </p:guideLst>
    </p:cSldViewPr>
  </p:slideViewPr>
  <p:outlineViewPr>
    <p:cViewPr>
      <p:scale>
        <a:sx n="33" d="100"/>
        <a:sy n="33" d="100"/>
      </p:scale>
      <p:origin x="0" y="-130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35" d="100"/>
          <a:sy n="35" d="100"/>
        </p:scale>
        <p:origin x="-2453" y="-8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2"/>
            <a:ext cx="3077138" cy="511813"/>
          </a:xfrm>
          <a:prstGeom prst="rect">
            <a:avLst/>
          </a:prstGeom>
        </p:spPr>
        <p:txBody>
          <a:bodyPr vert="horz" lIns="95098" tIns="47549" rIns="95098" bIns="47549" rtlCol="0"/>
          <a:lstStyle>
            <a:lvl1pPr algn="l">
              <a:defRPr sz="1200"/>
            </a:lvl1pPr>
          </a:lstStyle>
          <a:p>
            <a:endParaRPr lang="zh-TW" altLang="en-US"/>
          </a:p>
        </p:txBody>
      </p:sp>
      <p:sp>
        <p:nvSpPr>
          <p:cNvPr id="3" name="日期版面配置區 2"/>
          <p:cNvSpPr>
            <a:spLocks noGrp="1"/>
          </p:cNvSpPr>
          <p:nvPr>
            <p:ph type="dt" sz="quarter" idx="1"/>
          </p:nvPr>
        </p:nvSpPr>
        <p:spPr>
          <a:xfrm>
            <a:off x="4020505" y="2"/>
            <a:ext cx="3077138" cy="511813"/>
          </a:xfrm>
          <a:prstGeom prst="rect">
            <a:avLst/>
          </a:prstGeom>
        </p:spPr>
        <p:txBody>
          <a:bodyPr vert="horz" lIns="95098" tIns="47549" rIns="95098" bIns="47549" rtlCol="0"/>
          <a:lstStyle>
            <a:lvl1pPr algn="r">
              <a:defRPr sz="1200"/>
            </a:lvl1pPr>
          </a:lstStyle>
          <a:p>
            <a:fld id="{2464C02A-B6DA-434D-8C98-714F7E0A4B2F}" type="datetimeFigureOut">
              <a:rPr lang="zh-TW" altLang="en-US" smtClean="0"/>
              <a:pPr/>
              <a:t>2022/3/23</a:t>
            </a:fld>
            <a:endParaRPr lang="zh-TW" altLang="en-US"/>
          </a:p>
        </p:txBody>
      </p:sp>
      <p:sp>
        <p:nvSpPr>
          <p:cNvPr id="4" name="頁尾版面配置區 3"/>
          <p:cNvSpPr>
            <a:spLocks noGrp="1"/>
          </p:cNvSpPr>
          <p:nvPr>
            <p:ph type="ftr" sz="quarter" idx="2"/>
          </p:nvPr>
        </p:nvSpPr>
        <p:spPr>
          <a:xfrm>
            <a:off x="0" y="9721155"/>
            <a:ext cx="3077138" cy="511812"/>
          </a:xfrm>
          <a:prstGeom prst="rect">
            <a:avLst/>
          </a:prstGeom>
        </p:spPr>
        <p:txBody>
          <a:bodyPr vert="horz" lIns="95098" tIns="47549" rIns="95098" bIns="47549"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4020505" y="9721155"/>
            <a:ext cx="3077138" cy="511812"/>
          </a:xfrm>
          <a:prstGeom prst="rect">
            <a:avLst/>
          </a:prstGeom>
        </p:spPr>
        <p:txBody>
          <a:bodyPr vert="horz" lIns="95098" tIns="47549" rIns="95098" bIns="47549" rtlCol="0" anchor="b"/>
          <a:lstStyle>
            <a:lvl1pPr algn="r">
              <a:defRPr sz="1200"/>
            </a:lvl1pPr>
          </a:lstStyle>
          <a:p>
            <a:fld id="{6D526155-3099-4BB0-9CE2-41F5CB8881B7}" type="slidenum">
              <a:rPr lang="zh-TW" altLang="en-US" smtClean="0"/>
              <a:pPr/>
              <a:t>‹#›</a:t>
            </a:fld>
            <a:endParaRPr lang="zh-TW" altLang="en-US"/>
          </a:p>
        </p:txBody>
      </p:sp>
    </p:spTree>
    <p:extLst>
      <p:ext uri="{BB962C8B-B14F-4D97-AF65-F5344CB8AC3E}">
        <p14:creationId xmlns:p14="http://schemas.microsoft.com/office/powerpoint/2010/main" val="5097830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1"/>
            <a:ext cx="3076363" cy="511730"/>
          </a:xfrm>
          <a:prstGeom prst="rect">
            <a:avLst/>
          </a:prstGeom>
        </p:spPr>
        <p:txBody>
          <a:bodyPr vert="horz" lIns="95098" tIns="47549" rIns="95098" bIns="47549" rtlCol="0"/>
          <a:lstStyle>
            <a:lvl1pPr algn="l">
              <a:defRPr sz="1200"/>
            </a:lvl1pPr>
          </a:lstStyle>
          <a:p>
            <a:endParaRPr lang="zh-TW" altLang="en-US"/>
          </a:p>
        </p:txBody>
      </p:sp>
      <p:sp>
        <p:nvSpPr>
          <p:cNvPr id="3" name="日期版面配置區 2"/>
          <p:cNvSpPr>
            <a:spLocks noGrp="1"/>
          </p:cNvSpPr>
          <p:nvPr>
            <p:ph type="dt" idx="1"/>
          </p:nvPr>
        </p:nvSpPr>
        <p:spPr>
          <a:xfrm>
            <a:off x="4021296" y="1"/>
            <a:ext cx="3076363" cy="511730"/>
          </a:xfrm>
          <a:prstGeom prst="rect">
            <a:avLst/>
          </a:prstGeom>
        </p:spPr>
        <p:txBody>
          <a:bodyPr vert="horz" lIns="95098" tIns="47549" rIns="95098" bIns="47549" rtlCol="0"/>
          <a:lstStyle>
            <a:lvl1pPr algn="r">
              <a:defRPr sz="1200"/>
            </a:lvl1pPr>
          </a:lstStyle>
          <a:p>
            <a:fld id="{56F862D6-3472-4FBC-B0FD-B54C4B0BB4CA}" type="datetimeFigureOut">
              <a:rPr lang="zh-TW" altLang="en-US" smtClean="0"/>
              <a:pPr/>
              <a:t>2022/3/23</a:t>
            </a:fld>
            <a:endParaRPr lang="zh-TW" altLang="en-US"/>
          </a:p>
        </p:txBody>
      </p:sp>
      <p:sp>
        <p:nvSpPr>
          <p:cNvPr id="4" name="投影片圖像版面配置區 3"/>
          <p:cNvSpPr>
            <a:spLocks noGrp="1" noRot="1" noChangeAspect="1"/>
          </p:cNvSpPr>
          <p:nvPr>
            <p:ph type="sldImg" idx="2"/>
          </p:nvPr>
        </p:nvSpPr>
        <p:spPr>
          <a:xfrm>
            <a:off x="990600" y="766763"/>
            <a:ext cx="5118100" cy="3840162"/>
          </a:xfrm>
          <a:prstGeom prst="rect">
            <a:avLst/>
          </a:prstGeom>
          <a:noFill/>
          <a:ln w="12700">
            <a:solidFill>
              <a:prstClr val="black"/>
            </a:solidFill>
          </a:ln>
        </p:spPr>
        <p:txBody>
          <a:bodyPr vert="horz" lIns="95098" tIns="47549" rIns="95098" bIns="47549" rtlCol="0" anchor="ctr"/>
          <a:lstStyle/>
          <a:p>
            <a:endParaRPr lang="zh-TW" altLang="en-US"/>
          </a:p>
        </p:txBody>
      </p:sp>
      <p:sp>
        <p:nvSpPr>
          <p:cNvPr id="5" name="備忘稿版面配置區 4"/>
          <p:cNvSpPr>
            <a:spLocks noGrp="1"/>
          </p:cNvSpPr>
          <p:nvPr>
            <p:ph type="body" sz="quarter" idx="3"/>
          </p:nvPr>
        </p:nvSpPr>
        <p:spPr>
          <a:xfrm>
            <a:off x="709930" y="4861442"/>
            <a:ext cx="5679440" cy="4605575"/>
          </a:xfrm>
          <a:prstGeom prst="rect">
            <a:avLst/>
          </a:prstGeom>
        </p:spPr>
        <p:txBody>
          <a:bodyPr vert="horz" lIns="95098" tIns="47549" rIns="95098" bIns="47549"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2" y="9721106"/>
            <a:ext cx="3076363" cy="511730"/>
          </a:xfrm>
          <a:prstGeom prst="rect">
            <a:avLst/>
          </a:prstGeom>
        </p:spPr>
        <p:txBody>
          <a:bodyPr vert="horz" lIns="95098" tIns="47549" rIns="95098" bIns="47549"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4021296" y="9721106"/>
            <a:ext cx="3076363" cy="511730"/>
          </a:xfrm>
          <a:prstGeom prst="rect">
            <a:avLst/>
          </a:prstGeom>
        </p:spPr>
        <p:txBody>
          <a:bodyPr vert="horz" lIns="95098" tIns="47549" rIns="95098" bIns="47549" rtlCol="0" anchor="b"/>
          <a:lstStyle>
            <a:lvl1pPr algn="r">
              <a:defRPr sz="1200"/>
            </a:lvl1pPr>
          </a:lstStyle>
          <a:p>
            <a:fld id="{3FF6632E-74BA-45C2-90DC-A61CEA41B54F}" type="slidenum">
              <a:rPr lang="zh-TW" altLang="en-US" smtClean="0"/>
              <a:pPr/>
              <a:t>‹#›</a:t>
            </a:fld>
            <a:endParaRPr lang="zh-TW" altLang="en-US"/>
          </a:p>
        </p:txBody>
      </p:sp>
    </p:spTree>
    <p:extLst>
      <p:ext uri="{BB962C8B-B14F-4D97-AF65-F5344CB8AC3E}">
        <p14:creationId xmlns:p14="http://schemas.microsoft.com/office/powerpoint/2010/main" val="4022911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投影片圖像版面配置區 1"/>
          <p:cNvSpPr>
            <a:spLocks noGrp="1" noRot="1" noChangeAspect="1" noTextEdit="1"/>
          </p:cNvSpPr>
          <p:nvPr>
            <p:ph type="sldImg"/>
          </p:nvPr>
        </p:nvSpPr>
        <p:spPr>
          <a:ln/>
        </p:spPr>
      </p:sp>
      <p:sp>
        <p:nvSpPr>
          <p:cNvPr id="34819" name="備忘稿版面配置區 2"/>
          <p:cNvSpPr>
            <a:spLocks noGrp="1"/>
          </p:cNvSpPr>
          <p:nvPr>
            <p:ph type="body" idx="1"/>
          </p:nvPr>
        </p:nvSpPr>
        <p:spPr>
          <a:noFill/>
        </p:spPr>
        <p:txBody>
          <a:bodyPr/>
          <a:lstStyle/>
          <a:p>
            <a:r>
              <a:rPr lang="zh-TW" altLang="en-US" dirty="0" smtClean="0">
                <a:ea typeface="新細明體" charset="-120"/>
              </a:rPr>
              <a:t>遇見未來加入富邦實習</a:t>
            </a:r>
            <a:r>
              <a:rPr lang="zh-TW" altLang="en-US" b="1" dirty="0" smtClean="0">
                <a:ea typeface="新細明體" charset="-120"/>
              </a:rPr>
              <a:t>成為人生勝利組</a:t>
            </a:r>
          </a:p>
        </p:txBody>
      </p:sp>
      <p:sp>
        <p:nvSpPr>
          <p:cNvPr id="34820" name="投影片編號版面配置區 3"/>
          <p:cNvSpPr>
            <a:spLocks noGrp="1"/>
          </p:cNvSpPr>
          <p:nvPr>
            <p:ph type="sldNum" sz="quarter" idx="5"/>
          </p:nvPr>
        </p:nvSpPr>
        <p:spPr>
          <a:noFill/>
        </p:spPr>
        <p:txBody>
          <a:bodyPr/>
          <a:lstStyle>
            <a:lvl1pPr eaLnBrk="0" hangingPunct="0">
              <a:spcBef>
                <a:spcPct val="30000"/>
              </a:spcBef>
              <a:defRPr kumimoji="1" sz="1200">
                <a:solidFill>
                  <a:schemeClr val="tx1"/>
                </a:solidFill>
                <a:latin typeface="Arial" charset="0"/>
                <a:ea typeface="新細明體" charset="-120"/>
              </a:defRPr>
            </a:lvl1pPr>
            <a:lvl2pPr marL="770638" indent="-296399" eaLnBrk="0" hangingPunct="0">
              <a:spcBef>
                <a:spcPct val="30000"/>
              </a:spcBef>
              <a:defRPr kumimoji="1" sz="1200">
                <a:solidFill>
                  <a:schemeClr val="tx1"/>
                </a:solidFill>
                <a:latin typeface="Arial" charset="0"/>
                <a:ea typeface="新細明體" charset="-120"/>
              </a:defRPr>
            </a:lvl2pPr>
            <a:lvl3pPr marL="1185597" indent="-237119" eaLnBrk="0" hangingPunct="0">
              <a:spcBef>
                <a:spcPct val="30000"/>
              </a:spcBef>
              <a:defRPr kumimoji="1" sz="1200">
                <a:solidFill>
                  <a:schemeClr val="tx1"/>
                </a:solidFill>
                <a:latin typeface="Arial" charset="0"/>
                <a:ea typeface="新細明體" charset="-120"/>
              </a:defRPr>
            </a:lvl3pPr>
            <a:lvl4pPr marL="1659836" indent="-237119" eaLnBrk="0" hangingPunct="0">
              <a:spcBef>
                <a:spcPct val="30000"/>
              </a:spcBef>
              <a:defRPr kumimoji="1" sz="1200">
                <a:solidFill>
                  <a:schemeClr val="tx1"/>
                </a:solidFill>
                <a:latin typeface="Arial" charset="0"/>
                <a:ea typeface="新細明體" charset="-120"/>
              </a:defRPr>
            </a:lvl4pPr>
            <a:lvl5pPr marL="2134074" indent="-237119" eaLnBrk="0" hangingPunct="0">
              <a:spcBef>
                <a:spcPct val="30000"/>
              </a:spcBef>
              <a:defRPr kumimoji="1" sz="1200">
                <a:solidFill>
                  <a:schemeClr val="tx1"/>
                </a:solidFill>
                <a:latin typeface="Arial" charset="0"/>
                <a:ea typeface="新細明體" charset="-120"/>
              </a:defRPr>
            </a:lvl5pPr>
            <a:lvl6pPr marL="2608313" indent="-237119" eaLnBrk="0" fontAlgn="base" hangingPunct="0">
              <a:spcBef>
                <a:spcPct val="30000"/>
              </a:spcBef>
              <a:spcAft>
                <a:spcPct val="0"/>
              </a:spcAft>
              <a:defRPr kumimoji="1" sz="1200">
                <a:solidFill>
                  <a:schemeClr val="tx1"/>
                </a:solidFill>
                <a:latin typeface="Arial" charset="0"/>
                <a:ea typeface="新細明體" charset="-120"/>
              </a:defRPr>
            </a:lvl6pPr>
            <a:lvl7pPr marL="3082552" indent="-237119" eaLnBrk="0" fontAlgn="base" hangingPunct="0">
              <a:spcBef>
                <a:spcPct val="30000"/>
              </a:spcBef>
              <a:spcAft>
                <a:spcPct val="0"/>
              </a:spcAft>
              <a:defRPr kumimoji="1" sz="1200">
                <a:solidFill>
                  <a:schemeClr val="tx1"/>
                </a:solidFill>
                <a:latin typeface="Arial" charset="0"/>
                <a:ea typeface="新細明體" charset="-120"/>
              </a:defRPr>
            </a:lvl7pPr>
            <a:lvl8pPr marL="3556791" indent="-237119" eaLnBrk="0" fontAlgn="base" hangingPunct="0">
              <a:spcBef>
                <a:spcPct val="30000"/>
              </a:spcBef>
              <a:spcAft>
                <a:spcPct val="0"/>
              </a:spcAft>
              <a:defRPr kumimoji="1" sz="1200">
                <a:solidFill>
                  <a:schemeClr val="tx1"/>
                </a:solidFill>
                <a:latin typeface="Arial" charset="0"/>
                <a:ea typeface="新細明體" charset="-120"/>
              </a:defRPr>
            </a:lvl8pPr>
            <a:lvl9pPr marL="4031029" indent="-237119" eaLnBrk="0" fontAlgn="base" hangingPunct="0">
              <a:spcBef>
                <a:spcPct val="30000"/>
              </a:spcBef>
              <a:spcAft>
                <a:spcPct val="0"/>
              </a:spcAft>
              <a:defRPr kumimoji="1" sz="1200">
                <a:solidFill>
                  <a:schemeClr val="tx1"/>
                </a:solidFill>
                <a:latin typeface="Arial" charset="0"/>
                <a:ea typeface="新細明體" charset="-120"/>
              </a:defRPr>
            </a:lvl9pPr>
          </a:lstStyle>
          <a:p>
            <a:pPr defTabSz="948478" eaLnBrk="1" hangingPunct="1">
              <a:spcBef>
                <a:spcPct val="0"/>
              </a:spcBef>
            </a:pPr>
            <a:fld id="{E7FE4486-CB95-46A3-BABA-FC7485B2AF27}" type="slidenum">
              <a:rPr lang="en-US" altLang="zh-TW" smtClean="0"/>
              <a:pPr defTabSz="948478" eaLnBrk="1" hangingPunct="1">
                <a:spcBef>
                  <a:spcPct val="0"/>
                </a:spcBef>
              </a:pPr>
              <a:t>1</a:t>
            </a:fld>
            <a:endParaRPr lang="en-US" altLang="zh-TW"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3FF6632E-74BA-45C2-90DC-A61CEA41B54F}" type="slidenum">
              <a:rPr lang="zh-TW" altLang="en-US" smtClean="0"/>
              <a:pPr/>
              <a:t>6</a:t>
            </a:fld>
            <a:endParaRPr lang="zh-TW" altLang="en-US"/>
          </a:p>
        </p:txBody>
      </p:sp>
    </p:spTree>
    <p:extLst>
      <p:ext uri="{BB962C8B-B14F-4D97-AF65-F5344CB8AC3E}">
        <p14:creationId xmlns:p14="http://schemas.microsoft.com/office/powerpoint/2010/main" val="2339831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35923617-C7A1-4A07-9C9B-16E735377F62}" type="slidenum">
              <a:rPr lang="en-US" altLang="zh-TW" smtClean="0"/>
              <a:pPr>
                <a:defRPr/>
              </a:pPr>
              <a:t>7</a:t>
            </a:fld>
            <a:endParaRPr lang="en-US" altLang="zh-TW"/>
          </a:p>
        </p:txBody>
      </p:sp>
    </p:spTree>
    <p:extLst>
      <p:ext uri="{BB962C8B-B14F-4D97-AF65-F5344CB8AC3E}">
        <p14:creationId xmlns:p14="http://schemas.microsoft.com/office/powerpoint/2010/main" val="3343567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lvl1pPr>
              <a:defRPr>
                <a:latin typeface="微軟正黑體" panose="020B0604030504040204" pitchFamily="34" charset="-120"/>
                <a:ea typeface="微軟正黑體" panose="020B0604030504040204" pitchFamily="34" charset="-120"/>
              </a:defRPr>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微軟正黑體" panose="020B0604030504040204" pitchFamily="34" charset="-120"/>
                <a:ea typeface="微軟正黑體" panose="020B0604030504040204" pitchFamily="34" charset="-12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atin typeface="微軟正黑體" panose="020B0604030504040204" pitchFamily="34" charset="-120"/>
                <a:ea typeface="微軟正黑體" panose="020B0604030504040204" pitchFamily="34" charset="-120"/>
              </a:defRPr>
            </a:lvl1pPr>
          </a:lstStyle>
          <a:p>
            <a:r>
              <a:rPr lang="en-US" altLang="zh-TW" smtClean="0"/>
              <a:t>2019/11/22</a:t>
            </a:r>
            <a:endParaRPr lang="zh-TW" altLang="en-US"/>
          </a:p>
        </p:txBody>
      </p:sp>
      <p:sp>
        <p:nvSpPr>
          <p:cNvPr id="5" name="頁尾版面配置區 4"/>
          <p:cNvSpPr>
            <a:spLocks noGrp="1"/>
          </p:cNvSpPr>
          <p:nvPr>
            <p:ph type="ftr" sz="quarter" idx="11"/>
          </p:nvPr>
        </p:nvSpPr>
        <p:spPr/>
        <p:txBody>
          <a:bodyPr/>
          <a:lstStyle>
            <a:lvl1pPr>
              <a:defRPr>
                <a:latin typeface="微軟正黑體" panose="020B0604030504040204" pitchFamily="34" charset="-120"/>
                <a:ea typeface="微軟正黑體" panose="020B0604030504040204" pitchFamily="34" charset="-120"/>
              </a:defRPr>
            </a:lvl1pPr>
          </a:lstStyle>
          <a:p>
            <a:endParaRPr lang="zh-TW" altLang="en-US"/>
          </a:p>
        </p:txBody>
      </p:sp>
      <p:sp>
        <p:nvSpPr>
          <p:cNvPr id="6" name="投影片編號版面配置區 5"/>
          <p:cNvSpPr>
            <a:spLocks noGrp="1"/>
          </p:cNvSpPr>
          <p:nvPr>
            <p:ph type="sldNum" sz="quarter" idx="12"/>
          </p:nvPr>
        </p:nvSpPr>
        <p:spPr/>
        <p:txBody>
          <a:bodyPr/>
          <a:lstStyle>
            <a:lvl1pPr>
              <a:defRPr>
                <a:latin typeface="微軟正黑體" panose="020B0604030504040204" pitchFamily="34" charset="-120"/>
                <a:ea typeface="微軟正黑體" panose="020B0604030504040204" pitchFamily="34" charset="-120"/>
              </a:defRPr>
            </a:lvl1p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865155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215516" y="274638"/>
            <a:ext cx="8676964" cy="1143000"/>
          </a:xfrm>
        </p:spPr>
        <p:txBody>
          <a:bodyPr/>
          <a:lstStyle>
            <a:lvl1pPr>
              <a:defRPr>
                <a:latin typeface="微軟正黑體" panose="020B0604030504040204" pitchFamily="34" charset="-120"/>
                <a:ea typeface="微軟正黑體" panose="020B0604030504040204" pitchFamily="34" charset="-120"/>
              </a:defRPr>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215516" y="1600200"/>
            <a:ext cx="8712968" cy="4525963"/>
          </a:xfrm>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atin typeface="微軟正黑體" panose="020B0604030504040204" pitchFamily="34" charset="-120"/>
                <a:ea typeface="微軟正黑體" panose="020B0604030504040204" pitchFamily="34" charset="-120"/>
              </a:defRPr>
            </a:lvl1pPr>
          </a:lstStyle>
          <a:p>
            <a:r>
              <a:rPr lang="en-US" altLang="zh-TW" smtClean="0"/>
              <a:t>2019/11/22</a:t>
            </a:r>
            <a:endParaRPr lang="zh-TW" altLang="en-US"/>
          </a:p>
        </p:txBody>
      </p:sp>
      <p:sp>
        <p:nvSpPr>
          <p:cNvPr id="5" name="頁尾版面配置區 4"/>
          <p:cNvSpPr>
            <a:spLocks noGrp="1"/>
          </p:cNvSpPr>
          <p:nvPr>
            <p:ph type="ftr" sz="quarter" idx="11"/>
          </p:nvPr>
        </p:nvSpPr>
        <p:spPr/>
        <p:txBody>
          <a:bodyPr/>
          <a:lstStyle>
            <a:lvl1pPr>
              <a:defRPr>
                <a:latin typeface="微軟正黑體" panose="020B0604030504040204" pitchFamily="34" charset="-120"/>
                <a:ea typeface="微軟正黑體" panose="020B0604030504040204" pitchFamily="34" charset="-120"/>
              </a:defRPr>
            </a:lvl1pPr>
          </a:lstStyle>
          <a:p>
            <a:endParaRPr lang="zh-TW" altLang="en-US"/>
          </a:p>
        </p:txBody>
      </p:sp>
      <p:sp>
        <p:nvSpPr>
          <p:cNvPr id="6" name="投影片編號版面配置區 5"/>
          <p:cNvSpPr>
            <a:spLocks noGrp="1"/>
          </p:cNvSpPr>
          <p:nvPr>
            <p:ph type="sldNum" sz="quarter" idx="12"/>
          </p:nvPr>
        </p:nvSpPr>
        <p:spPr/>
        <p:txBody>
          <a:bodyPr/>
          <a:lstStyle>
            <a:lvl1pPr>
              <a:defRPr>
                <a:latin typeface="微軟正黑體" panose="020B0604030504040204" pitchFamily="34" charset="-120"/>
                <a:ea typeface="微軟正黑體" panose="020B0604030504040204" pitchFamily="34" charset="-120"/>
              </a:defRPr>
            </a:lvl1p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1276303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r>
              <a:rPr lang="en-US" altLang="zh-TW" smtClean="0"/>
              <a:t>2019/11/22</a:t>
            </a:r>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697220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r>
              <a:rPr lang="en-US" altLang="zh-TW" smtClean="0"/>
              <a:t>2019/11/22</a:t>
            </a:r>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2376520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r>
              <a:rPr lang="en-US" altLang="zh-TW" smtClean="0"/>
              <a:t>2019/11/22</a:t>
            </a:r>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3468888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539552" y="1484784"/>
            <a:ext cx="8229600" cy="1143000"/>
          </a:xfrm>
        </p:spPr>
        <p:txBody>
          <a:bodyPr>
            <a:normAutofit/>
          </a:bodyPr>
          <a:lstStyle>
            <a:lvl1pPr>
              <a:defRPr sz="4000">
                <a:latin typeface="微軟正黑體" panose="020B0604030504040204" pitchFamily="34" charset="-120"/>
                <a:ea typeface="微軟正黑體" panose="020B0604030504040204" pitchFamily="34" charset="-120"/>
              </a:defRPr>
            </a:lvl1pPr>
          </a:lstStyle>
          <a:p>
            <a:r>
              <a:rPr lang="zh-TW" altLang="en-US" dirty="0" smtClean="0"/>
              <a:t>按一下以編輯母片標題樣式</a:t>
            </a:r>
            <a:endParaRPr lang="zh-TW" altLang="en-US" dirty="0"/>
          </a:p>
        </p:txBody>
      </p:sp>
      <p:sp>
        <p:nvSpPr>
          <p:cNvPr id="3" name="日期版面配置區 2"/>
          <p:cNvSpPr>
            <a:spLocks noGrp="1"/>
          </p:cNvSpPr>
          <p:nvPr>
            <p:ph type="dt" sz="half" idx="10"/>
          </p:nvPr>
        </p:nvSpPr>
        <p:spPr/>
        <p:txBody>
          <a:bodyPr/>
          <a:lstStyle/>
          <a:p>
            <a:r>
              <a:rPr lang="en-US" altLang="zh-TW" smtClean="0"/>
              <a:t>2019/11/22</a:t>
            </a:r>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784762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r>
              <a:rPr lang="en-US" altLang="zh-TW" smtClean="0"/>
              <a:t>2019/11/22</a:t>
            </a:r>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872852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2019/11/22</a:t>
            </a:r>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2161020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2019/11/22</a:t>
            </a:r>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3453998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2019/11/22</a:t>
            </a:r>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2882840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2019/11/22</a:t>
            </a:r>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3578647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空白">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6B6D837D-9D6F-4EC0-8A20-54C916B346D5}" type="slidenum">
              <a:rPr lang="zh-TW" altLang="en-US" smtClean="0"/>
              <a:pPr/>
              <a:t>‹#›</a:t>
            </a:fld>
            <a:endParaRPr lang="zh-TW" altLang="en-US"/>
          </a:p>
        </p:txBody>
      </p:sp>
      <p:sp>
        <p:nvSpPr>
          <p:cNvPr id="5" name="標題 4"/>
          <p:cNvSpPr>
            <a:spLocks noGrp="1"/>
          </p:cNvSpPr>
          <p:nvPr>
            <p:ph type="title"/>
          </p:nvPr>
        </p:nvSpPr>
        <p:spPr/>
        <p:txBody>
          <a:bodyPr/>
          <a:lstStyle/>
          <a:p>
            <a:r>
              <a:rPr lang="zh-TW" altLang="en-US" smtClean="0"/>
              <a:t>按一下以編輯母片標題樣式</a:t>
            </a:r>
            <a:endParaRPr lang="zh-TW" altLang="en-US" dirty="0"/>
          </a:p>
        </p:txBody>
      </p:sp>
    </p:spTree>
    <p:extLst>
      <p:ext uri="{BB962C8B-B14F-4D97-AF65-F5344CB8AC3E}">
        <p14:creationId xmlns:p14="http://schemas.microsoft.com/office/powerpoint/2010/main" val="1467427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6_空白">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6B6D837D-9D6F-4EC0-8A20-54C916B346D5}" type="slidenum">
              <a:rPr lang="zh-TW" altLang="en-US" smtClean="0"/>
              <a:pPr/>
              <a:t>‹#›</a:t>
            </a:fld>
            <a:endParaRPr lang="zh-TW" altLang="en-US"/>
          </a:p>
        </p:txBody>
      </p:sp>
      <p:sp>
        <p:nvSpPr>
          <p:cNvPr id="5" name="標題 4"/>
          <p:cNvSpPr>
            <a:spLocks noGrp="1"/>
          </p:cNvSpPr>
          <p:nvPr>
            <p:ph type="title"/>
          </p:nvPr>
        </p:nvSpPr>
        <p:spPr/>
        <p:txBody>
          <a:bodyPr/>
          <a:lstStyle/>
          <a:p>
            <a:r>
              <a:rPr lang="zh-TW" altLang="en-US" smtClean="0"/>
              <a:t>按一下以編輯母片標題樣式</a:t>
            </a:r>
            <a:endParaRPr lang="zh-TW" altLang="en-US" dirty="0"/>
          </a:p>
        </p:txBody>
      </p:sp>
    </p:spTree>
    <p:extLst>
      <p:ext uri="{BB962C8B-B14F-4D97-AF65-F5344CB8AC3E}">
        <p14:creationId xmlns:p14="http://schemas.microsoft.com/office/powerpoint/2010/main" val="1467427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7012" y="127753"/>
            <a:ext cx="8689975" cy="1063625"/>
          </a:xfrm>
        </p:spPr>
        <p:txBody>
          <a:bodyPr/>
          <a:lstStyle>
            <a:lvl1pPr>
              <a:defRPr sz="3600"/>
            </a:lvl1pPr>
          </a:lstStyle>
          <a:p>
            <a:r>
              <a:rPr lang="en-US" dirty="0" smtClean="0"/>
              <a:t>Click to edit Master title style</a:t>
            </a:r>
            <a:endParaRPr lang="en-GB" dirty="0"/>
          </a:p>
        </p:txBody>
      </p:sp>
      <p:sp>
        <p:nvSpPr>
          <p:cNvPr id="3" name="Slide Number Placeholder 5"/>
          <p:cNvSpPr>
            <a:spLocks noGrp="1"/>
          </p:cNvSpPr>
          <p:nvPr>
            <p:ph type="sldNum" sz="quarter" idx="10"/>
          </p:nvPr>
        </p:nvSpPr>
        <p:spPr/>
        <p:txBody>
          <a:bodyPr/>
          <a:lstStyle>
            <a:lvl1pPr>
              <a:defRPr/>
            </a:lvl1pPr>
          </a:lstStyle>
          <a:p>
            <a:fld id="{78DDDB02-3381-479E-9632-B48F16A4CB70}" type="slidenum">
              <a:rPr lang="en-US" altLang="zh-TW"/>
              <a:pPr/>
              <a:t>‹#›</a:t>
            </a:fld>
            <a:endParaRPr lang="en-US" altLang="zh-TW"/>
          </a:p>
        </p:txBody>
      </p:sp>
      <p:sp>
        <p:nvSpPr>
          <p:cNvPr id="6" name="矩形 5"/>
          <p:cNvSpPr/>
          <p:nvPr userDrawn="1"/>
        </p:nvSpPr>
        <p:spPr>
          <a:xfrm>
            <a:off x="0" y="1274163"/>
            <a:ext cx="9144000" cy="869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Content Placeholder 2"/>
          <p:cNvSpPr>
            <a:spLocks noGrp="1"/>
          </p:cNvSpPr>
          <p:nvPr>
            <p:ph idx="1"/>
          </p:nvPr>
        </p:nvSpPr>
        <p:spPr>
          <a:xfrm>
            <a:off x="262952" y="1446653"/>
            <a:ext cx="8662683" cy="4148517"/>
          </a:xfrm>
        </p:spPr>
        <p:txBody>
          <a:bodyPr/>
          <a:lstStyle>
            <a:lvl1pPr>
              <a:defRPr>
                <a:solidFill>
                  <a:schemeClr val="tx1"/>
                </a:solidFill>
                <a:effectLst/>
              </a:defRPr>
            </a:lvl1pPr>
            <a:lvl2pPr>
              <a:defRPr>
                <a:solidFill>
                  <a:schemeClr val="tx1"/>
                </a:solidFill>
                <a:effectLst/>
              </a:defRPr>
            </a:lvl2pPr>
            <a:lvl3pPr>
              <a:defRPr>
                <a:solidFill>
                  <a:schemeClr val="tx1"/>
                </a:solidFill>
                <a:effectLst/>
              </a:defRPr>
            </a:lvl3pPr>
            <a:lvl4pPr>
              <a:defRPr>
                <a:solidFill>
                  <a:schemeClr val="tx1"/>
                </a:solidFill>
                <a:effectLst/>
              </a:defRPr>
            </a:lvl4pPr>
            <a:lvl5pPr>
              <a:defRPr>
                <a:solidFill>
                  <a:schemeClr val="tx1"/>
                </a:solidFill>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651403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4_空白">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6B6D837D-9D6F-4EC0-8A20-54C916B346D5}" type="slidenum">
              <a:rPr lang="zh-TW" altLang="en-US" smtClean="0"/>
              <a:pPr/>
              <a:t>‹#›</a:t>
            </a:fld>
            <a:endParaRPr lang="zh-TW" altLang="en-US"/>
          </a:p>
        </p:txBody>
      </p:sp>
      <p:sp>
        <p:nvSpPr>
          <p:cNvPr id="5" name="標題 4"/>
          <p:cNvSpPr>
            <a:spLocks noGrp="1"/>
          </p:cNvSpPr>
          <p:nvPr>
            <p:ph type="title"/>
          </p:nvPr>
        </p:nvSpPr>
        <p:spPr/>
        <p:txBody>
          <a:bodyPr/>
          <a:lstStyle/>
          <a:p>
            <a:r>
              <a:rPr lang="zh-TW" altLang="en-US" smtClean="0"/>
              <a:t>按一下以編輯母片標題樣式</a:t>
            </a:r>
            <a:endParaRPr lang="zh-TW" altLang="en-US" dirty="0"/>
          </a:p>
        </p:txBody>
      </p:sp>
    </p:spTree>
    <p:extLst>
      <p:ext uri="{BB962C8B-B14F-4D97-AF65-F5344CB8AC3E}">
        <p14:creationId xmlns:p14="http://schemas.microsoft.com/office/powerpoint/2010/main" val="2773136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5_空白">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6B6D837D-9D6F-4EC0-8A20-54C916B346D5}" type="slidenum">
              <a:rPr lang="zh-TW" altLang="en-US" smtClean="0"/>
              <a:pPr/>
              <a:t>‹#›</a:t>
            </a:fld>
            <a:endParaRPr lang="zh-TW" altLang="en-US"/>
          </a:p>
        </p:txBody>
      </p:sp>
      <p:sp>
        <p:nvSpPr>
          <p:cNvPr id="5" name="標題 4"/>
          <p:cNvSpPr>
            <a:spLocks noGrp="1"/>
          </p:cNvSpPr>
          <p:nvPr>
            <p:ph type="title"/>
          </p:nvPr>
        </p:nvSpPr>
        <p:spPr/>
        <p:txBody>
          <a:bodyPr/>
          <a:lstStyle/>
          <a:p>
            <a:r>
              <a:rPr lang="zh-TW" altLang="en-US" smtClean="0"/>
              <a:t>按一下以編輯母片標題樣式</a:t>
            </a:r>
            <a:endParaRPr lang="zh-TW" altLang="en-US" dirty="0"/>
          </a:p>
        </p:txBody>
      </p:sp>
    </p:spTree>
    <p:extLst>
      <p:ext uri="{BB962C8B-B14F-4D97-AF65-F5344CB8AC3E}">
        <p14:creationId xmlns:p14="http://schemas.microsoft.com/office/powerpoint/2010/main" val="2217987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6_空白">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6B6D837D-9D6F-4EC0-8A20-54C916B346D5}" type="slidenum">
              <a:rPr lang="zh-TW" altLang="en-US" smtClean="0"/>
              <a:pPr/>
              <a:t>‹#›</a:t>
            </a:fld>
            <a:endParaRPr lang="zh-TW" altLang="en-US"/>
          </a:p>
        </p:txBody>
      </p:sp>
      <p:sp>
        <p:nvSpPr>
          <p:cNvPr id="5" name="標題 4"/>
          <p:cNvSpPr>
            <a:spLocks noGrp="1"/>
          </p:cNvSpPr>
          <p:nvPr>
            <p:ph type="title"/>
          </p:nvPr>
        </p:nvSpPr>
        <p:spPr/>
        <p:txBody>
          <a:bodyPr/>
          <a:lstStyle/>
          <a:p>
            <a:r>
              <a:rPr lang="zh-TW" altLang="en-US" smtClean="0"/>
              <a:t>按一下以編輯母片標題樣式</a:t>
            </a:r>
            <a:endParaRPr lang="zh-TW" altLang="en-US" dirty="0"/>
          </a:p>
        </p:txBody>
      </p:sp>
    </p:spTree>
    <p:extLst>
      <p:ext uri="{BB962C8B-B14F-4D97-AF65-F5344CB8AC3E}">
        <p14:creationId xmlns:p14="http://schemas.microsoft.com/office/powerpoint/2010/main" val="1958087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r>
              <a:rPr lang="en-US" altLang="zh-TW" smtClean="0"/>
              <a:t>2019/11/22</a:t>
            </a:r>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28884169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2019/11/22</a:t>
            </a:r>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29053024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r>
              <a:rPr lang="en-US" altLang="zh-TW" smtClean="0"/>
              <a:t>2019/11/22</a:t>
            </a:r>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3506010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r>
              <a:rPr lang="en-US" altLang="zh-TW" smtClean="0"/>
              <a:t>2019/11/22</a:t>
            </a:r>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943628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r>
              <a:rPr lang="en-US" altLang="zh-TW" smtClean="0"/>
              <a:t>2019/11/22</a:t>
            </a:r>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22781351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r>
              <a:rPr lang="en-US" altLang="zh-TW" smtClean="0"/>
              <a:t>2019/11/22</a:t>
            </a:r>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18224908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r>
              <a:rPr lang="en-US" altLang="zh-TW" smtClean="0"/>
              <a:t>2019/11/22</a:t>
            </a:r>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524939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2019/11/22</a:t>
            </a:r>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34579379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2019/11/22</a:t>
            </a:r>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703154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2019/11/22</a:t>
            </a:r>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13789669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2019/11/22</a:t>
            </a:r>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3782ACBD-467B-4038-8546-075B0638C0BC}" type="slidenum">
              <a:rPr lang="zh-TW" altLang="en-US" smtClean="0"/>
              <a:pPr/>
              <a:t>‹#›</a:t>
            </a:fld>
            <a:endParaRPr lang="zh-TW" altLang="en-US"/>
          </a:p>
        </p:txBody>
      </p:sp>
    </p:spTree>
    <p:extLst>
      <p:ext uri="{BB962C8B-B14F-4D97-AF65-F5344CB8AC3E}">
        <p14:creationId xmlns:p14="http://schemas.microsoft.com/office/powerpoint/2010/main" val="2982423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215516" y="1600200"/>
            <a:ext cx="8712968" cy="4525963"/>
          </a:xfrm>
          <a:prstGeom prst="rect">
            <a:avLst/>
          </a:prstGeom>
        </p:spPr>
        <p:txBody>
          <a:bodyPr vert="horz" lIns="91440" tIns="45720" rIns="91440" bIns="45720" rtlCol="0">
            <a:normAutofit/>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2"/>
          </p:nvPr>
        </p:nvSpPr>
        <p:spPr>
          <a:xfrm>
            <a:off x="17951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TW" smtClean="0"/>
              <a:t>2019/11/22</a:t>
            </a:r>
            <a:endParaRPr lang="zh-TW" altLang="en-US"/>
          </a:p>
        </p:txBody>
      </p:sp>
      <p:sp>
        <p:nvSpPr>
          <p:cNvPr id="5" name="頁尾版面配置區 4"/>
          <p:cNvSpPr>
            <a:spLocks noGrp="1"/>
          </p:cNvSpPr>
          <p:nvPr>
            <p:ph type="ftr" sz="quarter" idx="3"/>
          </p:nvPr>
        </p:nvSpPr>
        <p:spPr>
          <a:xfrm>
            <a:off x="3088196"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758880" y="6356350"/>
            <a:ext cx="2133600" cy="365125"/>
          </a:xfrm>
          <a:prstGeom prst="rect">
            <a:avLst/>
          </a:prstGeom>
        </p:spPr>
        <p:txBody>
          <a:bodyPr vert="horz" lIns="91440" tIns="45720" rIns="91440" bIns="45720" rtlCol="0" anchor="ctr"/>
          <a:lstStyle>
            <a:lvl1pPr algn="r">
              <a:defRPr sz="1600" b="1">
                <a:solidFill>
                  <a:schemeClr val="bg1">
                    <a:lumMod val="50000"/>
                  </a:schemeClr>
                </a:solidFill>
                <a:latin typeface="微軟正黑體" panose="020B0604030504040204" pitchFamily="34" charset="-120"/>
                <a:ea typeface="微軟正黑體" panose="020B0604030504040204" pitchFamily="34" charset="-120"/>
              </a:defRPr>
            </a:lvl1pPr>
          </a:lstStyle>
          <a:p>
            <a:fld id="{3782ACBD-467B-4038-8546-075B0638C0BC}" type="slidenum">
              <a:rPr lang="zh-TW" altLang="en-US" smtClean="0"/>
              <a:pPr/>
              <a:t>‹#›</a:t>
            </a:fld>
            <a:endParaRPr lang="zh-TW" altLang="en-US"/>
          </a:p>
        </p:txBody>
      </p:sp>
      <p:pic>
        <p:nvPicPr>
          <p:cNvPr id="7" name="Picture 2"/>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0" y="0"/>
            <a:ext cx="9144000" cy="151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3271323"/>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82" r:id="rId13"/>
    <p:sldLayoutId id="2147483897" r:id="rId14"/>
    <p:sldLayoutId id="2147483902" r:id="rId15"/>
    <p:sldLayoutId id="2147483903" r:id="rId16"/>
    <p:sldLayoutId id="2147483904" r:id="rId1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TW" smtClean="0"/>
              <a:t>2019/11/22</a:t>
            </a:r>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2ACBD-467B-4038-8546-075B0638C0BC}" type="slidenum">
              <a:rPr lang="zh-TW" altLang="en-US" smtClean="0"/>
              <a:pPr/>
              <a:t>‹#›</a:t>
            </a:fld>
            <a:endParaRPr lang="zh-TW" altLang="en-US"/>
          </a:p>
        </p:txBody>
      </p:sp>
      <p:pic>
        <p:nvPicPr>
          <p:cNvPr id="7"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9144000" cy="151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7018553"/>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429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投影片編號版面配置區 1"/>
          <p:cNvSpPr>
            <a:spLocks noGrp="1"/>
          </p:cNvSpPr>
          <p:nvPr>
            <p:ph type="sldNum" sz="quarter" idx="12"/>
          </p:nvPr>
        </p:nvSpPr>
        <p:spPr/>
        <p:txBody>
          <a:bodyPr/>
          <a:lstStyle/>
          <a:p>
            <a:fld id="{3782ACBD-467B-4038-8546-075B0638C0BC}" type="slidenum">
              <a:rPr lang="zh-TW" altLang="en-US" smtClean="0"/>
              <a:pPr/>
              <a:t>1</a:t>
            </a:fld>
            <a:endParaRPr lang="zh-TW" altLang="en-US"/>
          </a:p>
        </p:txBody>
      </p:sp>
    </p:spTree>
    <p:extLst>
      <p:ext uri="{BB962C8B-B14F-4D97-AF65-F5344CB8AC3E}">
        <p14:creationId xmlns:p14="http://schemas.microsoft.com/office/powerpoint/2010/main" val="2117475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15616" y="844355"/>
            <a:ext cx="3384376" cy="640430"/>
          </a:xfrm>
        </p:spPr>
        <p:txBody>
          <a:bodyPr vert="horz" lIns="91440" tIns="45720" rIns="91440" bIns="45720" rtlCol="0" anchor="ctr">
            <a:normAutofit fontScale="90000"/>
          </a:bodyPr>
          <a:lstStyle/>
          <a:p>
            <a:r>
              <a:rPr lang="zh-TW" altLang="en-US" sz="4000" b="1" dirty="0">
                <a:latin typeface="微軟正黑體" panose="020B0604030504040204" pitchFamily="34" charset="-120"/>
                <a:ea typeface="微軟正黑體" panose="020B0604030504040204" pitchFamily="34" charset="-120"/>
              </a:rPr>
              <a:t>實習計畫說明</a:t>
            </a:r>
          </a:p>
        </p:txBody>
      </p:sp>
      <p:sp>
        <p:nvSpPr>
          <p:cNvPr id="3" name="投影片編號版面配置區 2"/>
          <p:cNvSpPr>
            <a:spLocks noGrp="1"/>
          </p:cNvSpPr>
          <p:nvPr>
            <p:ph type="sldNum" sz="quarter" idx="12"/>
          </p:nvPr>
        </p:nvSpPr>
        <p:spPr/>
        <p:txBody>
          <a:bodyPr/>
          <a:lstStyle/>
          <a:p>
            <a:fld id="{3782ACBD-467B-4038-8546-075B0638C0BC}" type="slidenum">
              <a:rPr lang="zh-TW" altLang="en-US" smtClean="0"/>
              <a:pPr/>
              <a:t>2</a:t>
            </a:fld>
            <a:endParaRPr lang="zh-TW" altLang="en-US" dirty="0"/>
          </a:p>
        </p:txBody>
      </p:sp>
      <p:graphicFrame>
        <p:nvGraphicFramePr>
          <p:cNvPr id="4" name="表格 3"/>
          <p:cNvGraphicFramePr>
            <a:graphicFrameLocks noGrp="1"/>
          </p:cNvGraphicFramePr>
          <p:nvPr>
            <p:extLst>
              <p:ext uri="{D42A27DB-BD31-4B8C-83A1-F6EECF244321}">
                <p14:modId xmlns:p14="http://schemas.microsoft.com/office/powerpoint/2010/main" val="3701318476"/>
              </p:ext>
            </p:extLst>
          </p:nvPr>
        </p:nvGraphicFramePr>
        <p:xfrm>
          <a:off x="0" y="1531612"/>
          <a:ext cx="9142177" cy="5326388"/>
        </p:xfrm>
        <a:graphic>
          <a:graphicData uri="http://schemas.openxmlformats.org/drawingml/2006/table">
            <a:tbl>
              <a:tblPr firstRow="1" bandRow="1">
                <a:tableStyleId>{21E4AEA4-8DFA-4A89-87EB-49C32662AFE0}</a:tableStyleId>
              </a:tblPr>
              <a:tblGrid>
                <a:gridCol w="1877412">
                  <a:extLst>
                    <a:ext uri="{9D8B030D-6E8A-4147-A177-3AD203B41FA5}">
                      <a16:colId xmlns:a16="http://schemas.microsoft.com/office/drawing/2014/main" val="417675350"/>
                    </a:ext>
                  </a:extLst>
                </a:gridCol>
                <a:gridCol w="1469278">
                  <a:extLst>
                    <a:ext uri="{9D8B030D-6E8A-4147-A177-3AD203B41FA5}">
                      <a16:colId xmlns:a16="http://schemas.microsoft.com/office/drawing/2014/main" val="20001"/>
                    </a:ext>
                  </a:extLst>
                </a:gridCol>
                <a:gridCol w="1910019">
                  <a:extLst>
                    <a:ext uri="{9D8B030D-6E8A-4147-A177-3AD203B41FA5}">
                      <a16:colId xmlns:a16="http://schemas.microsoft.com/office/drawing/2014/main" val="20002"/>
                    </a:ext>
                  </a:extLst>
                </a:gridCol>
                <a:gridCol w="1802661">
                  <a:extLst>
                    <a:ext uri="{9D8B030D-6E8A-4147-A177-3AD203B41FA5}">
                      <a16:colId xmlns:a16="http://schemas.microsoft.com/office/drawing/2014/main" val="20004"/>
                    </a:ext>
                  </a:extLst>
                </a:gridCol>
                <a:gridCol w="1054367">
                  <a:extLst>
                    <a:ext uri="{9D8B030D-6E8A-4147-A177-3AD203B41FA5}">
                      <a16:colId xmlns:a16="http://schemas.microsoft.com/office/drawing/2014/main" val="20005"/>
                    </a:ext>
                  </a:extLst>
                </a:gridCol>
                <a:gridCol w="1028440">
                  <a:extLst>
                    <a:ext uri="{9D8B030D-6E8A-4147-A177-3AD203B41FA5}">
                      <a16:colId xmlns:a16="http://schemas.microsoft.com/office/drawing/2014/main" val="20006"/>
                    </a:ext>
                  </a:extLst>
                </a:gridCol>
              </a:tblGrid>
              <a:tr h="828851">
                <a:tc>
                  <a:txBody>
                    <a:bodyPr/>
                    <a:lstStyle/>
                    <a:p>
                      <a:pPr algn="ctr"/>
                      <a:r>
                        <a:rPr lang="zh-TW" altLang="en-US" sz="2000" dirty="0" smtClean="0">
                          <a:latin typeface="+mj-lt"/>
                          <a:ea typeface="微軟正黑體" panose="020B0604030504040204" pitchFamily="34" charset="-120"/>
                        </a:rPr>
                        <a:t>職缺</a:t>
                      </a:r>
                      <a:endParaRPr lang="en-US" altLang="zh-TW" sz="2000" dirty="0" smtClean="0">
                        <a:latin typeface="+mj-lt"/>
                        <a:ea typeface="微軟正黑體" panose="020B0604030504040204" pitchFamily="34" charset="-120"/>
                      </a:endParaRPr>
                    </a:p>
                    <a:p>
                      <a:pPr algn="ctr"/>
                      <a:r>
                        <a:rPr lang="zh-TW" altLang="en-US" sz="2000" dirty="0" smtClean="0">
                          <a:latin typeface="+mj-lt"/>
                          <a:ea typeface="微軟正黑體" panose="020B0604030504040204" pitchFamily="34" charset="-120"/>
                        </a:rPr>
                        <a:t>名稱</a:t>
                      </a:r>
                      <a:endParaRPr lang="zh-TW" altLang="en-US" sz="2000" dirty="0">
                        <a:latin typeface="+mj-lt"/>
                        <a:ea typeface="微軟正黑體" panose="020B0604030504040204"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dirty="0" smtClean="0">
                          <a:latin typeface="+mj-lt"/>
                          <a:ea typeface="微軟正黑體" panose="020B0604030504040204" pitchFamily="34" charset="-120"/>
                        </a:rPr>
                        <a:t>目標</a:t>
                      </a:r>
                      <a:endParaRPr lang="en-US" altLang="zh-TW" sz="2000" dirty="0" smtClean="0">
                        <a:latin typeface="+mj-lt"/>
                        <a:ea typeface="微軟正黑體" panose="020B0604030504040204"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dirty="0" smtClean="0">
                          <a:latin typeface="+mj-lt"/>
                          <a:ea typeface="微軟正黑體" panose="020B0604030504040204" pitchFamily="34" charset="-120"/>
                        </a:rPr>
                        <a:t>學生</a:t>
                      </a:r>
                      <a:endParaRPr lang="zh-TW" altLang="en-US" sz="2000" dirty="0">
                        <a:latin typeface="+mj-lt"/>
                        <a:ea typeface="微軟正黑體" panose="020B0604030504040204" pitchFamily="34" charset="-120"/>
                      </a:endParaRPr>
                    </a:p>
                  </a:txBody>
                  <a:tcPr anchor="ctr"/>
                </a:tc>
                <a:tc>
                  <a:txBody>
                    <a:bodyPr/>
                    <a:lstStyle/>
                    <a:p>
                      <a:pPr algn="ctr"/>
                      <a:r>
                        <a:rPr lang="zh-TW" altLang="en-US" sz="2000" dirty="0" smtClean="0">
                          <a:latin typeface="+mj-lt"/>
                          <a:ea typeface="微軟正黑體" panose="020B0604030504040204" pitchFamily="34" charset="-120"/>
                        </a:rPr>
                        <a:t>實習</a:t>
                      </a:r>
                      <a:endParaRPr lang="en-US" altLang="zh-TW" sz="2000" dirty="0" smtClean="0">
                        <a:latin typeface="+mj-lt"/>
                        <a:ea typeface="微軟正黑體" panose="020B0604030504040204" pitchFamily="34" charset="-120"/>
                      </a:endParaRPr>
                    </a:p>
                    <a:p>
                      <a:pPr algn="ctr"/>
                      <a:r>
                        <a:rPr lang="zh-TW" altLang="en-US" sz="2000" dirty="0" smtClean="0">
                          <a:latin typeface="+mj-lt"/>
                          <a:ea typeface="微軟正黑體" panose="020B0604030504040204" pitchFamily="34" charset="-120"/>
                        </a:rPr>
                        <a:t>期間</a:t>
                      </a:r>
                      <a:endParaRPr lang="zh-TW" altLang="en-US" sz="2000" dirty="0">
                        <a:latin typeface="+mj-lt"/>
                        <a:ea typeface="微軟正黑體" panose="020B0604030504040204" pitchFamily="34" charset="-120"/>
                      </a:endParaRPr>
                    </a:p>
                  </a:txBody>
                  <a:tcPr anchor="ctr"/>
                </a:tc>
                <a:tc>
                  <a:txBody>
                    <a:bodyPr/>
                    <a:lstStyle/>
                    <a:p>
                      <a:pPr algn="ctr"/>
                      <a:r>
                        <a:rPr lang="zh-TW" altLang="en-US" sz="2000" dirty="0" smtClean="0">
                          <a:latin typeface="+mj-lt"/>
                          <a:ea typeface="微軟正黑體" panose="020B0604030504040204" pitchFamily="34" charset="-120"/>
                        </a:rPr>
                        <a:t>實習</a:t>
                      </a:r>
                      <a:endParaRPr lang="en-US" altLang="zh-TW" sz="2000" dirty="0" smtClean="0">
                        <a:latin typeface="+mj-lt"/>
                        <a:ea typeface="微軟正黑體" panose="020B0604030504040204" pitchFamily="34" charset="-120"/>
                      </a:endParaRPr>
                    </a:p>
                    <a:p>
                      <a:pPr algn="ctr"/>
                      <a:r>
                        <a:rPr lang="zh-TW" altLang="en-US" sz="2000" dirty="0" smtClean="0">
                          <a:latin typeface="+mj-lt"/>
                          <a:ea typeface="微軟正黑體" panose="020B0604030504040204" pitchFamily="34" charset="-120"/>
                        </a:rPr>
                        <a:t>天數</a:t>
                      </a:r>
                      <a:endParaRPr lang="zh-TW" altLang="en-US" sz="2000" dirty="0">
                        <a:latin typeface="+mj-lt"/>
                        <a:ea typeface="微軟正黑體" panose="020B0604030504040204" pitchFamily="34" charset="-120"/>
                      </a:endParaRPr>
                    </a:p>
                  </a:txBody>
                  <a:tcPr anchor="ctr"/>
                </a:tc>
                <a:tc>
                  <a:txBody>
                    <a:bodyPr/>
                    <a:lstStyle/>
                    <a:p>
                      <a:pPr algn="ctr"/>
                      <a:r>
                        <a:rPr lang="zh-TW" altLang="en-US" sz="2000" dirty="0" smtClean="0">
                          <a:latin typeface="+mj-lt"/>
                          <a:ea typeface="微軟正黑體" panose="020B0604030504040204" pitchFamily="34" charset="-120"/>
                        </a:rPr>
                        <a:t>實習</a:t>
                      </a:r>
                      <a:endParaRPr lang="en-US" altLang="zh-TW" sz="2000" dirty="0" smtClean="0">
                        <a:latin typeface="+mj-lt"/>
                        <a:ea typeface="微軟正黑體" panose="020B0604030504040204" pitchFamily="34" charset="-120"/>
                      </a:endParaRPr>
                    </a:p>
                    <a:p>
                      <a:pPr algn="ctr"/>
                      <a:r>
                        <a:rPr lang="zh-TW" altLang="en-US" sz="2000" dirty="0" smtClean="0">
                          <a:latin typeface="+mj-lt"/>
                          <a:ea typeface="微軟正黑體" panose="020B0604030504040204" pitchFamily="34" charset="-120"/>
                        </a:rPr>
                        <a:t>地點</a:t>
                      </a:r>
                      <a:endParaRPr lang="zh-TW" altLang="en-US" sz="2000" dirty="0">
                        <a:latin typeface="+mj-lt"/>
                        <a:ea typeface="微軟正黑體" panose="020B0604030504040204" pitchFamily="34" charset="-120"/>
                      </a:endParaRPr>
                    </a:p>
                  </a:txBody>
                  <a:tcPr anchor="ctr"/>
                </a:tc>
                <a:tc>
                  <a:txBody>
                    <a:bodyPr/>
                    <a:lstStyle/>
                    <a:p>
                      <a:pPr algn="ctr"/>
                      <a:r>
                        <a:rPr lang="zh-TW" altLang="en-US" sz="2000" dirty="0" smtClean="0">
                          <a:latin typeface="+mj-lt"/>
                          <a:ea typeface="微軟正黑體" panose="020B0604030504040204" pitchFamily="34" charset="-120"/>
                        </a:rPr>
                        <a:t>實習</a:t>
                      </a:r>
                      <a:endParaRPr lang="en-US" altLang="zh-TW" sz="2000" dirty="0" smtClean="0">
                        <a:latin typeface="+mj-lt"/>
                        <a:ea typeface="微軟正黑體" panose="020B0604030504040204" pitchFamily="34" charset="-120"/>
                      </a:endParaRPr>
                    </a:p>
                    <a:p>
                      <a:pPr algn="ctr"/>
                      <a:r>
                        <a:rPr lang="zh-TW" altLang="en-US" sz="2000" dirty="0" smtClean="0">
                          <a:latin typeface="+mj-lt"/>
                          <a:ea typeface="微軟正黑體" panose="020B0604030504040204" pitchFamily="34" charset="-120"/>
                        </a:rPr>
                        <a:t>名額</a:t>
                      </a:r>
                      <a:endParaRPr lang="zh-TW" altLang="en-US" sz="2000" dirty="0">
                        <a:latin typeface="+mj-lt"/>
                        <a:ea typeface="微軟正黑體" panose="020B0604030504040204" pitchFamily="34" charset="-120"/>
                      </a:endParaRPr>
                    </a:p>
                  </a:txBody>
                  <a:tcPr anchor="ctr"/>
                </a:tc>
                <a:extLst>
                  <a:ext uri="{0D108BD9-81ED-4DB2-BD59-A6C34878D82A}">
                    <a16:rowId xmlns:a16="http://schemas.microsoft.com/office/drawing/2014/main" val="10000"/>
                  </a:ext>
                </a:extLst>
              </a:tr>
              <a:tr h="104436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kern="1200" dirty="0" smtClean="0">
                          <a:solidFill>
                            <a:schemeClr val="dk1"/>
                          </a:solidFill>
                          <a:latin typeface="+mn-lt"/>
                          <a:ea typeface="微軟正黑體" panose="020B0604030504040204" pitchFamily="34" charset="-120"/>
                          <a:cs typeface="+mn-cs"/>
                        </a:rPr>
                        <a:t>風險精算助理</a:t>
                      </a:r>
                    </a:p>
                  </a:txBody>
                  <a:tcPr anchor="ctr">
                    <a:solidFill>
                      <a:schemeClr val="accent2">
                        <a:lumMod val="40000"/>
                        <a:lumOff val="60000"/>
                      </a:schemeClr>
                    </a:solidFill>
                  </a:tcPr>
                </a:tc>
                <a:tc rowSpan="4">
                  <a:txBody>
                    <a:bodyPr/>
                    <a:lstStyle/>
                    <a:p>
                      <a:pPr algn="ctr"/>
                      <a:r>
                        <a:rPr lang="zh-TW" altLang="en-US" sz="2000" b="1" dirty="0" smtClean="0">
                          <a:latin typeface="+mj-lt"/>
                          <a:ea typeface="微軟正黑體" panose="020B0604030504040204" pitchFamily="34" charset="-120"/>
                        </a:rPr>
                        <a:t>大四</a:t>
                      </a:r>
                      <a:endParaRPr lang="en-US" altLang="zh-TW" sz="2000" b="1" dirty="0" smtClean="0">
                        <a:latin typeface="+mj-lt"/>
                        <a:ea typeface="微軟正黑體" panose="020B0604030504040204" pitchFamily="34" charset="-120"/>
                      </a:endParaRPr>
                    </a:p>
                    <a:p>
                      <a:pPr algn="ctr"/>
                      <a:r>
                        <a:rPr lang="zh-TW" altLang="en-US" sz="2000" b="1" dirty="0" smtClean="0">
                          <a:latin typeface="+mj-lt"/>
                          <a:ea typeface="微軟正黑體" panose="020B0604030504040204" pitchFamily="34" charset="-120"/>
                        </a:rPr>
                        <a:t>或</a:t>
                      </a:r>
                      <a:endParaRPr lang="en-US" altLang="zh-TW" sz="2000" b="1" dirty="0" smtClean="0">
                        <a:latin typeface="+mj-lt"/>
                        <a:ea typeface="微軟正黑體" panose="020B0604030504040204" pitchFamily="34" charset="-120"/>
                      </a:endParaRPr>
                    </a:p>
                    <a:p>
                      <a:pPr algn="ctr"/>
                      <a:r>
                        <a:rPr lang="zh-TW" altLang="en-US" sz="2000" b="1" dirty="0" smtClean="0">
                          <a:latin typeface="+mj-lt"/>
                          <a:ea typeface="微軟正黑體" panose="020B0604030504040204" pitchFamily="34" charset="-120"/>
                        </a:rPr>
                        <a:t>研究生</a:t>
                      </a:r>
                      <a:endParaRPr lang="zh-TW" altLang="en-US" sz="2000" b="1" dirty="0">
                        <a:latin typeface="+mj-lt"/>
                        <a:ea typeface="微軟正黑體" panose="020B0604030504040204" pitchFamily="34" charset="-120"/>
                      </a:endParaRPr>
                    </a:p>
                  </a:txBody>
                  <a:tcPr anchor="c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dirty="0" smtClean="0">
                          <a:latin typeface="+mn-lt"/>
                          <a:ea typeface="微軟正黑體" panose="020B0604030504040204" pitchFamily="34" charset="-120"/>
                        </a:rPr>
                        <a:t>111/7~111/8</a:t>
                      </a:r>
                      <a:endParaRPr lang="zh-TW" altLang="en-US" sz="2000" b="1" dirty="0" smtClean="0">
                        <a:latin typeface="+mn-lt"/>
                        <a:ea typeface="微軟正黑體" panose="020B0604030504040204" pitchFamily="34" charset="-120"/>
                      </a:endParaRPr>
                    </a:p>
                  </a:txBody>
                  <a:tcPr anchor="ctr">
                    <a:solidFill>
                      <a:schemeClr val="accent2">
                        <a:lumMod val="40000"/>
                        <a:lumOff val="60000"/>
                      </a:schemeClr>
                    </a:solidFill>
                  </a:tcPr>
                </a:tc>
                <a:tc rowSpan="2">
                  <a:txBody>
                    <a:bodyPr/>
                    <a:lstStyle/>
                    <a:p>
                      <a:pPr algn="ctr"/>
                      <a:r>
                        <a:rPr lang="zh-TW" altLang="en-US" sz="2000" b="1" kern="1200" dirty="0" smtClean="0">
                          <a:solidFill>
                            <a:schemeClr val="dk1"/>
                          </a:solidFill>
                          <a:latin typeface="+mn-lt"/>
                          <a:ea typeface="微軟正黑體" panose="020B0604030504040204" pitchFamily="34" charset="-120"/>
                          <a:cs typeface="+mn-cs"/>
                        </a:rPr>
                        <a:t>每周</a:t>
                      </a:r>
                      <a:r>
                        <a:rPr lang="en-US" altLang="zh-TW" sz="2000" b="1" kern="1200" dirty="0" smtClean="0">
                          <a:solidFill>
                            <a:schemeClr val="dk1"/>
                          </a:solidFill>
                          <a:latin typeface="+mn-lt"/>
                          <a:ea typeface="微軟正黑體" panose="020B0604030504040204" pitchFamily="34" charset="-120"/>
                          <a:cs typeface="+mn-cs"/>
                        </a:rPr>
                        <a:t>5</a:t>
                      </a:r>
                      <a:r>
                        <a:rPr lang="zh-TW" altLang="en-US" sz="2000" b="1" kern="1200" dirty="0" smtClean="0">
                          <a:solidFill>
                            <a:schemeClr val="dk1"/>
                          </a:solidFill>
                          <a:latin typeface="+mn-lt"/>
                          <a:ea typeface="微軟正黑體" panose="020B0604030504040204" pitchFamily="34" charset="-120"/>
                          <a:cs typeface="+mn-cs"/>
                        </a:rPr>
                        <a:t>天</a:t>
                      </a:r>
                      <a:endParaRPr lang="zh-TW" altLang="en-US" sz="2000" b="1" dirty="0" smtClean="0">
                        <a:latin typeface="+mj-lt"/>
                        <a:ea typeface="微軟正黑體" panose="020B0604030504040204" pitchFamily="34" charset="-120"/>
                      </a:endParaRPr>
                    </a:p>
                  </a:txBody>
                  <a:tcPr anchor="ctr">
                    <a:solidFill>
                      <a:schemeClr val="accent2">
                        <a:lumMod val="40000"/>
                        <a:lumOff val="60000"/>
                      </a:schemeClr>
                    </a:solidFill>
                  </a:tcPr>
                </a:tc>
                <a:tc>
                  <a:txBody>
                    <a:bodyPr/>
                    <a:lstStyle/>
                    <a:p>
                      <a:pPr algn="ctr">
                        <a:lnSpc>
                          <a:spcPct val="150000"/>
                        </a:lnSpc>
                      </a:pPr>
                      <a:r>
                        <a:rPr lang="zh-TW" altLang="en-US" sz="2000" b="1" dirty="0" smtClean="0">
                          <a:latin typeface="+mj-lt"/>
                          <a:ea typeface="微軟正黑體" panose="020B0604030504040204" pitchFamily="34" charset="-120"/>
                        </a:rPr>
                        <a:t>松山區</a:t>
                      </a:r>
                      <a:endParaRPr lang="zh-TW" altLang="en-US" sz="2000" b="1" dirty="0">
                        <a:latin typeface="+mj-lt"/>
                        <a:ea typeface="微軟正黑體" panose="020B0604030504040204" pitchFamily="34" charset="-120"/>
                      </a:endParaRPr>
                    </a:p>
                  </a:txBody>
                  <a:tcPr anchor="c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dirty="0" smtClean="0">
                          <a:latin typeface="+mj-lt"/>
                          <a:ea typeface="微軟正黑體" panose="020B0604030504040204" pitchFamily="34" charset="-120"/>
                        </a:rPr>
                        <a:t>3</a:t>
                      </a:r>
                      <a:r>
                        <a:rPr lang="zh-TW" altLang="en-US" sz="2000" b="1" dirty="0" smtClean="0">
                          <a:latin typeface="+mj-lt"/>
                          <a:ea typeface="微軟正黑體" panose="020B0604030504040204" pitchFamily="34" charset="-120"/>
                        </a:rPr>
                        <a:t>名</a:t>
                      </a:r>
                    </a:p>
                  </a:txBody>
                  <a:tcPr anchor="ctr">
                    <a:solidFill>
                      <a:schemeClr val="accent2">
                        <a:lumMod val="40000"/>
                        <a:lumOff val="60000"/>
                      </a:schemeClr>
                    </a:solidFill>
                  </a:tcPr>
                </a:tc>
                <a:extLst>
                  <a:ext uri="{0D108BD9-81ED-4DB2-BD59-A6C34878D82A}">
                    <a16:rowId xmlns:a16="http://schemas.microsoft.com/office/drawing/2014/main" val="1741959415"/>
                  </a:ext>
                </a:extLst>
              </a:tr>
              <a:tr h="1107009">
                <a:tc>
                  <a:txBody>
                    <a:bodyPr/>
                    <a:lstStyle/>
                    <a:p>
                      <a:pPr algn="ctr"/>
                      <a:r>
                        <a:rPr lang="zh-TW" altLang="en-US" sz="2000" b="1" dirty="0" smtClean="0">
                          <a:latin typeface="+mj-lt"/>
                          <a:ea typeface="微軟正黑體" panose="020B0604030504040204" pitchFamily="34" charset="-120"/>
                        </a:rPr>
                        <a:t>精算助理</a:t>
                      </a:r>
                      <a:r>
                        <a:rPr lang="en-US" altLang="zh-TW" sz="2000" b="1" dirty="0" smtClean="0">
                          <a:latin typeface="+mj-lt"/>
                          <a:ea typeface="微軟正黑體" panose="020B0604030504040204" pitchFamily="34" charset="-120"/>
                        </a:rPr>
                        <a:t>A</a:t>
                      </a:r>
                    </a:p>
                  </a:txBody>
                  <a:tcPr anchor="ctr">
                    <a:solidFill>
                      <a:schemeClr val="accent2">
                        <a:lumMod val="40000"/>
                        <a:lumOff val="60000"/>
                      </a:schemeClr>
                    </a:solidFill>
                  </a:tcPr>
                </a:tc>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dirty="0" smtClean="0">
                          <a:latin typeface="+mn-lt"/>
                          <a:ea typeface="微軟正黑體" panose="020B0604030504040204" pitchFamily="34" charset="-120"/>
                        </a:rPr>
                        <a:t>111/7~111/8</a:t>
                      </a:r>
                      <a:endParaRPr lang="zh-TW" altLang="en-US" sz="2000" b="1" dirty="0" smtClean="0">
                        <a:latin typeface="+mn-lt"/>
                        <a:ea typeface="微軟正黑體" panose="020B0604030504040204" pitchFamily="34" charset="-120"/>
                      </a:endParaRPr>
                    </a:p>
                  </a:txBody>
                  <a:tcPr anchor="ctr">
                    <a:solidFill>
                      <a:schemeClr val="accent2">
                        <a:lumMod val="40000"/>
                        <a:lumOff val="60000"/>
                      </a:schemeClr>
                    </a:solidFill>
                  </a:tcPr>
                </a:tc>
                <a:tc vMerge="1">
                  <a:txBody>
                    <a:bodyPr/>
                    <a:lstStyle/>
                    <a:p>
                      <a:endParaRPr lang="zh-TW" altLang="en-US"/>
                    </a:p>
                  </a:txBody>
                  <a:tcPr/>
                </a:tc>
                <a:tc>
                  <a:txBody>
                    <a:bodyPr/>
                    <a:lstStyle/>
                    <a:p>
                      <a:pPr algn="ctr">
                        <a:lnSpc>
                          <a:spcPct val="150000"/>
                        </a:lnSpc>
                      </a:pPr>
                      <a:r>
                        <a:rPr lang="zh-TW" altLang="en-US" sz="2000" b="1" kern="1200" dirty="0" smtClean="0">
                          <a:solidFill>
                            <a:schemeClr val="dk1"/>
                          </a:solidFill>
                          <a:latin typeface="+mn-lt"/>
                          <a:ea typeface="微軟正黑體" panose="020B0604030504040204" pitchFamily="34" charset="-120"/>
                          <a:cs typeface="+mn-cs"/>
                        </a:rPr>
                        <a:t>松山區</a:t>
                      </a:r>
                    </a:p>
                  </a:txBody>
                  <a:tcPr anchor="c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kern="1200" dirty="0" smtClean="0">
                          <a:solidFill>
                            <a:schemeClr val="dk1"/>
                          </a:solidFill>
                          <a:latin typeface="+mn-lt"/>
                          <a:ea typeface="微軟正黑體" panose="020B0604030504040204" pitchFamily="34" charset="-120"/>
                          <a:cs typeface="+mn-cs"/>
                        </a:rPr>
                        <a:t>2</a:t>
                      </a:r>
                      <a:r>
                        <a:rPr lang="zh-TW" altLang="en-US" sz="2000" b="1" kern="1200" dirty="0" smtClean="0">
                          <a:solidFill>
                            <a:schemeClr val="dk1"/>
                          </a:solidFill>
                          <a:latin typeface="+mn-lt"/>
                          <a:ea typeface="微軟正黑體" panose="020B0604030504040204" pitchFamily="34" charset="-120"/>
                          <a:cs typeface="+mn-cs"/>
                        </a:rPr>
                        <a:t>名</a:t>
                      </a:r>
                    </a:p>
                  </a:txBody>
                  <a:tcPr anchor="ctr">
                    <a:solidFill>
                      <a:schemeClr val="accent2">
                        <a:lumMod val="40000"/>
                        <a:lumOff val="60000"/>
                      </a:schemeClr>
                    </a:solidFill>
                  </a:tcPr>
                </a:tc>
                <a:extLst>
                  <a:ext uri="{0D108BD9-81ED-4DB2-BD59-A6C34878D82A}">
                    <a16:rowId xmlns:a16="http://schemas.microsoft.com/office/drawing/2014/main" val="1605941907"/>
                  </a:ext>
                </a:extLst>
              </a:tr>
              <a:tr h="1051821">
                <a:tc>
                  <a:txBody>
                    <a:bodyPr/>
                    <a:lstStyle/>
                    <a:p>
                      <a:pPr algn="ctr"/>
                      <a:r>
                        <a:rPr lang="zh-TW" altLang="en-US" sz="2000" b="1" kern="1200" dirty="0" smtClean="0">
                          <a:solidFill>
                            <a:schemeClr val="dk1"/>
                          </a:solidFill>
                          <a:latin typeface="+mn-lt"/>
                          <a:ea typeface="微軟正黑體" panose="020B0604030504040204" pitchFamily="34" charset="-120"/>
                          <a:cs typeface="+mn-cs"/>
                        </a:rPr>
                        <a:t>精算助理</a:t>
                      </a:r>
                      <a:r>
                        <a:rPr lang="en-US" altLang="zh-TW" sz="2000" b="1" kern="1200" dirty="0" smtClean="0">
                          <a:solidFill>
                            <a:schemeClr val="dk1"/>
                          </a:solidFill>
                          <a:latin typeface="+mn-lt"/>
                          <a:ea typeface="微軟正黑體" panose="020B0604030504040204" pitchFamily="34" charset="-120"/>
                          <a:cs typeface="+mn-cs"/>
                        </a:rPr>
                        <a:t>B</a:t>
                      </a:r>
                      <a:endParaRPr lang="zh-TW" altLang="en-US" sz="2000" b="1" dirty="0" smtClean="0">
                        <a:latin typeface="+mj-lt"/>
                        <a:ea typeface="微軟正黑體" panose="020B0604030504040204" pitchFamily="34" charset="-120"/>
                      </a:endParaRPr>
                    </a:p>
                  </a:txBody>
                  <a:tcPr anchor="ctr">
                    <a:solidFill>
                      <a:schemeClr val="accent2">
                        <a:lumMod val="40000"/>
                        <a:lumOff val="60000"/>
                      </a:schemeClr>
                    </a:solidFill>
                  </a:tcPr>
                </a:tc>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dirty="0" smtClean="0">
                          <a:latin typeface="+mn-lt"/>
                          <a:ea typeface="微軟正黑體" panose="020B0604030504040204" pitchFamily="34" charset="-120"/>
                        </a:rPr>
                        <a:t>111/7~111/12</a:t>
                      </a:r>
                      <a:endParaRPr lang="zh-TW" altLang="en-US" sz="2000" b="1" dirty="0" smtClean="0">
                        <a:latin typeface="+mn-lt"/>
                        <a:ea typeface="微軟正黑體" panose="020B0604030504040204" pitchFamily="34" charset="-120"/>
                      </a:endParaRPr>
                    </a:p>
                  </a:txBody>
                  <a:tcPr anchor="ctr">
                    <a:solidFill>
                      <a:schemeClr val="accent2">
                        <a:lumMod val="40000"/>
                        <a:lumOff val="60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smtClean="0">
                          <a:latin typeface="+mj-lt"/>
                          <a:ea typeface="微軟正黑體" panose="020B0604030504040204" pitchFamily="34" charset="-120"/>
                        </a:rPr>
                        <a:t>暑期每周</a:t>
                      </a:r>
                      <a:r>
                        <a:rPr lang="en-US" altLang="zh-TW" sz="2000" b="1" dirty="0" smtClean="0">
                          <a:latin typeface="+mj-lt"/>
                          <a:ea typeface="微軟正黑體" panose="020B0604030504040204" pitchFamily="34" charset="-120"/>
                        </a:rPr>
                        <a:t>5</a:t>
                      </a:r>
                      <a:r>
                        <a:rPr lang="zh-TW" altLang="en-US" sz="2000" b="1" dirty="0" smtClean="0">
                          <a:latin typeface="+mj-lt"/>
                          <a:ea typeface="微軟正黑體" panose="020B0604030504040204" pitchFamily="34" charset="-120"/>
                        </a:rPr>
                        <a:t>天，學期每周至少</a:t>
                      </a:r>
                      <a:r>
                        <a:rPr lang="en-US" altLang="zh-TW" sz="2000" b="1" dirty="0" smtClean="0">
                          <a:latin typeface="+mj-lt"/>
                          <a:ea typeface="微軟正黑體" panose="020B0604030504040204" pitchFamily="34" charset="-120"/>
                        </a:rPr>
                        <a:t>2</a:t>
                      </a:r>
                      <a:r>
                        <a:rPr lang="zh-TW" altLang="en-US" sz="2000" b="1" dirty="0" smtClean="0">
                          <a:latin typeface="+mj-lt"/>
                          <a:ea typeface="微軟正黑體" panose="020B0604030504040204" pitchFamily="34" charset="-120"/>
                        </a:rPr>
                        <a:t>天</a:t>
                      </a:r>
                    </a:p>
                  </a:txBody>
                  <a:tcPr anchor="ctr">
                    <a:solidFill>
                      <a:schemeClr val="accent2">
                        <a:lumMod val="40000"/>
                        <a:lumOff val="60000"/>
                      </a:schemeClr>
                    </a:solidFill>
                  </a:tcPr>
                </a:tc>
                <a:tc>
                  <a:txBody>
                    <a:bodyPr/>
                    <a:lstStyle/>
                    <a:p>
                      <a:pPr algn="ctr">
                        <a:lnSpc>
                          <a:spcPct val="150000"/>
                        </a:lnSpc>
                      </a:pPr>
                      <a:r>
                        <a:rPr lang="zh-TW" altLang="en-US" sz="2000" b="1" kern="1200" dirty="0" smtClean="0">
                          <a:solidFill>
                            <a:schemeClr val="dk1"/>
                          </a:solidFill>
                          <a:latin typeface="+mn-lt"/>
                          <a:ea typeface="微軟正黑體" panose="020B0604030504040204" pitchFamily="34" charset="-120"/>
                          <a:cs typeface="+mn-cs"/>
                        </a:rPr>
                        <a:t>松山區</a:t>
                      </a:r>
                    </a:p>
                  </a:txBody>
                  <a:tcPr anchor="c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1" kern="1200" dirty="0" smtClean="0">
                          <a:solidFill>
                            <a:schemeClr val="dk1"/>
                          </a:solidFill>
                          <a:latin typeface="+mn-lt"/>
                          <a:ea typeface="微軟正黑體" panose="020B0604030504040204" pitchFamily="34" charset="-120"/>
                          <a:cs typeface="+mn-cs"/>
                        </a:rPr>
                        <a:t>1</a:t>
                      </a:r>
                      <a:r>
                        <a:rPr lang="zh-TW" altLang="en-US" sz="1800" b="1" kern="1200" dirty="0" smtClean="0">
                          <a:solidFill>
                            <a:schemeClr val="dk1"/>
                          </a:solidFill>
                          <a:latin typeface="+mn-lt"/>
                          <a:ea typeface="微軟正黑體" panose="020B0604030504040204" pitchFamily="34" charset="-120"/>
                          <a:cs typeface="+mn-cs"/>
                        </a:rPr>
                        <a:t>名</a:t>
                      </a:r>
                      <a:endParaRPr lang="zh-TW" altLang="en-US" sz="1800" b="1" kern="1200" dirty="0" smtClean="0">
                        <a:solidFill>
                          <a:schemeClr val="dk1"/>
                        </a:solidFill>
                        <a:latin typeface="+mn-lt"/>
                        <a:ea typeface="微軟正黑體" panose="020B0604030504040204" pitchFamily="34" charset="-120"/>
                        <a:cs typeface="+mn-cs"/>
                      </a:endParaRPr>
                    </a:p>
                  </a:txBody>
                  <a:tcPr anchor="ctr">
                    <a:solidFill>
                      <a:schemeClr val="accent2">
                        <a:lumMod val="40000"/>
                        <a:lumOff val="60000"/>
                      </a:schemeClr>
                    </a:solidFill>
                  </a:tcPr>
                </a:tc>
                <a:extLst>
                  <a:ext uri="{0D108BD9-81ED-4DB2-BD59-A6C34878D82A}">
                    <a16:rowId xmlns:a16="http://schemas.microsoft.com/office/drawing/2014/main" val="1955388123"/>
                  </a:ext>
                </a:extLst>
              </a:tr>
              <a:tr h="1294339">
                <a:tc>
                  <a:txBody>
                    <a:bodyPr/>
                    <a:lstStyle/>
                    <a:p>
                      <a:pPr algn="ctr"/>
                      <a:r>
                        <a:rPr lang="zh-TW" altLang="en-US" sz="2000" b="1" dirty="0" smtClean="0">
                          <a:latin typeface="+mj-lt"/>
                          <a:ea typeface="微軟正黑體" panose="020B0604030504040204" pitchFamily="34" charset="-120"/>
                        </a:rPr>
                        <a:t>營運企劃助理</a:t>
                      </a:r>
                      <a:endParaRPr lang="zh-TW" altLang="en-US" sz="2000" b="1" dirty="0">
                        <a:latin typeface="+mj-lt"/>
                        <a:ea typeface="微軟正黑體" panose="020B0604030504040204" pitchFamily="34" charset="-120"/>
                      </a:endParaRPr>
                    </a:p>
                  </a:txBody>
                  <a:tcPr anchor="ctr">
                    <a:solidFill>
                      <a:schemeClr val="accent2">
                        <a:lumMod val="40000"/>
                        <a:lumOff val="60000"/>
                      </a:schemeClr>
                    </a:solidFill>
                  </a:tcPr>
                </a:tc>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dirty="0" smtClean="0">
                          <a:latin typeface="+mn-lt"/>
                          <a:ea typeface="微軟正黑體" panose="020B0604030504040204" pitchFamily="34" charset="-120"/>
                        </a:rPr>
                        <a:t>111/7~112/6</a:t>
                      </a:r>
                      <a:endParaRPr lang="zh-TW" altLang="en-US" sz="2000" b="1" dirty="0" smtClean="0">
                        <a:latin typeface="+mn-lt"/>
                        <a:ea typeface="微軟正黑體" panose="020B0604030504040204" pitchFamily="34" charset="-120"/>
                      </a:endParaRPr>
                    </a:p>
                  </a:txBody>
                  <a:tcPr anchor="ctr">
                    <a:solidFill>
                      <a:schemeClr val="accent2">
                        <a:lumMod val="40000"/>
                        <a:lumOff val="60000"/>
                      </a:schemeClr>
                    </a:solidFill>
                  </a:tcPr>
                </a:tc>
                <a:tc vMerge="1">
                  <a:txBody>
                    <a:bodyPr/>
                    <a:lstStyle/>
                    <a:p>
                      <a:endParaRPr lang="zh-TW" altLang="en-US"/>
                    </a:p>
                  </a:txBody>
                  <a:tcPr/>
                </a:tc>
                <a:tc>
                  <a:txBody>
                    <a:bodyPr/>
                    <a:lstStyle/>
                    <a:p>
                      <a:pPr algn="ctr">
                        <a:lnSpc>
                          <a:spcPct val="150000"/>
                        </a:lnSpc>
                      </a:pPr>
                      <a:r>
                        <a:rPr lang="zh-TW" altLang="en-US" sz="2000" b="1" kern="1200" dirty="0" smtClean="0">
                          <a:solidFill>
                            <a:schemeClr val="dk1"/>
                          </a:solidFill>
                          <a:latin typeface="+mn-lt"/>
                          <a:ea typeface="微軟正黑體" panose="020B0604030504040204" pitchFamily="34" charset="-120"/>
                          <a:cs typeface="+mn-cs"/>
                        </a:rPr>
                        <a:t>信義區</a:t>
                      </a:r>
                    </a:p>
                  </a:txBody>
                  <a:tcPr anchor="c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1" kern="1200" dirty="0" smtClean="0">
                          <a:solidFill>
                            <a:schemeClr val="dk1"/>
                          </a:solidFill>
                          <a:latin typeface="+mn-lt"/>
                          <a:ea typeface="微軟正黑體" panose="020B0604030504040204" pitchFamily="34" charset="-120"/>
                          <a:cs typeface="+mn-cs"/>
                        </a:rPr>
                        <a:t>2</a:t>
                      </a:r>
                      <a:r>
                        <a:rPr lang="zh-TW" altLang="en-US" sz="1800" b="1" kern="1200" dirty="0" smtClean="0">
                          <a:solidFill>
                            <a:schemeClr val="dk1"/>
                          </a:solidFill>
                          <a:latin typeface="+mn-lt"/>
                          <a:ea typeface="微軟正黑體" panose="020B0604030504040204" pitchFamily="34" charset="-120"/>
                          <a:cs typeface="+mn-cs"/>
                        </a:rPr>
                        <a:t>名</a:t>
                      </a:r>
                    </a:p>
                  </a:txBody>
                  <a:tcPr anchor="ctr">
                    <a:solidFill>
                      <a:schemeClr val="accent2">
                        <a:lumMod val="40000"/>
                        <a:lumOff val="60000"/>
                      </a:schemeClr>
                    </a:solidFill>
                  </a:tcPr>
                </a:tc>
                <a:extLst>
                  <a:ext uri="{0D108BD9-81ED-4DB2-BD59-A6C34878D82A}">
                    <a16:rowId xmlns:a16="http://schemas.microsoft.com/office/drawing/2014/main" val="473305199"/>
                  </a:ext>
                </a:extLst>
              </a:tr>
            </a:tbl>
          </a:graphicData>
        </a:graphic>
      </p:graphicFrame>
    </p:spTree>
    <p:extLst>
      <p:ext uri="{BB962C8B-B14F-4D97-AF65-F5344CB8AC3E}">
        <p14:creationId xmlns:p14="http://schemas.microsoft.com/office/powerpoint/2010/main" val="636953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3782ACBD-467B-4038-8546-075B0638C0BC}" type="slidenum">
              <a:rPr lang="zh-TW" altLang="en-US" smtClean="0"/>
              <a:pPr/>
              <a:t>3</a:t>
            </a:fld>
            <a:endParaRPr lang="zh-TW" altLang="en-US"/>
          </a:p>
        </p:txBody>
      </p:sp>
      <p:sp>
        <p:nvSpPr>
          <p:cNvPr id="3" name="標題 5"/>
          <p:cNvSpPr txBox="1">
            <a:spLocks/>
          </p:cNvSpPr>
          <p:nvPr/>
        </p:nvSpPr>
        <p:spPr>
          <a:xfrm>
            <a:off x="1187624" y="908719"/>
            <a:ext cx="2354006" cy="592089"/>
          </a:xfrm>
          <a:prstGeom prst="rect">
            <a:avLst/>
          </a:prstGeom>
        </p:spPr>
        <p:txBody>
          <a:bodyPr vert="horz" lIns="91440" tIns="45720" rIns="91440" bIns="45720" rtlCol="0" anchor="ctr">
            <a:normAutofit fontScale="90000" lnSpcReduction="10000"/>
          </a:bodyPr>
          <a:lstStyle>
            <a:lvl1pPr algn="ctr">
              <a:spcBef>
                <a:spcPct val="0"/>
              </a:spcBef>
              <a:buNone/>
              <a:defRPr sz="4000" b="1">
                <a:latin typeface="微軟正黑體" panose="020B0604030504040204" pitchFamily="34" charset="-120"/>
                <a:ea typeface="微軟正黑體" panose="020B0604030504040204" pitchFamily="34" charset="-120"/>
                <a:cs typeface="+mj-cs"/>
              </a:defRPr>
            </a:lvl1pPr>
          </a:lstStyle>
          <a:p>
            <a:r>
              <a:rPr lang="zh-TW" altLang="en-US" dirty="0"/>
              <a:t>職務說明</a:t>
            </a:r>
          </a:p>
        </p:txBody>
      </p:sp>
      <p:sp>
        <p:nvSpPr>
          <p:cNvPr id="4" name="矩形 3"/>
          <p:cNvSpPr/>
          <p:nvPr/>
        </p:nvSpPr>
        <p:spPr>
          <a:xfrm>
            <a:off x="251520" y="1867811"/>
            <a:ext cx="2339102" cy="523220"/>
          </a:xfrm>
          <a:prstGeom prst="rect">
            <a:avLst/>
          </a:prstGeom>
        </p:spPr>
        <p:txBody>
          <a:bodyPr wrap="none">
            <a:spAutoFit/>
          </a:bodyPr>
          <a:lstStyle/>
          <a:p>
            <a:pPr lvl="0"/>
            <a:r>
              <a:rPr lang="zh-TW" altLang="en-US" sz="2800" b="1" dirty="0">
                <a:solidFill>
                  <a:srgbClr val="55639E"/>
                </a:solidFill>
                <a:latin typeface="微軟正黑體" panose="020B0604030504040204" pitchFamily="34" charset="-120"/>
                <a:ea typeface="微軟正黑體" panose="020B0604030504040204" pitchFamily="34" charset="-120"/>
              </a:rPr>
              <a:t>風險精算助理</a:t>
            </a:r>
            <a:endParaRPr lang="zh-TW" altLang="en-US" sz="2800" dirty="0">
              <a:solidFill>
                <a:srgbClr val="55639E"/>
              </a:solidFill>
              <a:latin typeface="微軟正黑體" panose="020B0604030504040204" pitchFamily="34" charset="-120"/>
              <a:ea typeface="微軟正黑體" panose="020B0604030504040204" pitchFamily="34" charset="-120"/>
            </a:endParaRPr>
          </a:p>
        </p:txBody>
      </p:sp>
      <p:sp>
        <p:nvSpPr>
          <p:cNvPr id="5" name="矩形 4"/>
          <p:cNvSpPr/>
          <p:nvPr/>
        </p:nvSpPr>
        <p:spPr>
          <a:xfrm>
            <a:off x="251520" y="2636912"/>
            <a:ext cx="8784976" cy="2248821"/>
          </a:xfrm>
          <a:prstGeom prst="rect">
            <a:avLst/>
          </a:prstGeom>
        </p:spPr>
        <p:txBody>
          <a:bodyPr wrap="square">
            <a:spAutoFit/>
          </a:bodyPr>
          <a:lstStyle/>
          <a:p>
            <a:pPr lvl="0">
              <a:lnSpc>
                <a:spcPct val="150000"/>
              </a:lnSpc>
            </a:pPr>
            <a:r>
              <a:rPr lang="en-US" altLang="zh-TW" sz="2400" b="1" dirty="0">
                <a:ea typeface="微軟正黑體" panose="020B0604030504040204" pitchFamily="34" charset="-120"/>
              </a:rPr>
              <a:t>1.</a:t>
            </a:r>
            <a:r>
              <a:rPr lang="zh-TW" altLang="zh-TW" sz="2400" b="1" dirty="0">
                <a:ea typeface="微軟正黑體" panose="020B0604030504040204" pitchFamily="34" charset="-120"/>
              </a:rPr>
              <a:t>保險合約負債及財報分析專題研究。</a:t>
            </a:r>
            <a:endParaRPr lang="zh-TW" altLang="en-US" sz="2400" dirty="0"/>
          </a:p>
          <a:p>
            <a:pPr lvl="0">
              <a:lnSpc>
                <a:spcPct val="150000"/>
              </a:lnSpc>
            </a:pPr>
            <a:r>
              <a:rPr lang="en-US" altLang="zh-TW" sz="2400" b="1" dirty="0">
                <a:ea typeface="微軟正黑體" panose="020B0604030504040204" pitchFamily="34" charset="-120"/>
              </a:rPr>
              <a:t>2.</a:t>
            </a:r>
            <a:r>
              <a:rPr lang="zh-TW" altLang="zh-TW" sz="2400" b="1" dirty="0">
                <a:ea typeface="微軟正黑體" panose="020B0604030504040204" pitchFamily="34" charset="-120"/>
              </a:rPr>
              <a:t>各國清償能力制度專題研究。</a:t>
            </a:r>
            <a:endParaRPr lang="zh-TW" altLang="en-US" sz="2400" b="1" dirty="0">
              <a:ea typeface="微軟正黑體" panose="020B0604030504040204" pitchFamily="34" charset="-120"/>
            </a:endParaRPr>
          </a:p>
          <a:p>
            <a:pPr lvl="0">
              <a:lnSpc>
                <a:spcPct val="150000"/>
              </a:lnSpc>
            </a:pPr>
            <a:r>
              <a:rPr lang="en-US" altLang="en-US" sz="2400" b="1" dirty="0">
                <a:ea typeface="微軟正黑體" panose="020B0604030504040204" pitchFamily="34" charset="-120"/>
              </a:rPr>
              <a:t>3.</a:t>
            </a:r>
            <a:r>
              <a:rPr lang="zh-TW" altLang="en-US" sz="2400" b="1" dirty="0">
                <a:ea typeface="微軟正黑體" panose="020B0604030504040204" pitchFamily="34" charset="-120"/>
              </a:rPr>
              <a:t>客戶行為分析與保險負債假設及研究歐洲及亞洲保險業年報與法說會揭露趨勢。</a:t>
            </a:r>
          </a:p>
        </p:txBody>
      </p:sp>
    </p:spTree>
    <p:extLst>
      <p:ext uri="{BB962C8B-B14F-4D97-AF65-F5344CB8AC3E}">
        <p14:creationId xmlns:p14="http://schemas.microsoft.com/office/powerpoint/2010/main" val="10933118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3782ACBD-467B-4038-8546-075B0638C0BC}" type="slidenum">
              <a:rPr lang="zh-TW" altLang="en-US" smtClean="0"/>
              <a:pPr/>
              <a:t>4</a:t>
            </a:fld>
            <a:endParaRPr lang="zh-TW" altLang="en-US"/>
          </a:p>
        </p:txBody>
      </p:sp>
      <p:sp>
        <p:nvSpPr>
          <p:cNvPr id="3" name="標題 5"/>
          <p:cNvSpPr txBox="1">
            <a:spLocks/>
          </p:cNvSpPr>
          <p:nvPr/>
        </p:nvSpPr>
        <p:spPr>
          <a:xfrm>
            <a:off x="1187624" y="908719"/>
            <a:ext cx="2354006" cy="592089"/>
          </a:xfrm>
          <a:prstGeom prst="rect">
            <a:avLst/>
          </a:prstGeom>
        </p:spPr>
        <p:txBody>
          <a:bodyPr vert="horz" lIns="91440" tIns="45720" rIns="91440" bIns="45720" rtlCol="0" anchor="ctr">
            <a:normAutofit fontScale="90000" lnSpcReduction="10000"/>
          </a:bodyPr>
          <a:lstStyle>
            <a:lvl1pPr algn="ctr">
              <a:spcBef>
                <a:spcPct val="0"/>
              </a:spcBef>
              <a:buNone/>
              <a:defRPr sz="4000" b="1">
                <a:latin typeface="微軟正黑體" panose="020B0604030504040204" pitchFamily="34" charset="-120"/>
                <a:ea typeface="微軟正黑體" panose="020B0604030504040204" pitchFamily="34" charset="-120"/>
                <a:cs typeface="+mj-cs"/>
              </a:defRPr>
            </a:lvl1pPr>
          </a:lstStyle>
          <a:p>
            <a:r>
              <a:rPr lang="zh-TW" altLang="en-US" dirty="0"/>
              <a:t>職務說明</a:t>
            </a:r>
          </a:p>
        </p:txBody>
      </p:sp>
      <p:sp>
        <p:nvSpPr>
          <p:cNvPr id="4" name="矩形 3"/>
          <p:cNvSpPr/>
          <p:nvPr/>
        </p:nvSpPr>
        <p:spPr>
          <a:xfrm>
            <a:off x="251520" y="1867811"/>
            <a:ext cx="3905236" cy="523220"/>
          </a:xfrm>
          <a:prstGeom prst="rect">
            <a:avLst/>
          </a:prstGeom>
        </p:spPr>
        <p:txBody>
          <a:bodyPr wrap="none">
            <a:spAutoFit/>
          </a:bodyPr>
          <a:lstStyle/>
          <a:p>
            <a:r>
              <a:rPr lang="zh-TW" altLang="en-US" sz="2800" b="1" dirty="0" smtClean="0">
                <a:solidFill>
                  <a:srgbClr val="55639E"/>
                </a:solidFill>
                <a:latin typeface="微軟正黑體" panose="020B0604030504040204" pitchFamily="34" charset="-120"/>
                <a:ea typeface="微軟正黑體" panose="020B0604030504040204" pitchFamily="34" charset="-120"/>
              </a:rPr>
              <a:t>精</a:t>
            </a:r>
            <a:r>
              <a:rPr lang="zh-TW" altLang="en-US" sz="2800" b="1" dirty="0">
                <a:solidFill>
                  <a:srgbClr val="55639E"/>
                </a:solidFill>
                <a:latin typeface="微軟正黑體" panose="020B0604030504040204" pitchFamily="34" charset="-120"/>
                <a:ea typeface="微軟正黑體" panose="020B0604030504040204" pitchFamily="34" charset="-120"/>
              </a:rPr>
              <a:t>算</a:t>
            </a:r>
            <a:r>
              <a:rPr lang="zh-TW" altLang="en-US" sz="2800" b="1" dirty="0" smtClean="0">
                <a:solidFill>
                  <a:srgbClr val="55639E"/>
                </a:solidFill>
                <a:latin typeface="微軟正黑體" panose="020B0604030504040204" pitchFamily="34" charset="-120"/>
                <a:ea typeface="微軟正黑體" panose="020B0604030504040204" pitchFamily="34" charset="-120"/>
              </a:rPr>
              <a:t>助理</a:t>
            </a:r>
            <a:r>
              <a:rPr lang="en-US" altLang="zh-TW" sz="2800" b="1" dirty="0" smtClean="0">
                <a:solidFill>
                  <a:srgbClr val="55639E"/>
                </a:solidFill>
                <a:latin typeface="微軟正黑體" panose="020B0604030504040204" pitchFamily="34" charset="-120"/>
                <a:ea typeface="微軟正黑體" panose="020B0604030504040204" pitchFamily="34" charset="-120"/>
              </a:rPr>
              <a:t>A</a:t>
            </a:r>
            <a:r>
              <a:rPr lang="zh-TW" altLang="en-US" sz="2800" b="1" dirty="0" smtClean="0">
                <a:solidFill>
                  <a:srgbClr val="55639E"/>
                </a:solidFill>
                <a:latin typeface="微軟正黑體" panose="020B0604030504040204" pitchFamily="34" charset="-120"/>
                <a:ea typeface="微軟正黑體" panose="020B0604030504040204" pitchFamily="34" charset="-120"/>
              </a:rPr>
              <a:t>、精</a:t>
            </a:r>
            <a:r>
              <a:rPr lang="zh-TW" altLang="en-US" sz="2800" b="1" dirty="0">
                <a:solidFill>
                  <a:srgbClr val="55639E"/>
                </a:solidFill>
                <a:latin typeface="微軟正黑體" panose="020B0604030504040204" pitchFamily="34" charset="-120"/>
                <a:ea typeface="微軟正黑體" panose="020B0604030504040204" pitchFamily="34" charset="-120"/>
              </a:rPr>
              <a:t>算助理</a:t>
            </a:r>
            <a:r>
              <a:rPr lang="en-US" altLang="zh-TW" sz="2800" b="1" dirty="0" smtClean="0">
                <a:solidFill>
                  <a:srgbClr val="55639E"/>
                </a:solidFill>
                <a:latin typeface="微軟正黑體" panose="020B0604030504040204" pitchFamily="34" charset="-120"/>
                <a:ea typeface="微軟正黑體" panose="020B0604030504040204" pitchFamily="34" charset="-120"/>
              </a:rPr>
              <a:t>B</a:t>
            </a:r>
            <a:endParaRPr lang="zh-TW" altLang="en-US" sz="2800" dirty="0">
              <a:solidFill>
                <a:srgbClr val="55639E"/>
              </a:solidFill>
              <a:latin typeface="微軟正黑體" panose="020B0604030504040204" pitchFamily="34" charset="-120"/>
              <a:ea typeface="微軟正黑體" panose="020B0604030504040204" pitchFamily="34" charset="-120"/>
            </a:endParaRPr>
          </a:p>
        </p:txBody>
      </p:sp>
      <p:sp>
        <p:nvSpPr>
          <p:cNvPr id="5" name="矩形 4"/>
          <p:cNvSpPr/>
          <p:nvPr/>
        </p:nvSpPr>
        <p:spPr>
          <a:xfrm>
            <a:off x="251520" y="2564904"/>
            <a:ext cx="8784976" cy="586827"/>
          </a:xfrm>
          <a:prstGeom prst="rect">
            <a:avLst/>
          </a:prstGeom>
        </p:spPr>
        <p:txBody>
          <a:bodyPr wrap="square">
            <a:spAutoFit/>
          </a:bodyPr>
          <a:lstStyle/>
          <a:p>
            <a:pPr lvl="0">
              <a:lnSpc>
                <a:spcPct val="150000"/>
              </a:lnSpc>
            </a:pPr>
            <a:r>
              <a:rPr lang="zh-TW" altLang="en-US" sz="2400" b="1" dirty="0">
                <a:ea typeface="微軟正黑體" panose="020B0604030504040204" pitchFamily="34" charset="-120"/>
              </a:rPr>
              <a:t>保險市場與商品分析。</a:t>
            </a:r>
          </a:p>
        </p:txBody>
      </p:sp>
    </p:spTree>
    <p:extLst>
      <p:ext uri="{BB962C8B-B14F-4D97-AF65-F5344CB8AC3E}">
        <p14:creationId xmlns:p14="http://schemas.microsoft.com/office/powerpoint/2010/main" val="20241218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3782ACBD-467B-4038-8546-075B0638C0BC}" type="slidenum">
              <a:rPr lang="zh-TW" altLang="en-US" smtClean="0"/>
              <a:pPr/>
              <a:t>5</a:t>
            </a:fld>
            <a:endParaRPr lang="zh-TW" altLang="en-US"/>
          </a:p>
        </p:txBody>
      </p:sp>
      <p:sp>
        <p:nvSpPr>
          <p:cNvPr id="3" name="標題 5"/>
          <p:cNvSpPr txBox="1">
            <a:spLocks/>
          </p:cNvSpPr>
          <p:nvPr/>
        </p:nvSpPr>
        <p:spPr>
          <a:xfrm>
            <a:off x="1187624" y="908719"/>
            <a:ext cx="2354006" cy="592089"/>
          </a:xfrm>
          <a:prstGeom prst="rect">
            <a:avLst/>
          </a:prstGeom>
        </p:spPr>
        <p:txBody>
          <a:bodyPr vert="horz" lIns="91440" tIns="45720" rIns="91440" bIns="45720" rtlCol="0" anchor="ctr">
            <a:normAutofit fontScale="90000" lnSpcReduction="10000"/>
          </a:bodyPr>
          <a:lstStyle>
            <a:lvl1pPr algn="ctr">
              <a:spcBef>
                <a:spcPct val="0"/>
              </a:spcBef>
              <a:buNone/>
              <a:defRPr sz="4000" b="1">
                <a:latin typeface="微軟正黑體" panose="020B0604030504040204" pitchFamily="34" charset="-120"/>
                <a:ea typeface="微軟正黑體" panose="020B0604030504040204" pitchFamily="34" charset="-120"/>
                <a:cs typeface="+mj-cs"/>
              </a:defRPr>
            </a:lvl1pPr>
          </a:lstStyle>
          <a:p>
            <a:r>
              <a:rPr lang="zh-TW" altLang="en-US" dirty="0"/>
              <a:t>職務說明</a:t>
            </a:r>
          </a:p>
        </p:txBody>
      </p:sp>
      <p:sp>
        <p:nvSpPr>
          <p:cNvPr id="4" name="矩形 3"/>
          <p:cNvSpPr/>
          <p:nvPr/>
        </p:nvSpPr>
        <p:spPr>
          <a:xfrm>
            <a:off x="251520" y="1867811"/>
            <a:ext cx="2339102" cy="523220"/>
          </a:xfrm>
          <a:prstGeom prst="rect">
            <a:avLst/>
          </a:prstGeom>
        </p:spPr>
        <p:txBody>
          <a:bodyPr wrap="none">
            <a:spAutoFit/>
          </a:bodyPr>
          <a:lstStyle/>
          <a:p>
            <a:pPr lvl="0"/>
            <a:r>
              <a:rPr lang="zh-TW" altLang="en-US" sz="2800" b="1" dirty="0">
                <a:solidFill>
                  <a:srgbClr val="55639E"/>
                </a:solidFill>
                <a:latin typeface="微軟正黑體" panose="020B0604030504040204" pitchFamily="34" charset="-120"/>
                <a:ea typeface="微軟正黑體" panose="020B0604030504040204" pitchFamily="34" charset="-120"/>
              </a:rPr>
              <a:t>營運企劃助理</a:t>
            </a:r>
          </a:p>
        </p:txBody>
      </p:sp>
      <p:sp>
        <p:nvSpPr>
          <p:cNvPr id="5" name="矩形 4"/>
          <p:cNvSpPr/>
          <p:nvPr/>
        </p:nvSpPr>
        <p:spPr>
          <a:xfrm>
            <a:off x="251520" y="2636912"/>
            <a:ext cx="8784976" cy="1754326"/>
          </a:xfrm>
          <a:prstGeom prst="rect">
            <a:avLst/>
          </a:prstGeom>
        </p:spPr>
        <p:txBody>
          <a:bodyPr wrap="square">
            <a:spAutoFit/>
          </a:bodyPr>
          <a:lstStyle/>
          <a:p>
            <a:pPr lvl="0">
              <a:lnSpc>
                <a:spcPct val="150000"/>
              </a:lnSpc>
            </a:pPr>
            <a:r>
              <a:rPr lang="en-US" altLang="zh-TW" sz="2400" b="1" dirty="0" smtClean="0">
                <a:ea typeface="微軟正黑體" panose="020B0604030504040204" pitchFamily="34" charset="-120"/>
              </a:rPr>
              <a:t>1</a:t>
            </a:r>
            <a:r>
              <a:rPr lang="en-US" altLang="zh-TW" sz="2400" b="1" dirty="0">
                <a:ea typeface="微軟正黑體" panose="020B0604030504040204" pitchFamily="34" charset="-120"/>
              </a:rPr>
              <a:t>.</a:t>
            </a:r>
            <a:r>
              <a:rPr lang="zh-TW" altLang="en-US" sz="2400" b="1" dirty="0">
                <a:ea typeface="微軟正黑體" panose="020B0604030504040204" pitchFamily="34" charset="-120"/>
              </a:rPr>
              <a:t>營運績效報表產出</a:t>
            </a:r>
            <a:r>
              <a:rPr lang="zh-TW" altLang="en-US" sz="2400" b="1" dirty="0" smtClean="0">
                <a:ea typeface="微軟正黑體" panose="020B0604030504040204" pitchFamily="34" charset="-120"/>
              </a:rPr>
              <a:t>。</a:t>
            </a:r>
            <a:endParaRPr lang="en-US" altLang="zh-TW" sz="2400" b="1" dirty="0" smtClean="0">
              <a:ea typeface="微軟正黑體" panose="020B0604030504040204" pitchFamily="34" charset="-120"/>
            </a:endParaRPr>
          </a:p>
          <a:p>
            <a:pPr lvl="0">
              <a:lnSpc>
                <a:spcPct val="150000"/>
              </a:lnSpc>
            </a:pPr>
            <a:r>
              <a:rPr lang="en-US" altLang="zh-TW" sz="2400" b="1" dirty="0" smtClean="0">
                <a:ea typeface="微軟正黑體" panose="020B0604030504040204" pitchFamily="34" charset="-120"/>
              </a:rPr>
              <a:t>2</a:t>
            </a:r>
            <a:r>
              <a:rPr lang="en-US" altLang="zh-TW" sz="2400" b="1" dirty="0">
                <a:ea typeface="微軟正黑體" panose="020B0604030504040204" pitchFamily="34" charset="-120"/>
              </a:rPr>
              <a:t>.</a:t>
            </a:r>
            <a:r>
              <a:rPr lang="zh-TW" altLang="en-US" sz="2400" b="1" dirty="0">
                <a:ea typeface="微軟正黑體" panose="020B0604030504040204" pitchFamily="34" charset="-120"/>
              </a:rPr>
              <a:t>銀保相關專題研究</a:t>
            </a:r>
            <a:r>
              <a:rPr lang="zh-TW" altLang="en-US" sz="2400" b="1" dirty="0" smtClean="0">
                <a:ea typeface="微軟正黑體" panose="020B0604030504040204" pitchFamily="34" charset="-120"/>
              </a:rPr>
              <a:t>。</a:t>
            </a:r>
            <a:endParaRPr lang="en-US" altLang="zh-TW" sz="2400" b="1" dirty="0" smtClean="0">
              <a:ea typeface="微軟正黑體" panose="020B0604030504040204" pitchFamily="34" charset="-120"/>
            </a:endParaRPr>
          </a:p>
          <a:p>
            <a:pPr lvl="0">
              <a:lnSpc>
                <a:spcPct val="150000"/>
              </a:lnSpc>
            </a:pPr>
            <a:r>
              <a:rPr lang="en-US" altLang="zh-TW" sz="2400" b="1" dirty="0" smtClean="0">
                <a:ea typeface="微軟正黑體" panose="020B0604030504040204" pitchFamily="34" charset="-120"/>
              </a:rPr>
              <a:t>3</a:t>
            </a:r>
            <a:r>
              <a:rPr lang="en-US" altLang="zh-TW" sz="2400" b="1" dirty="0">
                <a:ea typeface="微軟正黑體" panose="020B0604030504040204" pitchFamily="34" charset="-120"/>
              </a:rPr>
              <a:t>.</a:t>
            </a:r>
            <a:r>
              <a:rPr lang="zh-TW" altLang="en-US" sz="2400" b="1" dirty="0">
                <a:ea typeface="微軟正黑體" panose="020B0604030504040204" pitchFamily="34" charset="-120"/>
              </a:rPr>
              <a:t>佣獎業務</a:t>
            </a:r>
            <a:r>
              <a:rPr lang="en-US" altLang="zh-TW" sz="2400" b="1" dirty="0">
                <a:ea typeface="微軟正黑體" panose="020B0604030504040204" pitchFamily="34" charset="-120"/>
              </a:rPr>
              <a:t>/</a:t>
            </a:r>
            <a:r>
              <a:rPr lang="zh-TW" altLang="en-US" sz="2400" b="1" dirty="0">
                <a:ea typeface="微軟正黑體" panose="020B0604030504040204" pitchFamily="34" charset="-120"/>
              </a:rPr>
              <a:t>佣獎流程自動化</a:t>
            </a:r>
            <a:r>
              <a:rPr lang="zh-TW" altLang="en-US" sz="2400" b="1" dirty="0" smtClean="0">
                <a:ea typeface="微軟正黑體" panose="020B0604030504040204" pitchFamily="34" charset="-120"/>
              </a:rPr>
              <a:t>。</a:t>
            </a:r>
            <a:endParaRPr lang="en-US" altLang="zh-TW" sz="2400" b="1" dirty="0">
              <a:ea typeface="微軟正黑體" panose="020B0604030504040204" pitchFamily="34" charset="-120"/>
            </a:endParaRPr>
          </a:p>
        </p:txBody>
      </p:sp>
    </p:spTree>
    <p:extLst>
      <p:ext uri="{BB962C8B-B14F-4D97-AF65-F5344CB8AC3E}">
        <p14:creationId xmlns:p14="http://schemas.microsoft.com/office/powerpoint/2010/main" val="31838556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字方塊 11"/>
          <p:cNvSpPr txBox="1"/>
          <p:nvPr/>
        </p:nvSpPr>
        <p:spPr>
          <a:xfrm>
            <a:off x="437198" y="1243012"/>
            <a:ext cx="2897505" cy="300082"/>
          </a:xfrm>
          <a:prstGeom prst="rect">
            <a:avLst/>
          </a:prstGeom>
          <a:noFill/>
        </p:spPr>
        <p:txBody>
          <a:bodyPr wrap="square" rtlCol="0">
            <a:spAutoFit/>
          </a:bodyPr>
          <a:lstStyle/>
          <a:p>
            <a:endParaRPr lang="zh-TW" altLang="en-US" sz="1350" dirty="0"/>
          </a:p>
        </p:txBody>
      </p:sp>
      <p:sp>
        <p:nvSpPr>
          <p:cNvPr id="6" name="文字方塊 5"/>
          <p:cNvSpPr txBox="1"/>
          <p:nvPr/>
        </p:nvSpPr>
        <p:spPr>
          <a:xfrm>
            <a:off x="3608615" y="3200400"/>
            <a:ext cx="1494064" cy="1061829"/>
          </a:xfrm>
          <a:prstGeom prst="rect">
            <a:avLst/>
          </a:prstGeom>
          <a:noFill/>
        </p:spPr>
        <p:txBody>
          <a:bodyPr wrap="square" rtlCol="0">
            <a:spAutoFit/>
          </a:bodyPr>
          <a:lstStyle/>
          <a:p>
            <a:pPr>
              <a:lnSpc>
                <a:spcPct val="150000"/>
              </a:lnSpc>
            </a:pPr>
            <a:r>
              <a:rPr lang="zh-TW" altLang="en-US" sz="2100" b="1" dirty="0">
                <a:solidFill>
                  <a:schemeClr val="bg1"/>
                </a:solidFill>
                <a:latin typeface="微軟正黑體" panose="020B0604030504040204" pitchFamily="34" charset="-120"/>
                <a:ea typeface="微軟正黑體" panose="020B0604030504040204" pitchFamily="34" charset="-120"/>
              </a:rPr>
              <a:t>推廣</a:t>
            </a:r>
            <a:endParaRPr lang="en-US" altLang="zh-TW" sz="2100" b="1" dirty="0">
              <a:solidFill>
                <a:schemeClr val="bg1"/>
              </a:solidFill>
              <a:latin typeface="微軟正黑體" panose="020B0604030504040204" pitchFamily="34" charset="-120"/>
              <a:ea typeface="微軟正黑體" panose="020B0604030504040204" pitchFamily="34" charset="-120"/>
            </a:endParaRPr>
          </a:p>
          <a:p>
            <a:pPr>
              <a:lnSpc>
                <a:spcPct val="150000"/>
              </a:lnSpc>
            </a:pPr>
            <a:r>
              <a:rPr lang="zh-TW" altLang="en-US" sz="2100" b="1" dirty="0">
                <a:solidFill>
                  <a:schemeClr val="bg1"/>
                </a:solidFill>
                <a:latin typeface="微軟正黑體" panose="020B0604030504040204" pitchFamily="34" charset="-120"/>
                <a:ea typeface="微軟正黑體" panose="020B0604030504040204" pitchFamily="34" charset="-120"/>
              </a:rPr>
              <a:t>企業價值</a:t>
            </a:r>
          </a:p>
        </p:txBody>
      </p:sp>
      <p:pic>
        <p:nvPicPr>
          <p:cNvPr id="2050" name="Picture 2" descr="Hand drawn music festival poster template Free Vecto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3573" b="79190" l="25949" r="74845"/>
                    </a14:imgEffect>
                  </a14:imgLayer>
                </a14:imgProps>
              </a:ext>
              <a:ext uri="{28A0092B-C50C-407E-A947-70E740481C1C}">
                <a14:useLocalDpi xmlns:a14="http://schemas.microsoft.com/office/drawing/2010/main" val="0"/>
              </a:ext>
            </a:extLst>
          </a:blip>
          <a:srcRect l="19837" t="5371" r="19043" b="12608"/>
          <a:stretch/>
        </p:blipFill>
        <p:spPr bwMode="auto">
          <a:xfrm>
            <a:off x="-13904" y="1654786"/>
            <a:ext cx="3937080" cy="5203214"/>
          </a:xfrm>
          <a:prstGeom prst="rect">
            <a:avLst/>
          </a:prstGeom>
          <a:solidFill>
            <a:schemeClr val="accent2">
              <a:lumMod val="75000"/>
            </a:schemeClr>
          </a:solidFill>
          <a:extLst/>
        </p:spPr>
      </p:pic>
      <p:sp>
        <p:nvSpPr>
          <p:cNvPr id="17" name="AutoShape 4" descr="ãå¯é¦ãçåçæå°çµæ"/>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TW" altLang="en-US" sz="1350"/>
          </a:p>
        </p:txBody>
      </p:sp>
      <p:sp>
        <p:nvSpPr>
          <p:cNvPr id="37" name="矩形 36"/>
          <p:cNvSpPr/>
          <p:nvPr/>
        </p:nvSpPr>
        <p:spPr>
          <a:xfrm>
            <a:off x="4045568" y="1654785"/>
            <a:ext cx="1618124" cy="520210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44" name="文字方塊 43"/>
          <p:cNvSpPr txBox="1"/>
          <p:nvPr/>
        </p:nvSpPr>
        <p:spPr>
          <a:xfrm>
            <a:off x="4212043" y="1630444"/>
            <a:ext cx="1229711" cy="1412694"/>
          </a:xfrm>
          <a:prstGeom prst="rect">
            <a:avLst/>
          </a:prstGeom>
          <a:noFill/>
        </p:spPr>
        <p:txBody>
          <a:bodyPr wrap="square" rtlCol="0">
            <a:spAutoFit/>
          </a:bodyPr>
          <a:lstStyle/>
          <a:p>
            <a:pPr algn="ctr">
              <a:lnSpc>
                <a:spcPct val="130000"/>
              </a:lnSpc>
            </a:pPr>
            <a:r>
              <a:rPr lang="zh-TW" altLang="en-US" sz="3300" b="1" dirty="0">
                <a:solidFill>
                  <a:srgbClr val="FFFF00"/>
                </a:solidFill>
                <a:latin typeface="微軟正黑體" panose="020B0604030504040204" pitchFamily="34" charset="-120"/>
                <a:ea typeface="微軟正黑體" panose="020B0604030504040204" pitchFamily="34" charset="-120"/>
              </a:rPr>
              <a:t>視野</a:t>
            </a:r>
            <a:endParaRPr lang="en-US" altLang="zh-TW" sz="3300" b="1" dirty="0">
              <a:solidFill>
                <a:srgbClr val="FFFF00"/>
              </a:solidFill>
              <a:latin typeface="微軟正黑體" panose="020B0604030504040204" pitchFamily="34" charset="-120"/>
              <a:ea typeface="微軟正黑體" panose="020B0604030504040204" pitchFamily="34" charset="-120"/>
            </a:endParaRPr>
          </a:p>
          <a:p>
            <a:pPr algn="ctr">
              <a:lnSpc>
                <a:spcPct val="130000"/>
              </a:lnSpc>
            </a:pPr>
            <a:r>
              <a:rPr lang="zh-TW" altLang="en-US" sz="3300" b="1" dirty="0">
                <a:solidFill>
                  <a:srgbClr val="FFFF00"/>
                </a:solidFill>
                <a:latin typeface="微軟正黑體" panose="020B0604030504040204" pitchFamily="34" charset="-120"/>
                <a:ea typeface="微軟正黑體" panose="020B0604030504040204" pitchFamily="34" charset="-120"/>
              </a:rPr>
              <a:t>拓展</a:t>
            </a:r>
            <a:endParaRPr lang="en-US" altLang="zh-TW" sz="3300" b="1" dirty="0">
              <a:solidFill>
                <a:srgbClr val="FFFF00"/>
              </a:solidFill>
              <a:latin typeface="微軟正黑體" panose="020B0604030504040204" pitchFamily="34" charset="-120"/>
              <a:ea typeface="微軟正黑體" panose="020B0604030504040204" pitchFamily="34" charset="-120"/>
            </a:endParaRPr>
          </a:p>
        </p:txBody>
      </p:sp>
      <p:sp>
        <p:nvSpPr>
          <p:cNvPr id="45" name="矩形 44"/>
          <p:cNvSpPr/>
          <p:nvPr/>
        </p:nvSpPr>
        <p:spPr>
          <a:xfrm>
            <a:off x="4263238" y="1679250"/>
            <a:ext cx="1243459" cy="132170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47" name="矩形 46"/>
          <p:cNvSpPr/>
          <p:nvPr/>
        </p:nvSpPr>
        <p:spPr>
          <a:xfrm>
            <a:off x="5792668" y="1656236"/>
            <a:ext cx="1618124" cy="520077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48" name="文字方塊 47"/>
          <p:cNvSpPr txBox="1"/>
          <p:nvPr/>
        </p:nvSpPr>
        <p:spPr>
          <a:xfrm>
            <a:off x="6005254" y="1628800"/>
            <a:ext cx="1229711" cy="1412694"/>
          </a:xfrm>
          <a:prstGeom prst="rect">
            <a:avLst/>
          </a:prstGeom>
          <a:noFill/>
          <a:ln>
            <a:noFill/>
          </a:ln>
        </p:spPr>
        <p:txBody>
          <a:bodyPr wrap="square" rtlCol="0">
            <a:spAutoFit/>
          </a:bodyPr>
          <a:lstStyle/>
          <a:p>
            <a:pPr algn="ctr">
              <a:lnSpc>
                <a:spcPct val="130000"/>
              </a:lnSpc>
            </a:pPr>
            <a:r>
              <a:rPr lang="zh-TW" altLang="en-US" sz="3300" b="1" dirty="0">
                <a:solidFill>
                  <a:srgbClr val="FFFF00"/>
                </a:solidFill>
                <a:latin typeface="微軟正黑體" panose="020B0604030504040204" pitchFamily="34" charset="-120"/>
                <a:ea typeface="微軟正黑體" panose="020B0604030504040204" pitchFamily="34" charset="-120"/>
              </a:rPr>
              <a:t>職場</a:t>
            </a:r>
            <a:endParaRPr lang="en-US" altLang="zh-TW" sz="3300" b="1" dirty="0">
              <a:solidFill>
                <a:srgbClr val="FFFF00"/>
              </a:solidFill>
              <a:latin typeface="微軟正黑體" panose="020B0604030504040204" pitchFamily="34" charset="-120"/>
              <a:ea typeface="微軟正黑體" panose="020B0604030504040204" pitchFamily="34" charset="-120"/>
            </a:endParaRPr>
          </a:p>
          <a:p>
            <a:pPr algn="ctr">
              <a:lnSpc>
                <a:spcPct val="130000"/>
              </a:lnSpc>
            </a:pPr>
            <a:r>
              <a:rPr lang="zh-TW" altLang="en-US" sz="3300" b="1" dirty="0">
                <a:solidFill>
                  <a:srgbClr val="FFFF00"/>
                </a:solidFill>
                <a:latin typeface="微軟正黑體" panose="020B0604030504040204" pitchFamily="34" charset="-120"/>
                <a:ea typeface="微軟正黑體" panose="020B0604030504040204" pitchFamily="34" charset="-120"/>
              </a:rPr>
              <a:t>實作</a:t>
            </a:r>
          </a:p>
        </p:txBody>
      </p:sp>
      <p:sp>
        <p:nvSpPr>
          <p:cNvPr id="51" name="矩形 50"/>
          <p:cNvSpPr/>
          <p:nvPr/>
        </p:nvSpPr>
        <p:spPr>
          <a:xfrm>
            <a:off x="6005254" y="1675244"/>
            <a:ext cx="1243459" cy="132170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52" name="矩形 51"/>
          <p:cNvSpPr/>
          <p:nvPr/>
        </p:nvSpPr>
        <p:spPr>
          <a:xfrm>
            <a:off x="7539768" y="1668435"/>
            <a:ext cx="1618124" cy="518956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53" name="矩形 52"/>
          <p:cNvSpPr/>
          <p:nvPr/>
        </p:nvSpPr>
        <p:spPr>
          <a:xfrm>
            <a:off x="7747270" y="1675244"/>
            <a:ext cx="1243459" cy="132170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55" name="文字方塊 54"/>
          <p:cNvSpPr txBox="1"/>
          <p:nvPr/>
        </p:nvSpPr>
        <p:spPr>
          <a:xfrm>
            <a:off x="7716299" y="1682312"/>
            <a:ext cx="1259524" cy="1412694"/>
          </a:xfrm>
          <a:prstGeom prst="rect">
            <a:avLst/>
          </a:prstGeom>
          <a:noFill/>
        </p:spPr>
        <p:txBody>
          <a:bodyPr wrap="square" rtlCol="0">
            <a:spAutoFit/>
          </a:bodyPr>
          <a:lstStyle/>
          <a:p>
            <a:pPr algn="ctr">
              <a:lnSpc>
                <a:spcPct val="130000"/>
              </a:lnSpc>
            </a:pPr>
            <a:r>
              <a:rPr lang="zh-TW" altLang="en-US" sz="3300" b="1" dirty="0">
                <a:solidFill>
                  <a:srgbClr val="FFFF00"/>
                </a:solidFill>
                <a:latin typeface="微軟正黑體" panose="020B0604030504040204" pitchFamily="34" charset="-120"/>
                <a:ea typeface="微軟正黑體" panose="020B0604030504040204" pitchFamily="34" charset="-120"/>
              </a:rPr>
              <a:t>職涯啟動</a:t>
            </a:r>
          </a:p>
        </p:txBody>
      </p:sp>
      <p:sp>
        <p:nvSpPr>
          <p:cNvPr id="46" name="等腰三角形 45"/>
          <p:cNvSpPr/>
          <p:nvPr/>
        </p:nvSpPr>
        <p:spPr>
          <a:xfrm rot="10800000">
            <a:off x="4689092" y="3024437"/>
            <a:ext cx="331076" cy="332554"/>
          </a:xfrm>
          <a:prstGeom prst="triangl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57" name="等腰三角形 56"/>
          <p:cNvSpPr/>
          <p:nvPr/>
        </p:nvSpPr>
        <p:spPr>
          <a:xfrm rot="10800000">
            <a:off x="6516216" y="3033323"/>
            <a:ext cx="331076" cy="332554"/>
          </a:xfrm>
          <a:prstGeom prst="triangl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solidFill>
                <a:srgbClr val="FFFF00"/>
              </a:solidFill>
            </a:endParaRPr>
          </a:p>
        </p:txBody>
      </p:sp>
      <p:sp>
        <p:nvSpPr>
          <p:cNvPr id="58" name="等腰三角形 57"/>
          <p:cNvSpPr/>
          <p:nvPr/>
        </p:nvSpPr>
        <p:spPr>
          <a:xfrm rot="10800000">
            <a:off x="8203462" y="3033323"/>
            <a:ext cx="331076" cy="332554"/>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solidFill>
                <a:schemeClr val="bg1"/>
              </a:solidFill>
            </a:endParaRPr>
          </a:p>
        </p:txBody>
      </p:sp>
      <p:sp>
        <p:nvSpPr>
          <p:cNvPr id="31" name="文字方塊 30"/>
          <p:cNvSpPr txBox="1"/>
          <p:nvPr/>
        </p:nvSpPr>
        <p:spPr>
          <a:xfrm>
            <a:off x="4036699" y="3396978"/>
            <a:ext cx="1612189" cy="738664"/>
          </a:xfrm>
          <a:prstGeom prst="rect">
            <a:avLst/>
          </a:prstGeom>
          <a:noFill/>
        </p:spPr>
        <p:txBody>
          <a:bodyPr wrap="square" rtlCol="0">
            <a:spAutoFit/>
          </a:bodyPr>
          <a:lstStyle/>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了解大型</a:t>
            </a:r>
            <a:endParaRPr lang="en-US" altLang="zh-TW" sz="2100" b="1" dirty="0">
              <a:solidFill>
                <a:schemeClr val="bg1"/>
              </a:solidFill>
              <a:latin typeface="微軟正黑體" panose="020B0604030504040204" pitchFamily="34" charset="-120"/>
              <a:ea typeface="微軟正黑體" panose="020B0604030504040204" pitchFamily="34" charset="-120"/>
            </a:endParaRPr>
          </a:p>
          <a:p>
            <a:pPr algn="ctr"/>
            <a:r>
              <a:rPr lang="zh-TW" altLang="en-US" sz="2100" b="1" dirty="0">
                <a:solidFill>
                  <a:schemeClr val="bg1"/>
                </a:solidFill>
                <a:latin typeface="微軟正黑體" panose="020B0604030504040204" pitchFamily="34" charset="-120"/>
                <a:ea typeface="微軟正黑體" panose="020B0604030504040204" pitchFamily="34" charset="-120"/>
              </a:rPr>
              <a:t>企業運作</a:t>
            </a:r>
            <a:endParaRPr lang="en-US" altLang="zh-TW" sz="2100" b="1" dirty="0">
              <a:solidFill>
                <a:schemeClr val="bg1"/>
              </a:solidFill>
              <a:latin typeface="微軟正黑體" panose="020B0604030504040204" pitchFamily="34" charset="-120"/>
              <a:ea typeface="微軟正黑體" panose="020B0604030504040204" pitchFamily="34" charset="-120"/>
            </a:endParaRPr>
          </a:p>
        </p:txBody>
      </p:sp>
      <p:sp>
        <p:nvSpPr>
          <p:cNvPr id="32" name="文字方塊 31"/>
          <p:cNvSpPr txBox="1"/>
          <p:nvPr/>
        </p:nvSpPr>
        <p:spPr>
          <a:xfrm>
            <a:off x="4053480" y="4523337"/>
            <a:ext cx="1588858" cy="738664"/>
          </a:xfrm>
          <a:prstGeom prst="rect">
            <a:avLst/>
          </a:prstGeom>
          <a:noFill/>
        </p:spPr>
        <p:txBody>
          <a:bodyPr wrap="square" rtlCol="0">
            <a:spAutoFit/>
          </a:bodyPr>
          <a:lstStyle/>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金融</a:t>
            </a:r>
            <a:r>
              <a:rPr lang="en-US" altLang="zh-TW" sz="2100" b="1" dirty="0" smtClean="0">
                <a:solidFill>
                  <a:schemeClr val="bg1"/>
                </a:solidFill>
                <a:latin typeface="微軟正黑體" panose="020B0604030504040204" pitchFamily="34" charset="-120"/>
                <a:ea typeface="微軟正黑體" panose="020B0604030504040204" pitchFamily="34" charset="-120"/>
              </a:rPr>
              <a:t>/</a:t>
            </a:r>
            <a:r>
              <a:rPr lang="zh-TW" altLang="en-US" sz="2100" b="1" dirty="0" smtClean="0">
                <a:solidFill>
                  <a:schemeClr val="bg1"/>
                </a:solidFill>
                <a:latin typeface="微軟正黑體" panose="020B0604030504040204" pitchFamily="34" charset="-120"/>
                <a:ea typeface="微軟正黑體" panose="020B0604030504040204" pitchFamily="34" charset="-120"/>
              </a:rPr>
              <a:t>保險</a:t>
            </a:r>
            <a:endParaRPr lang="en-US" altLang="zh-TW" sz="2100" b="1"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多元商</a:t>
            </a:r>
            <a:r>
              <a:rPr lang="zh-TW" altLang="en-US" sz="2100" b="1" dirty="0">
                <a:solidFill>
                  <a:schemeClr val="bg1"/>
                </a:solidFill>
                <a:latin typeface="微軟正黑體" panose="020B0604030504040204" pitchFamily="34" charset="-120"/>
                <a:ea typeface="微軟正黑體" panose="020B0604030504040204" pitchFamily="34" charset="-120"/>
              </a:rPr>
              <a:t>品</a:t>
            </a:r>
          </a:p>
        </p:txBody>
      </p:sp>
      <p:sp>
        <p:nvSpPr>
          <p:cNvPr id="33" name="文字方塊 32"/>
          <p:cNvSpPr txBox="1"/>
          <p:nvPr/>
        </p:nvSpPr>
        <p:spPr>
          <a:xfrm>
            <a:off x="4056233" y="5693135"/>
            <a:ext cx="1582922" cy="738664"/>
          </a:xfrm>
          <a:prstGeom prst="rect">
            <a:avLst/>
          </a:prstGeom>
          <a:noFill/>
        </p:spPr>
        <p:txBody>
          <a:bodyPr wrap="square" rtlCol="0">
            <a:spAutoFit/>
          </a:bodyPr>
          <a:lstStyle/>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了解自</a:t>
            </a:r>
            <a:r>
              <a:rPr lang="zh-TW" altLang="en-US" sz="2100" b="1" dirty="0">
                <a:solidFill>
                  <a:schemeClr val="bg1"/>
                </a:solidFill>
                <a:latin typeface="微軟正黑體" panose="020B0604030504040204" pitchFamily="34" charset="-120"/>
                <a:ea typeface="微軟正黑體" panose="020B0604030504040204" pitchFamily="34" charset="-120"/>
              </a:rPr>
              <a:t>我</a:t>
            </a:r>
            <a:endParaRPr lang="en-US" altLang="zh-TW" sz="2100" b="1" dirty="0">
              <a:solidFill>
                <a:schemeClr val="bg1"/>
              </a:solidFill>
              <a:latin typeface="微軟正黑體" panose="020B0604030504040204" pitchFamily="34" charset="-120"/>
              <a:ea typeface="微軟正黑體" panose="020B0604030504040204" pitchFamily="34" charset="-120"/>
            </a:endParaRPr>
          </a:p>
          <a:p>
            <a:pPr algn="ctr"/>
            <a:r>
              <a:rPr lang="zh-TW" altLang="en-US" sz="2100" b="1" dirty="0">
                <a:solidFill>
                  <a:schemeClr val="bg1"/>
                </a:solidFill>
                <a:latin typeface="微軟正黑體" panose="020B0604030504040204" pitchFamily="34" charset="-120"/>
                <a:ea typeface="微軟正黑體" panose="020B0604030504040204" pitchFamily="34" charset="-120"/>
              </a:rPr>
              <a:t>職涯發展</a:t>
            </a:r>
          </a:p>
        </p:txBody>
      </p:sp>
      <p:cxnSp>
        <p:nvCxnSpPr>
          <p:cNvPr id="4" name="直線接點 3"/>
          <p:cNvCxnSpPr/>
          <p:nvPr/>
        </p:nvCxnSpPr>
        <p:spPr>
          <a:xfrm>
            <a:off x="4680080" y="3267703"/>
            <a:ext cx="2668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線接點 35"/>
          <p:cNvCxnSpPr/>
          <p:nvPr/>
        </p:nvCxnSpPr>
        <p:spPr>
          <a:xfrm>
            <a:off x="4689092" y="4307945"/>
            <a:ext cx="2668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a:off x="4730621" y="5510040"/>
            <a:ext cx="2668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9" name="文字方塊 38"/>
          <p:cNvSpPr txBox="1"/>
          <p:nvPr/>
        </p:nvSpPr>
        <p:spPr>
          <a:xfrm>
            <a:off x="5791201" y="3396978"/>
            <a:ext cx="1612189" cy="738664"/>
          </a:xfrm>
          <a:prstGeom prst="rect">
            <a:avLst/>
          </a:prstGeom>
          <a:noFill/>
        </p:spPr>
        <p:txBody>
          <a:bodyPr wrap="square" rtlCol="0">
            <a:spAutoFit/>
          </a:bodyPr>
          <a:lstStyle/>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提升</a:t>
            </a:r>
            <a:endParaRPr lang="en-US" altLang="zh-TW" sz="2100" b="1"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專業</a:t>
            </a:r>
            <a:endParaRPr lang="en-US" altLang="zh-TW" sz="2100" b="1" dirty="0" smtClean="0">
              <a:solidFill>
                <a:schemeClr val="bg1"/>
              </a:solidFill>
              <a:latin typeface="微軟正黑體" panose="020B0604030504040204" pitchFamily="34" charset="-120"/>
              <a:ea typeface="微軟正黑體" panose="020B0604030504040204" pitchFamily="34" charset="-120"/>
            </a:endParaRPr>
          </a:p>
        </p:txBody>
      </p:sp>
      <p:cxnSp>
        <p:nvCxnSpPr>
          <p:cNvPr id="40" name="直線接點 39"/>
          <p:cNvCxnSpPr/>
          <p:nvPr/>
        </p:nvCxnSpPr>
        <p:spPr>
          <a:xfrm>
            <a:off x="6363746" y="3354970"/>
            <a:ext cx="2668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線接點 53"/>
          <p:cNvCxnSpPr/>
          <p:nvPr/>
        </p:nvCxnSpPr>
        <p:spPr>
          <a:xfrm>
            <a:off x="6377985" y="4307945"/>
            <a:ext cx="2668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9" name="文字方塊 58"/>
          <p:cNvSpPr txBox="1"/>
          <p:nvPr/>
        </p:nvSpPr>
        <p:spPr>
          <a:xfrm>
            <a:off x="5771319" y="4523337"/>
            <a:ext cx="1612189" cy="738664"/>
          </a:xfrm>
          <a:prstGeom prst="rect">
            <a:avLst/>
          </a:prstGeom>
          <a:noFill/>
        </p:spPr>
        <p:txBody>
          <a:bodyPr wrap="square" rtlCol="0">
            <a:spAutoFit/>
          </a:bodyPr>
          <a:lstStyle/>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學習</a:t>
            </a:r>
            <a:r>
              <a:rPr lang="en-US" altLang="zh-TW" sz="2100" b="1" dirty="0" smtClean="0">
                <a:solidFill>
                  <a:schemeClr val="bg1"/>
                </a:solidFill>
                <a:latin typeface="微軟正黑體" panose="020B0604030504040204" pitchFamily="34" charset="-120"/>
                <a:ea typeface="微軟正黑體" panose="020B0604030504040204" pitchFamily="34" charset="-120"/>
              </a:rPr>
              <a:t>/</a:t>
            </a:r>
            <a:r>
              <a:rPr lang="zh-TW" altLang="en-US" sz="2100" b="1" dirty="0" smtClean="0">
                <a:solidFill>
                  <a:schemeClr val="bg1"/>
                </a:solidFill>
                <a:latin typeface="微軟正黑體" panose="020B0604030504040204" pitchFamily="34" charset="-120"/>
                <a:ea typeface="微軟正黑體" panose="020B0604030504040204" pitchFamily="34" charset="-120"/>
              </a:rPr>
              <a:t>觀摩</a:t>
            </a:r>
            <a:endParaRPr lang="en-US" altLang="zh-TW" sz="2100" b="1" dirty="0">
              <a:solidFill>
                <a:schemeClr val="bg1"/>
              </a:solidFill>
              <a:latin typeface="微軟正黑體" panose="020B0604030504040204" pitchFamily="34" charset="-120"/>
              <a:ea typeface="微軟正黑體" panose="020B0604030504040204" pitchFamily="34" charset="-120"/>
            </a:endParaRPr>
          </a:p>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產業專</a:t>
            </a:r>
            <a:r>
              <a:rPr lang="zh-TW" altLang="en-US" sz="2100" b="1" dirty="0">
                <a:solidFill>
                  <a:schemeClr val="bg1"/>
                </a:solidFill>
                <a:latin typeface="微軟正黑體" panose="020B0604030504040204" pitchFamily="34" charset="-120"/>
                <a:ea typeface="微軟正黑體" panose="020B0604030504040204" pitchFamily="34" charset="-120"/>
              </a:rPr>
              <a:t>家</a:t>
            </a:r>
            <a:endParaRPr lang="en-US" altLang="zh-TW" sz="2100" b="1" dirty="0">
              <a:solidFill>
                <a:schemeClr val="bg1"/>
              </a:solidFill>
              <a:latin typeface="微軟正黑體" panose="020B0604030504040204" pitchFamily="34" charset="-120"/>
              <a:ea typeface="微軟正黑體" panose="020B0604030504040204" pitchFamily="34" charset="-120"/>
            </a:endParaRPr>
          </a:p>
        </p:txBody>
      </p:sp>
      <p:sp>
        <p:nvSpPr>
          <p:cNvPr id="60" name="文字方塊 59"/>
          <p:cNvSpPr txBox="1"/>
          <p:nvPr/>
        </p:nvSpPr>
        <p:spPr>
          <a:xfrm>
            <a:off x="7545703" y="3396978"/>
            <a:ext cx="1612189" cy="738664"/>
          </a:xfrm>
          <a:prstGeom prst="rect">
            <a:avLst/>
          </a:prstGeom>
          <a:noFill/>
        </p:spPr>
        <p:txBody>
          <a:bodyPr wrap="square" rtlCol="0">
            <a:spAutoFit/>
          </a:bodyPr>
          <a:lstStyle/>
          <a:p>
            <a:pPr algn="ctr"/>
            <a:r>
              <a:rPr lang="zh-TW" altLang="en-US" sz="2100" b="1" dirty="0">
                <a:solidFill>
                  <a:schemeClr val="bg1"/>
                </a:solidFill>
                <a:latin typeface="微軟正黑體" panose="020B0604030504040204" pitchFamily="34" charset="-120"/>
                <a:ea typeface="微軟正黑體" panose="020B0604030504040204" pitchFamily="34" charset="-120"/>
              </a:rPr>
              <a:t>正向</a:t>
            </a:r>
            <a:endParaRPr lang="en-US" altLang="zh-TW" sz="2100" b="1" dirty="0">
              <a:solidFill>
                <a:schemeClr val="bg1"/>
              </a:solidFill>
              <a:latin typeface="微軟正黑體" panose="020B0604030504040204" pitchFamily="34" charset="-120"/>
              <a:ea typeface="微軟正黑體" panose="020B0604030504040204" pitchFamily="34" charset="-120"/>
            </a:endParaRPr>
          </a:p>
          <a:p>
            <a:pPr algn="ctr"/>
            <a:r>
              <a:rPr lang="zh-TW" altLang="en-US" sz="2100" b="1" dirty="0">
                <a:solidFill>
                  <a:schemeClr val="bg1"/>
                </a:solidFill>
                <a:latin typeface="微軟正黑體" panose="020B0604030504040204" pitchFamily="34" charset="-120"/>
                <a:ea typeface="微軟正黑體" panose="020B0604030504040204" pitchFamily="34" charset="-120"/>
              </a:rPr>
              <a:t>思考</a:t>
            </a:r>
            <a:endParaRPr lang="en-US" altLang="zh-TW" sz="2100" b="1" dirty="0">
              <a:solidFill>
                <a:schemeClr val="bg1"/>
              </a:solidFill>
              <a:latin typeface="微軟正黑體" panose="020B0604030504040204" pitchFamily="34" charset="-120"/>
              <a:ea typeface="微軟正黑體" panose="020B0604030504040204" pitchFamily="34" charset="-120"/>
            </a:endParaRPr>
          </a:p>
        </p:txBody>
      </p:sp>
      <p:cxnSp>
        <p:nvCxnSpPr>
          <p:cNvPr id="61" name="直線接點 60"/>
          <p:cNvCxnSpPr/>
          <p:nvPr/>
        </p:nvCxnSpPr>
        <p:spPr>
          <a:xfrm>
            <a:off x="8212616" y="3387173"/>
            <a:ext cx="2668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p:cNvSpPr txBox="1"/>
          <p:nvPr/>
        </p:nvSpPr>
        <p:spPr>
          <a:xfrm>
            <a:off x="7512488" y="4523337"/>
            <a:ext cx="1612189" cy="738664"/>
          </a:xfrm>
          <a:prstGeom prst="rect">
            <a:avLst/>
          </a:prstGeom>
          <a:noFill/>
        </p:spPr>
        <p:txBody>
          <a:bodyPr wrap="square" rtlCol="0">
            <a:spAutoFit/>
          </a:bodyPr>
          <a:lstStyle/>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優勢</a:t>
            </a:r>
            <a:endParaRPr lang="en-US" altLang="zh-TW" sz="2100" b="1" dirty="0">
              <a:solidFill>
                <a:schemeClr val="bg1"/>
              </a:solidFill>
              <a:latin typeface="微軟正黑體" panose="020B0604030504040204" pitchFamily="34" charset="-120"/>
              <a:ea typeface="微軟正黑體" panose="020B0604030504040204" pitchFamily="34" charset="-120"/>
            </a:endParaRPr>
          </a:p>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建</a:t>
            </a:r>
            <a:r>
              <a:rPr lang="zh-TW" altLang="en-US" sz="2100" b="1" dirty="0">
                <a:solidFill>
                  <a:schemeClr val="bg1"/>
                </a:solidFill>
                <a:latin typeface="微軟正黑體" panose="020B0604030504040204" pitchFamily="34" charset="-120"/>
                <a:ea typeface="微軟正黑體" panose="020B0604030504040204" pitchFamily="34" charset="-120"/>
              </a:rPr>
              <a:t>立</a:t>
            </a:r>
            <a:endParaRPr lang="en-US" altLang="zh-TW" sz="2100" b="1" dirty="0">
              <a:solidFill>
                <a:schemeClr val="bg1"/>
              </a:solidFill>
              <a:latin typeface="微軟正黑體" panose="020B0604030504040204" pitchFamily="34" charset="-120"/>
              <a:ea typeface="微軟正黑體" panose="020B0604030504040204" pitchFamily="34" charset="-120"/>
            </a:endParaRPr>
          </a:p>
        </p:txBody>
      </p:sp>
      <p:cxnSp>
        <p:nvCxnSpPr>
          <p:cNvPr id="63" name="直線接點 62"/>
          <p:cNvCxnSpPr/>
          <p:nvPr/>
        </p:nvCxnSpPr>
        <p:spPr>
          <a:xfrm>
            <a:off x="8185136" y="4307945"/>
            <a:ext cx="2668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4" name="文字方塊 63"/>
          <p:cNvSpPr txBox="1"/>
          <p:nvPr/>
        </p:nvSpPr>
        <p:spPr>
          <a:xfrm>
            <a:off x="7499331" y="5693135"/>
            <a:ext cx="1612189" cy="738664"/>
          </a:xfrm>
          <a:prstGeom prst="rect">
            <a:avLst/>
          </a:prstGeom>
          <a:noFill/>
        </p:spPr>
        <p:txBody>
          <a:bodyPr wrap="square" rtlCol="0">
            <a:spAutoFit/>
          </a:bodyPr>
          <a:lstStyle/>
          <a:p>
            <a:pPr algn="ctr"/>
            <a:r>
              <a:rPr lang="zh-TW" altLang="en-US" sz="2100" b="1" dirty="0" smtClean="0">
                <a:solidFill>
                  <a:schemeClr val="bg1"/>
                </a:solidFill>
                <a:latin typeface="微軟正黑體" panose="020B0604030504040204" pitchFamily="34" charset="-120"/>
                <a:ea typeface="微軟正黑體" panose="020B0604030504040204" pitchFamily="34" charset="-120"/>
              </a:rPr>
              <a:t>自</a:t>
            </a:r>
            <a:r>
              <a:rPr lang="zh-TW" altLang="en-US" sz="2100" b="1" dirty="0">
                <a:solidFill>
                  <a:schemeClr val="bg1"/>
                </a:solidFill>
                <a:latin typeface="微軟正黑體" panose="020B0604030504040204" pitchFamily="34" charset="-120"/>
                <a:ea typeface="微軟正黑體" panose="020B0604030504040204" pitchFamily="34" charset="-120"/>
              </a:rPr>
              <a:t>信</a:t>
            </a:r>
            <a:endParaRPr lang="en-US" altLang="zh-TW" sz="2100" b="1" dirty="0">
              <a:solidFill>
                <a:schemeClr val="bg1"/>
              </a:solidFill>
              <a:latin typeface="微軟正黑體" panose="020B0604030504040204" pitchFamily="34" charset="-120"/>
              <a:ea typeface="微軟正黑體" panose="020B0604030504040204" pitchFamily="34" charset="-120"/>
            </a:endParaRPr>
          </a:p>
          <a:p>
            <a:pPr algn="ctr"/>
            <a:r>
              <a:rPr lang="zh-TW" altLang="en-US" sz="2100" b="1" dirty="0">
                <a:solidFill>
                  <a:schemeClr val="bg1"/>
                </a:solidFill>
                <a:latin typeface="微軟正黑體" panose="020B0604030504040204" pitchFamily="34" charset="-120"/>
                <a:ea typeface="微軟正黑體" panose="020B0604030504040204" pitchFamily="34" charset="-120"/>
              </a:rPr>
              <a:t>表達</a:t>
            </a:r>
            <a:endParaRPr lang="en-US" altLang="zh-TW" sz="2100" b="1" dirty="0">
              <a:solidFill>
                <a:schemeClr val="bg1"/>
              </a:solidFill>
              <a:latin typeface="微軟正黑體" panose="020B0604030504040204" pitchFamily="34" charset="-120"/>
              <a:ea typeface="微軟正黑體" panose="020B0604030504040204" pitchFamily="34" charset="-120"/>
            </a:endParaRPr>
          </a:p>
        </p:txBody>
      </p:sp>
      <p:cxnSp>
        <p:nvCxnSpPr>
          <p:cNvPr id="65" name="直線接點 64"/>
          <p:cNvCxnSpPr/>
          <p:nvPr/>
        </p:nvCxnSpPr>
        <p:spPr>
          <a:xfrm>
            <a:off x="8174924" y="5510040"/>
            <a:ext cx="2668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線接點 48"/>
          <p:cNvCxnSpPr/>
          <p:nvPr/>
        </p:nvCxnSpPr>
        <p:spPr>
          <a:xfrm>
            <a:off x="6377985" y="5510040"/>
            <a:ext cx="2668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0" name="文字方塊 49"/>
          <p:cNvSpPr txBox="1"/>
          <p:nvPr/>
        </p:nvSpPr>
        <p:spPr>
          <a:xfrm>
            <a:off x="5763149" y="5693135"/>
            <a:ext cx="1612189" cy="738664"/>
          </a:xfrm>
          <a:prstGeom prst="rect">
            <a:avLst/>
          </a:prstGeom>
          <a:noFill/>
        </p:spPr>
        <p:txBody>
          <a:bodyPr wrap="square" rtlCol="0">
            <a:spAutoFit/>
          </a:bodyPr>
          <a:lstStyle/>
          <a:p>
            <a:pPr algn="ctr"/>
            <a:r>
              <a:rPr lang="zh-TW" altLang="en-US" sz="2100" b="1" dirty="0">
                <a:solidFill>
                  <a:schemeClr val="bg1"/>
                </a:solidFill>
                <a:latin typeface="微軟正黑體" panose="020B0604030504040204" pitchFamily="34" charset="-120"/>
                <a:ea typeface="微軟正黑體" panose="020B0604030504040204" pitchFamily="34" charset="-120"/>
              </a:rPr>
              <a:t>創意</a:t>
            </a:r>
            <a:endParaRPr lang="en-US" altLang="zh-TW" sz="2100" b="1" dirty="0">
              <a:solidFill>
                <a:schemeClr val="bg1"/>
              </a:solidFill>
              <a:latin typeface="微軟正黑體" panose="020B0604030504040204" pitchFamily="34" charset="-120"/>
              <a:ea typeface="微軟正黑體" panose="020B0604030504040204" pitchFamily="34" charset="-120"/>
            </a:endParaRPr>
          </a:p>
          <a:p>
            <a:pPr algn="ctr"/>
            <a:r>
              <a:rPr lang="zh-TW" altLang="en-US" sz="2100" b="1" dirty="0">
                <a:solidFill>
                  <a:schemeClr val="bg1"/>
                </a:solidFill>
                <a:latin typeface="微軟正黑體" panose="020B0604030504040204" pitchFamily="34" charset="-120"/>
                <a:ea typeface="微軟正黑體" panose="020B0604030504040204" pitchFamily="34" charset="-120"/>
              </a:rPr>
              <a:t>發想</a:t>
            </a:r>
            <a:endParaRPr lang="en-US" altLang="zh-TW" sz="2100" b="1" dirty="0">
              <a:solidFill>
                <a:schemeClr val="bg1"/>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10395" y="1543094"/>
            <a:ext cx="2236370" cy="812530"/>
          </a:xfrm>
          <a:prstGeom prst="rect">
            <a:avLst/>
          </a:prstGeom>
          <a:noFill/>
          <a:ln>
            <a:noFill/>
          </a:ln>
        </p:spPr>
        <p:txBody>
          <a:bodyPr wrap="square" rtlCol="0">
            <a:spAutoFit/>
          </a:bodyPr>
          <a:lstStyle/>
          <a:p>
            <a:pPr algn="ctr">
              <a:lnSpc>
                <a:spcPct val="130000"/>
              </a:lnSpc>
            </a:pPr>
            <a:r>
              <a:rPr lang="zh-TW" altLang="en-US" sz="3600" b="1" dirty="0">
                <a:solidFill>
                  <a:schemeClr val="bg1"/>
                </a:solidFill>
                <a:latin typeface="微軟正黑體" panose="020B0604030504040204" pitchFamily="34" charset="-120"/>
                <a:ea typeface="微軟正黑體" panose="020B0604030504040204" pitchFamily="34" charset="-120"/>
              </a:rPr>
              <a:t>富邦實習</a:t>
            </a:r>
          </a:p>
        </p:txBody>
      </p:sp>
      <p:sp>
        <p:nvSpPr>
          <p:cNvPr id="14" name="文字方塊 13"/>
          <p:cNvSpPr txBox="1"/>
          <p:nvPr/>
        </p:nvSpPr>
        <p:spPr>
          <a:xfrm>
            <a:off x="269092" y="2451384"/>
            <a:ext cx="2511249" cy="1962076"/>
          </a:xfrm>
          <a:prstGeom prst="rect">
            <a:avLst/>
          </a:prstGeom>
          <a:noFill/>
          <a:ln>
            <a:noFill/>
          </a:ln>
        </p:spPr>
        <p:txBody>
          <a:bodyPr wrap="square" rtlCol="0">
            <a:spAutoFit/>
          </a:bodyPr>
          <a:lstStyle/>
          <a:p>
            <a:r>
              <a:rPr lang="en-US" altLang="zh-TW" sz="3600" b="1" dirty="0">
                <a:solidFill>
                  <a:schemeClr val="bg1"/>
                </a:solidFill>
                <a:latin typeface="Arial Black" panose="020B0A04020102020204" pitchFamily="34" charset="0"/>
                <a:ea typeface="微軟正黑體" panose="020B0604030504040204" pitchFamily="34" charset="-120"/>
              </a:rPr>
              <a:t>I</a:t>
            </a:r>
            <a:r>
              <a:rPr lang="zh-TW" altLang="en-US" sz="3600" b="1" dirty="0">
                <a:solidFill>
                  <a:schemeClr val="bg1"/>
                </a:solidFill>
                <a:latin typeface="Arial Black" panose="020B0A04020102020204" pitchFamily="34" charset="0"/>
                <a:ea typeface="微軟正黑體" panose="020B0604030504040204" pitchFamily="34" charset="-120"/>
              </a:rPr>
              <a:t> </a:t>
            </a:r>
            <a:r>
              <a:rPr lang="en-US" altLang="zh-TW" sz="3600" b="1" dirty="0">
                <a:solidFill>
                  <a:schemeClr val="bg1"/>
                </a:solidFill>
                <a:latin typeface="Arial Black" panose="020B0A04020102020204" pitchFamily="34" charset="0"/>
                <a:ea typeface="微軟正黑體" panose="020B0604030504040204" pitchFamily="34" charset="-120"/>
              </a:rPr>
              <a:t>am</a:t>
            </a:r>
          </a:p>
          <a:p>
            <a:r>
              <a:rPr lang="en-US" altLang="zh-TW" sz="3600" b="1" dirty="0">
                <a:solidFill>
                  <a:schemeClr val="bg1"/>
                </a:solidFill>
                <a:latin typeface="Arial Black" panose="020B0A04020102020204" pitchFamily="34" charset="0"/>
                <a:ea typeface="微軟正黑體" panose="020B0604030504040204" pitchFamily="34" charset="-120"/>
              </a:rPr>
              <a:t>getting</a:t>
            </a:r>
          </a:p>
          <a:p>
            <a:r>
              <a:rPr lang="en-US" altLang="zh-TW" sz="3600" b="1" dirty="0" smtClean="0">
                <a:solidFill>
                  <a:schemeClr val="bg1"/>
                </a:solidFill>
                <a:latin typeface="Arial Black" panose="020B0A04020102020204" pitchFamily="34" charset="0"/>
                <a:ea typeface="微軟正黑體" panose="020B0604030504040204" pitchFamily="34" charset="-120"/>
              </a:rPr>
              <a:t>Strong! </a:t>
            </a:r>
            <a:endParaRPr lang="en-US" altLang="zh-TW" sz="3600" b="1" dirty="0">
              <a:solidFill>
                <a:schemeClr val="bg1"/>
              </a:solidFill>
              <a:latin typeface="Arial Black" panose="020B0A04020102020204" pitchFamily="34" charset="0"/>
              <a:ea typeface="微軟正黑體" panose="020B0604030504040204" pitchFamily="34" charset="-120"/>
            </a:endParaRPr>
          </a:p>
          <a:p>
            <a:endParaRPr lang="zh-TW" altLang="en-US" sz="1400" dirty="0"/>
          </a:p>
        </p:txBody>
      </p:sp>
      <p:sp>
        <p:nvSpPr>
          <p:cNvPr id="3" name="圓角矩形 2"/>
          <p:cNvSpPr/>
          <p:nvPr/>
        </p:nvSpPr>
        <p:spPr>
          <a:xfrm rot="-1200000">
            <a:off x="1892457" y="5728152"/>
            <a:ext cx="1134954" cy="66863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73" name="文字方塊 72"/>
          <p:cNvSpPr txBox="1"/>
          <p:nvPr/>
        </p:nvSpPr>
        <p:spPr>
          <a:xfrm>
            <a:off x="1107790" y="811130"/>
            <a:ext cx="2517906" cy="686248"/>
          </a:xfrm>
          <a:prstGeom prst="rect">
            <a:avLst/>
          </a:prstGeom>
        </p:spPr>
        <p:txBody>
          <a:bodyPr vert="horz" lIns="91440" tIns="45720" rIns="91440" bIns="45720" rtlCol="0" anchor="ctr">
            <a:normAutofit fontScale="97500"/>
          </a:bodyPr>
          <a:lstStyle>
            <a:lvl1pPr algn="ctr">
              <a:spcBef>
                <a:spcPct val="0"/>
              </a:spcBef>
              <a:buNone/>
              <a:defRPr sz="4000" b="1">
                <a:latin typeface="微軟正黑體" panose="020B0604030504040204" pitchFamily="34" charset="-120"/>
                <a:ea typeface="微軟正黑體" panose="020B0604030504040204" pitchFamily="34" charset="-120"/>
                <a:cs typeface="+mj-cs"/>
              </a:defRPr>
            </a:lvl1pPr>
          </a:lstStyle>
          <a:p>
            <a:r>
              <a:rPr lang="zh-TW" altLang="en-US" dirty="0"/>
              <a:t>實習特色</a:t>
            </a:r>
          </a:p>
        </p:txBody>
      </p:sp>
    </p:spTree>
    <p:extLst>
      <p:ext uri="{BB962C8B-B14F-4D97-AF65-F5344CB8AC3E}">
        <p14:creationId xmlns:p14="http://schemas.microsoft.com/office/powerpoint/2010/main" val="1005084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p:cNvPicPr>
            <a:picLocks noChangeAspect="1"/>
          </p:cNvPicPr>
          <p:nvPr/>
        </p:nvPicPr>
        <p:blipFill>
          <a:blip r:embed="rId3"/>
          <a:stretch>
            <a:fillRect/>
          </a:stretch>
        </p:blipFill>
        <p:spPr>
          <a:xfrm>
            <a:off x="395536" y="2746889"/>
            <a:ext cx="8453130" cy="4056394"/>
          </a:xfrm>
          <a:prstGeom prst="rect">
            <a:avLst/>
          </a:prstGeom>
          <a:ln>
            <a:noFill/>
          </a:ln>
          <a:effectLst>
            <a:softEdge rad="112500"/>
          </a:effectLst>
        </p:spPr>
      </p:pic>
      <p:sp>
        <p:nvSpPr>
          <p:cNvPr id="5" name="AutoShape 2" descr="「富邦悍將」的圖片搜尋結果"/>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2" name="矩形 1"/>
          <p:cNvSpPr/>
          <p:nvPr/>
        </p:nvSpPr>
        <p:spPr>
          <a:xfrm>
            <a:off x="1689247" y="1628800"/>
            <a:ext cx="5865708" cy="1015663"/>
          </a:xfrm>
          <a:prstGeom prst="rect">
            <a:avLst/>
          </a:prstGeom>
        </p:spPr>
        <p:txBody>
          <a:bodyPr wrap="none">
            <a:spAutoFit/>
          </a:bodyPr>
          <a:lstStyle/>
          <a:p>
            <a:pPr algn="ctr">
              <a:lnSpc>
                <a:spcPct val="150000"/>
              </a:lnSpc>
            </a:pPr>
            <a:r>
              <a:rPr lang="zh-TW" altLang="en-US" sz="2000" b="1" dirty="0" smtClean="0">
                <a:latin typeface="微軟正黑體" panose="020B0604030504040204" pitchFamily="34" charset="-120"/>
                <a:ea typeface="微軟正黑體" panose="020B0604030504040204" pitchFamily="34" charset="-120"/>
              </a:rPr>
              <a:t>歡迎投遞履歷</a:t>
            </a:r>
            <a:r>
              <a:rPr lang="en-US" altLang="zh-TW" sz="2000" b="1" dirty="0" smtClean="0">
                <a:latin typeface="微軟正黑體" panose="020B0604030504040204" pitchFamily="34" charset="-120"/>
                <a:ea typeface="微軟正黑體" panose="020B0604030504040204" pitchFamily="34" charset="-120"/>
              </a:rPr>
              <a:t>!!</a:t>
            </a:r>
          </a:p>
          <a:p>
            <a:pPr algn="ctr">
              <a:lnSpc>
                <a:spcPct val="150000"/>
              </a:lnSpc>
            </a:pPr>
            <a:r>
              <a:rPr lang="zh-TW" altLang="en-US" sz="2000" b="1" dirty="0" smtClean="0">
                <a:latin typeface="微軟正黑體" panose="020B0604030504040204" pitchFamily="34" charset="-120"/>
                <a:ea typeface="微軟正黑體" panose="020B0604030504040204" pitchFamily="34" charset="-120"/>
              </a:rPr>
              <a:t>請填寫實習生</a:t>
            </a:r>
            <a:r>
              <a:rPr lang="zh-TW" altLang="en-US" sz="2000" b="1" dirty="0">
                <a:latin typeface="微軟正黑體" panose="020B0604030504040204" pitchFamily="34" charset="-120"/>
                <a:ea typeface="微軟正黑體" panose="020B0604030504040204" pitchFamily="34" charset="-120"/>
              </a:rPr>
              <a:t>專用</a:t>
            </a:r>
            <a:r>
              <a:rPr lang="zh-TW" altLang="en-US" sz="2000" b="1" dirty="0" smtClean="0">
                <a:latin typeface="微軟正黑體" panose="020B0604030504040204" pitchFamily="34" charset="-120"/>
                <a:ea typeface="微軟正黑體" panose="020B0604030504040204" pitchFamily="34" charset="-120"/>
              </a:rPr>
              <a:t>履歷，收件截止日</a:t>
            </a:r>
            <a:r>
              <a:rPr lang="en-US" altLang="zh-TW" sz="2000" b="1" dirty="0" smtClean="0">
                <a:latin typeface="微軟正黑體" panose="020B0604030504040204" pitchFamily="34" charset="-120"/>
                <a:ea typeface="微軟正黑體" panose="020B0604030504040204" pitchFamily="34" charset="-120"/>
              </a:rPr>
              <a:t>111/4/15(</a:t>
            </a:r>
            <a:r>
              <a:rPr lang="zh-TW" altLang="en-US" sz="2000" b="1" dirty="0">
                <a:latin typeface="微軟正黑體" panose="020B0604030504040204" pitchFamily="34" charset="-120"/>
                <a:ea typeface="微軟正黑體" panose="020B0604030504040204" pitchFamily="34" charset="-120"/>
              </a:rPr>
              <a:t>五</a:t>
            </a:r>
            <a:r>
              <a:rPr lang="en-US" altLang="zh-TW" sz="2000" b="1" dirty="0" smtClean="0">
                <a:latin typeface="微軟正黑體" panose="020B0604030504040204" pitchFamily="34" charset="-120"/>
                <a:ea typeface="微軟正黑體" panose="020B0604030504040204" pitchFamily="34" charset="-120"/>
              </a:rPr>
              <a:t>)</a:t>
            </a:r>
            <a:endParaRPr lang="en-US" altLang="zh-TW" sz="2000" b="1"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p:txBody>
          <a:bodyPr/>
          <a:lstStyle/>
          <a:p>
            <a:fld id="{3782ACBD-467B-4038-8546-075B0638C0BC}" type="slidenum">
              <a:rPr lang="zh-TW" altLang="en-US" smtClean="0"/>
              <a:pPr/>
              <a:t>7</a:t>
            </a:fld>
            <a:endParaRPr lang="zh-TW" altLang="en-US"/>
          </a:p>
        </p:txBody>
      </p:sp>
    </p:spTree>
    <p:extLst>
      <p:ext uri="{BB962C8B-B14F-4D97-AF65-F5344CB8AC3E}">
        <p14:creationId xmlns:p14="http://schemas.microsoft.com/office/powerpoint/2010/main" val="453218545"/>
      </p:ext>
    </p:extLst>
  </p:cSld>
  <p:clrMapOvr>
    <a:masterClrMapping/>
  </p:clrMapOvr>
  <p:timing>
    <p:tnLst>
      <p:par>
        <p:cTn id="1" dur="indefinite" restart="never" nodeType="tmRoot"/>
      </p:par>
    </p:tnLst>
  </p:timing>
</p:sld>
</file>

<file path=ppt/theme/theme1.xml><?xml version="1.0" encoding="utf-8"?>
<a:theme xmlns:a="http://schemas.openxmlformats.org/drawingml/2006/main" name="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模組">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10328</TotalTime>
  <Words>252</Words>
  <Application>Microsoft Office PowerPoint</Application>
  <PresentationFormat>如螢幕大小 (4:3)</PresentationFormat>
  <Paragraphs>89</Paragraphs>
  <Slides>7</Slides>
  <Notes>3</Notes>
  <HiddenSlides>0</HiddenSlides>
  <MMClips>0</MMClips>
  <ScaleCrop>false</ScaleCrop>
  <HeadingPairs>
    <vt:vector size="6" baseType="variant">
      <vt:variant>
        <vt:lpstr>使用字型</vt:lpstr>
      </vt:variant>
      <vt:variant>
        <vt:i4>5</vt:i4>
      </vt:variant>
      <vt:variant>
        <vt:lpstr>佈景主題</vt:lpstr>
      </vt:variant>
      <vt:variant>
        <vt:i4>2</vt:i4>
      </vt:variant>
      <vt:variant>
        <vt:lpstr>投影片標題</vt:lpstr>
      </vt:variant>
      <vt:variant>
        <vt:i4>7</vt:i4>
      </vt:variant>
    </vt:vector>
  </HeadingPairs>
  <TitlesOfParts>
    <vt:vector size="14" baseType="lpstr">
      <vt:lpstr>微軟正黑體</vt:lpstr>
      <vt:lpstr>新細明體</vt:lpstr>
      <vt:lpstr>Arial</vt:lpstr>
      <vt:lpstr>Arial Black</vt:lpstr>
      <vt:lpstr>Calibri</vt:lpstr>
      <vt:lpstr>自訂設計</vt:lpstr>
      <vt:lpstr>Office 佈景主題</vt:lpstr>
      <vt:lpstr>PowerPoint 簡報</vt:lpstr>
      <vt:lpstr>實習計畫說明</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王毓芳</dc:creator>
  <cp:lastModifiedBy>黃儀文</cp:lastModifiedBy>
  <cp:revision>1106</cp:revision>
  <cp:lastPrinted>2019-11-22T07:55:28Z</cp:lastPrinted>
  <dcterms:created xsi:type="dcterms:W3CDTF">2016-02-25T02:35:12Z</dcterms:created>
  <dcterms:modified xsi:type="dcterms:W3CDTF">2022-03-23T10:06:09Z</dcterms:modified>
</cp:coreProperties>
</file>