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4" r:id="rId2"/>
  </p:sldMasterIdLst>
  <p:notesMasterIdLst>
    <p:notesMasterId r:id="rId16"/>
  </p:notesMasterIdLst>
  <p:handoutMasterIdLst>
    <p:handoutMasterId r:id="rId17"/>
  </p:handoutMasterIdLst>
  <p:sldIdLst>
    <p:sldId id="256" r:id="rId3"/>
    <p:sldId id="311" r:id="rId4"/>
    <p:sldId id="265" r:id="rId5"/>
    <p:sldId id="309" r:id="rId6"/>
    <p:sldId id="268" r:id="rId7"/>
    <p:sldId id="276" r:id="rId8"/>
    <p:sldId id="313" r:id="rId9"/>
    <p:sldId id="314" r:id="rId10"/>
    <p:sldId id="316" r:id="rId11"/>
    <p:sldId id="315" r:id="rId12"/>
    <p:sldId id="317" r:id="rId13"/>
    <p:sldId id="318" r:id="rId14"/>
    <p:sldId id="258" r:id="rId15"/>
  </p:sldIdLst>
  <p:sldSz cx="9144000" cy="6858000" type="screen4x3"/>
  <p:notesSz cx="679767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D9B3"/>
    <a:srgbClr val="0000CC"/>
    <a:srgbClr val="FF9933"/>
    <a:srgbClr val="66FF33"/>
    <a:srgbClr val="9393FF"/>
    <a:srgbClr val="AFAFFF"/>
    <a:srgbClr val="7E7B00"/>
    <a:srgbClr val="9A9600"/>
    <a:srgbClr val="9E9A00"/>
    <a:srgbClr val="FFB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淺色樣式 2 - 輔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227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mailto:career@transglobe.com.tw" TargetMode="External"/><Relationship Id="rId1" Type="http://schemas.openxmlformats.org/officeDocument/2006/relationships/hyperlink" Target="https://hr.transglobe.com.tw/Resume/Home/Login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mailto:career@transglobe.com.tw" TargetMode="External"/><Relationship Id="rId1" Type="http://schemas.openxmlformats.org/officeDocument/2006/relationships/hyperlink" Target="https://hr.transglobe.com.tw/Resume/Home/Login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311B71-6544-4C73-B298-56D24FFD1244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52D4FD6-D1A4-4374-AD40-46AE65D7FD16}">
      <dgm:prSet phldrT="[文字]" custT="1"/>
      <dgm:spPr>
        <a:solidFill>
          <a:srgbClr val="FFD9B3"/>
        </a:solidFill>
      </dgm:spPr>
      <dgm:t>
        <a:bodyPr/>
        <a:lstStyle/>
        <a:p>
          <a:endParaRPr lang="en-US" altLang="zh-TW" sz="16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內勤</a:t>
          </a:r>
          <a:endParaRPr lang="en-US" altLang="zh-TW" sz="20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儲備主管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4A1849D-0A38-4AC8-852C-F075A44B6F51}" type="parTrans" cxnId="{66F115B5-6FF3-4D5C-AB42-5EC1E5E1237C}">
      <dgm:prSet/>
      <dgm:spPr/>
      <dgm:t>
        <a:bodyPr/>
        <a:lstStyle/>
        <a:p>
          <a:endParaRPr lang="zh-TW" altLang="en-US"/>
        </a:p>
      </dgm:t>
    </dgm:pt>
    <dgm:pt modelId="{99D11ECB-414F-4E56-AFD7-5E1111A29C97}" type="sibTrans" cxnId="{66F115B5-6FF3-4D5C-AB42-5EC1E5E1237C}">
      <dgm:prSet/>
      <dgm:spPr/>
      <dgm:t>
        <a:bodyPr/>
        <a:lstStyle/>
        <a:p>
          <a:endParaRPr lang="zh-TW" altLang="en-US"/>
        </a:p>
      </dgm:t>
    </dgm:pt>
    <dgm:pt modelId="{5EBA99BA-3440-4199-A66B-6823B715F16C}">
      <dgm:prSet phldrT="[文字]" custT="1"/>
      <dgm:spPr>
        <a:solidFill>
          <a:srgbClr val="FFBF9F"/>
        </a:solidFill>
      </dgm:spPr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產學實習生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42EA3C7-3F32-4428-B9D1-DD7A7B3446DF}" type="parTrans" cxnId="{995E69FF-9738-463D-BE43-BFEB1D34C655}">
      <dgm:prSet/>
      <dgm:spPr/>
      <dgm:t>
        <a:bodyPr/>
        <a:lstStyle/>
        <a:p>
          <a:endParaRPr lang="zh-TW" altLang="en-US"/>
        </a:p>
      </dgm:t>
    </dgm:pt>
    <dgm:pt modelId="{80D5A201-E30B-4499-AD2F-4E020B718709}" type="sibTrans" cxnId="{995E69FF-9738-463D-BE43-BFEB1D34C655}">
      <dgm:prSet/>
      <dgm:spPr/>
      <dgm:t>
        <a:bodyPr/>
        <a:lstStyle/>
        <a:p>
          <a:endParaRPr lang="zh-TW" altLang="en-US"/>
        </a:p>
      </dgm:t>
    </dgm:pt>
    <dgm:pt modelId="{EA25A02C-53E8-4638-A390-D5366F77ECAD}">
      <dgm:prSet phldrT="[文字]" custT="1"/>
      <dgm:spPr>
        <a:solidFill>
          <a:srgbClr val="FF9933"/>
        </a:solidFill>
      </dgm:spPr>
      <dgm:t>
        <a:bodyPr/>
        <a:lstStyle/>
        <a:p>
          <a:r>
            <a:rPr lang="zh-TW" altLang="en-US" sz="20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暑期</a:t>
          </a:r>
          <a:r>
            <a:rPr lang="zh-TW" altLang="en-US" sz="20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實習生</a:t>
          </a:r>
          <a:endParaRPr lang="en-US" altLang="zh-TW" sz="2000" b="1" dirty="0" smtClean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625FB33-6949-4F65-ADBA-8383EEA97F34}" type="parTrans" cxnId="{56D9A160-8C46-4731-BBAD-5AB74A44A1C5}">
      <dgm:prSet/>
      <dgm:spPr/>
      <dgm:t>
        <a:bodyPr/>
        <a:lstStyle/>
        <a:p>
          <a:endParaRPr lang="zh-TW" altLang="en-US"/>
        </a:p>
      </dgm:t>
    </dgm:pt>
    <dgm:pt modelId="{EB8C9AF9-7102-4703-A9FA-93B62D5B327C}" type="sibTrans" cxnId="{56D9A160-8C46-4731-BBAD-5AB74A44A1C5}">
      <dgm:prSet/>
      <dgm:spPr/>
      <dgm:t>
        <a:bodyPr/>
        <a:lstStyle/>
        <a:p>
          <a:endParaRPr lang="zh-TW" altLang="en-US"/>
        </a:p>
      </dgm:t>
    </dgm:pt>
    <dgm:pt modelId="{BED63662-BB8F-415D-9B0B-749DD4FB0C4E}" type="pres">
      <dgm:prSet presAssocID="{2A311B71-6544-4C73-B298-56D24FFD1244}" presName="Name0" presStyleCnt="0">
        <dgm:presLayoutVars>
          <dgm:dir/>
          <dgm:animLvl val="lvl"/>
          <dgm:resizeHandles val="exact"/>
        </dgm:presLayoutVars>
      </dgm:prSet>
      <dgm:spPr/>
    </dgm:pt>
    <dgm:pt modelId="{53088F2C-D2E6-451C-968B-45B4F635E2AA}" type="pres">
      <dgm:prSet presAssocID="{B52D4FD6-D1A4-4374-AD40-46AE65D7FD16}" presName="Name8" presStyleCnt="0"/>
      <dgm:spPr/>
    </dgm:pt>
    <dgm:pt modelId="{70029982-AF85-4189-94A5-61F664A8F120}" type="pres">
      <dgm:prSet presAssocID="{B52D4FD6-D1A4-4374-AD40-46AE65D7FD16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36B2C5-11C4-4860-8CD2-B09D0361BB07}" type="pres">
      <dgm:prSet presAssocID="{B52D4FD6-D1A4-4374-AD40-46AE65D7FD1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A835BC8-F96A-428E-BA27-F89CD19E89E4}" type="pres">
      <dgm:prSet presAssocID="{5EBA99BA-3440-4199-A66B-6823B715F16C}" presName="Name8" presStyleCnt="0"/>
      <dgm:spPr/>
    </dgm:pt>
    <dgm:pt modelId="{6B355404-E29A-4A54-88C4-F78432D2CFDA}" type="pres">
      <dgm:prSet presAssocID="{5EBA99BA-3440-4199-A66B-6823B715F16C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90BB1D5-22F9-46F1-9D0F-7E7F0FE2C480}" type="pres">
      <dgm:prSet presAssocID="{5EBA99BA-3440-4199-A66B-6823B715F16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5FF22C-D492-4E7C-A7D7-2E750880A34D}" type="pres">
      <dgm:prSet presAssocID="{EA25A02C-53E8-4638-A390-D5366F77ECAD}" presName="Name8" presStyleCnt="0"/>
      <dgm:spPr/>
    </dgm:pt>
    <dgm:pt modelId="{95D52DE1-78B4-4AD2-A5DA-7AB6195B832F}" type="pres">
      <dgm:prSet presAssocID="{EA25A02C-53E8-4638-A390-D5366F77ECAD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57A791A-13E9-4D5C-AA54-9ED6D83BFB73}" type="pres">
      <dgm:prSet presAssocID="{EA25A02C-53E8-4638-A390-D5366F77ECA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95E69FF-9738-463D-BE43-BFEB1D34C655}" srcId="{2A311B71-6544-4C73-B298-56D24FFD1244}" destId="{5EBA99BA-3440-4199-A66B-6823B715F16C}" srcOrd="1" destOrd="0" parTransId="{642EA3C7-3F32-4428-B9D1-DD7A7B3446DF}" sibTransId="{80D5A201-E30B-4499-AD2F-4E020B718709}"/>
    <dgm:cxn modelId="{AFBCA5AF-5901-49A3-B7D5-84C546374238}" type="presOf" srcId="{EA25A02C-53E8-4638-A390-D5366F77ECAD}" destId="{95D52DE1-78B4-4AD2-A5DA-7AB6195B832F}" srcOrd="0" destOrd="0" presId="urn:microsoft.com/office/officeart/2005/8/layout/pyramid1"/>
    <dgm:cxn modelId="{53F2C798-624D-484B-900E-A7413F230D69}" type="presOf" srcId="{5EBA99BA-3440-4199-A66B-6823B715F16C}" destId="{590BB1D5-22F9-46F1-9D0F-7E7F0FE2C480}" srcOrd="1" destOrd="0" presId="urn:microsoft.com/office/officeart/2005/8/layout/pyramid1"/>
    <dgm:cxn modelId="{AB23E5F2-7253-4C18-A111-F48065D816EA}" type="presOf" srcId="{B52D4FD6-D1A4-4374-AD40-46AE65D7FD16}" destId="{4B36B2C5-11C4-4860-8CD2-B09D0361BB07}" srcOrd="1" destOrd="0" presId="urn:microsoft.com/office/officeart/2005/8/layout/pyramid1"/>
    <dgm:cxn modelId="{781A1941-0E01-4FCC-BE3B-C1EDDCDF4BF8}" type="presOf" srcId="{EA25A02C-53E8-4638-A390-D5366F77ECAD}" destId="{357A791A-13E9-4D5C-AA54-9ED6D83BFB73}" srcOrd="1" destOrd="0" presId="urn:microsoft.com/office/officeart/2005/8/layout/pyramid1"/>
    <dgm:cxn modelId="{95B7E47A-577F-4599-AC9B-9D28DE43A4F3}" type="presOf" srcId="{2A311B71-6544-4C73-B298-56D24FFD1244}" destId="{BED63662-BB8F-415D-9B0B-749DD4FB0C4E}" srcOrd="0" destOrd="0" presId="urn:microsoft.com/office/officeart/2005/8/layout/pyramid1"/>
    <dgm:cxn modelId="{71FA69B9-36EB-4966-90DC-11859B06ECD5}" type="presOf" srcId="{5EBA99BA-3440-4199-A66B-6823B715F16C}" destId="{6B355404-E29A-4A54-88C4-F78432D2CFDA}" srcOrd="0" destOrd="0" presId="urn:microsoft.com/office/officeart/2005/8/layout/pyramid1"/>
    <dgm:cxn modelId="{66F115B5-6FF3-4D5C-AB42-5EC1E5E1237C}" srcId="{2A311B71-6544-4C73-B298-56D24FFD1244}" destId="{B52D4FD6-D1A4-4374-AD40-46AE65D7FD16}" srcOrd="0" destOrd="0" parTransId="{64A1849D-0A38-4AC8-852C-F075A44B6F51}" sibTransId="{99D11ECB-414F-4E56-AFD7-5E1111A29C97}"/>
    <dgm:cxn modelId="{7F27C01F-FE14-49E0-AD74-DA2F517A0C0F}" type="presOf" srcId="{B52D4FD6-D1A4-4374-AD40-46AE65D7FD16}" destId="{70029982-AF85-4189-94A5-61F664A8F120}" srcOrd="0" destOrd="0" presId="urn:microsoft.com/office/officeart/2005/8/layout/pyramid1"/>
    <dgm:cxn modelId="{56D9A160-8C46-4731-BBAD-5AB74A44A1C5}" srcId="{2A311B71-6544-4C73-B298-56D24FFD1244}" destId="{EA25A02C-53E8-4638-A390-D5366F77ECAD}" srcOrd="2" destOrd="0" parTransId="{7625FB33-6949-4F65-ADBA-8383EEA97F34}" sibTransId="{EB8C9AF9-7102-4703-A9FA-93B62D5B327C}"/>
    <dgm:cxn modelId="{4DE59C1B-C32E-49CF-927A-E53DAB19D89A}" type="presParOf" srcId="{BED63662-BB8F-415D-9B0B-749DD4FB0C4E}" destId="{53088F2C-D2E6-451C-968B-45B4F635E2AA}" srcOrd="0" destOrd="0" presId="urn:microsoft.com/office/officeart/2005/8/layout/pyramid1"/>
    <dgm:cxn modelId="{8C4DD0B8-81D2-4778-990E-D126F60FEFF9}" type="presParOf" srcId="{53088F2C-D2E6-451C-968B-45B4F635E2AA}" destId="{70029982-AF85-4189-94A5-61F664A8F120}" srcOrd="0" destOrd="0" presId="urn:microsoft.com/office/officeart/2005/8/layout/pyramid1"/>
    <dgm:cxn modelId="{1D57B40B-5F60-451D-AB8F-25F9DD940E25}" type="presParOf" srcId="{53088F2C-D2E6-451C-968B-45B4F635E2AA}" destId="{4B36B2C5-11C4-4860-8CD2-B09D0361BB07}" srcOrd="1" destOrd="0" presId="urn:microsoft.com/office/officeart/2005/8/layout/pyramid1"/>
    <dgm:cxn modelId="{8B249261-566D-4646-8BDB-FFDCAAF51C8A}" type="presParOf" srcId="{BED63662-BB8F-415D-9B0B-749DD4FB0C4E}" destId="{3A835BC8-F96A-428E-BA27-F89CD19E89E4}" srcOrd="1" destOrd="0" presId="urn:microsoft.com/office/officeart/2005/8/layout/pyramid1"/>
    <dgm:cxn modelId="{B856547A-F2C8-43BF-9EA7-FFBC154C800D}" type="presParOf" srcId="{3A835BC8-F96A-428E-BA27-F89CD19E89E4}" destId="{6B355404-E29A-4A54-88C4-F78432D2CFDA}" srcOrd="0" destOrd="0" presId="urn:microsoft.com/office/officeart/2005/8/layout/pyramid1"/>
    <dgm:cxn modelId="{17D83966-CC54-478D-A33E-6F9249A03CAD}" type="presParOf" srcId="{3A835BC8-F96A-428E-BA27-F89CD19E89E4}" destId="{590BB1D5-22F9-46F1-9D0F-7E7F0FE2C480}" srcOrd="1" destOrd="0" presId="urn:microsoft.com/office/officeart/2005/8/layout/pyramid1"/>
    <dgm:cxn modelId="{36127E7A-EC7B-49BD-8386-3A4DC5D6A3AA}" type="presParOf" srcId="{BED63662-BB8F-415D-9B0B-749DD4FB0C4E}" destId="{365FF22C-D492-4E7C-A7D7-2E750880A34D}" srcOrd="2" destOrd="0" presId="urn:microsoft.com/office/officeart/2005/8/layout/pyramid1"/>
    <dgm:cxn modelId="{59571499-68E9-4839-BAEC-FF7570FCF81C}" type="presParOf" srcId="{365FF22C-D492-4E7C-A7D7-2E750880A34D}" destId="{95D52DE1-78B4-4AD2-A5DA-7AB6195B832F}" srcOrd="0" destOrd="0" presId="urn:microsoft.com/office/officeart/2005/8/layout/pyramid1"/>
    <dgm:cxn modelId="{50BC3A0D-FF70-4151-A18F-FE79DB09AE05}" type="presParOf" srcId="{365FF22C-D492-4E7C-A7D7-2E750880A34D}" destId="{357A791A-13E9-4D5C-AA54-9ED6D83BFB73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A7D249-DD0A-4670-B212-1C7C266CE77A}" type="doc">
      <dgm:prSet loTypeId="urn:microsoft.com/office/officeart/2005/8/layout/chevron2" loCatId="list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zh-TW" altLang="en-US"/>
        </a:p>
      </dgm:t>
    </dgm:pt>
    <dgm:pt modelId="{3DAE0579-097F-4BD3-93DC-78C36B557B2C}">
      <dgm:prSet phldrT="[文字]" custT="1"/>
      <dgm:spPr/>
      <dgm:t>
        <a:bodyPr/>
        <a:lstStyle/>
        <a:p>
          <a:endParaRPr lang="en-US" altLang="zh-TW" sz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1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步驟</a:t>
          </a:r>
          <a:r>
            <a:rPr lang="en-US" altLang="zh-TW" sz="1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1. </a:t>
          </a:r>
        </a:p>
        <a:p>
          <a:r>
            <a:rPr lang="zh-TW" altLang="en-US" sz="1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填寫履歷</a:t>
          </a:r>
          <a:endParaRPr lang="zh-TW" altLang="en-US" sz="1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FD555CA-924C-43B9-9EBF-A7909C7F296D}" type="parTrans" cxnId="{657AFC64-4F07-4AB9-8068-6B137CBD7A1B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C8867A8-58C0-495C-9699-AE48CC87D2A8}" type="sibTrans" cxnId="{657AFC64-4F07-4AB9-8068-6B137CBD7A1B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8ED12B-9DD3-467B-9BD3-6BDB009B49E5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 請至全球人壽履歷登錄系統，填寫線上履歷</a:t>
          </a:r>
        </a:p>
        <a:p>
          <a:pPr marL="180975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altLang="en-US" sz="1800" dirty="0" smtClean="0">
              <a:latin typeface="微軟正黑體" panose="020B0604030504040204" pitchFamily="34" charset="-120"/>
              <a:ea typeface="微軟正黑體" panose="020B0604030504040204" pitchFamily="34" charset="-120"/>
              <a:hlinkClick xmlns:r="http://schemas.openxmlformats.org/officeDocument/2006/relationships" r:id="rId1"/>
            </a:rPr>
            <a:t>https://hr.transglobe.com.tw/Resume/Home/Login</a:t>
          </a:r>
          <a:endParaRPr lang="zh-TW" altLang="en-US" sz="1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5A34384-DA31-448A-857E-FB779A38631A}" type="parTrans" cxnId="{5D17A8EC-63EE-4A0B-86F1-14EC22C8AC7F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BD3878A-99BF-45D3-8BE5-A7BD428B6F75}" type="sibTrans" cxnId="{5D17A8EC-63EE-4A0B-86F1-14EC22C8AC7F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3F85C53-314D-4A87-83EA-D80B9E6DEEBB}">
      <dgm:prSet phldrT="[文字]" custT="1"/>
      <dgm:spPr/>
      <dgm:t>
        <a:bodyPr/>
        <a:lstStyle/>
        <a:p>
          <a:endParaRPr lang="en-US" altLang="zh-TW" sz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1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步驟</a:t>
          </a:r>
          <a:r>
            <a:rPr lang="en-US" altLang="zh-TW" sz="1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2. </a:t>
          </a:r>
        </a:p>
        <a:p>
          <a:r>
            <a:rPr lang="zh-TW" altLang="en-US" sz="1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下載履歷</a:t>
          </a:r>
          <a:endParaRPr lang="zh-TW" altLang="en-US" sz="1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BF38575-D0EC-471B-A368-41423BD8BBFA}" type="parTrans" cxnId="{BD4EA4B1-E1C7-4892-B77D-F2CD76117432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A198B71-886F-4F42-A87B-1BF3A72A15D3}" type="sibTrans" cxnId="{BD4EA4B1-E1C7-4892-B77D-F2CD76117432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645C40F-977D-49B8-AFE0-EA3D8E1D64F3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下載上述已填寫完成的線上履歷</a:t>
          </a:r>
          <a:r>
            <a: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pdf</a:t>
          </a:r>
          <a:r>
            <a:rPr lang="zh-TW" altLang="en-US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格式</a:t>
          </a:r>
          <a:endParaRPr lang="zh-TW" altLang="en-US" sz="1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F0357E6-0EC0-4800-9CE5-633A87BA6A96}" type="parTrans" cxnId="{39F6BBF1-117C-4AEB-A1F0-B80B231617C4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39B9E06-A580-4277-8D78-99AEAA2D2262}" type="sibTrans" cxnId="{39F6BBF1-117C-4AEB-A1F0-B80B231617C4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9584415-92FE-4DC3-A636-F78124585AB9}">
      <dgm:prSet phldrT="[文字]" custT="1"/>
      <dgm:spPr/>
      <dgm:t>
        <a:bodyPr/>
        <a:lstStyle/>
        <a:p>
          <a:endParaRPr lang="en-US" altLang="zh-TW" sz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1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步驟</a:t>
          </a:r>
          <a:r>
            <a:rPr lang="en-US" altLang="zh-TW" sz="1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</a:p>
        <a:p>
          <a:r>
            <a:rPr lang="en-US" altLang="zh-TW" sz="1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 Email</a:t>
          </a:r>
          <a:r>
            <a:rPr lang="zh-TW" altLang="en-US" sz="1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履歷</a:t>
          </a:r>
          <a:endParaRPr lang="zh-TW" altLang="en-US" sz="1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F2F8C06-648B-4A8A-9414-BE2AFA5448BE}" type="parTrans" cxnId="{B5C49DD3-AE48-4F47-9458-328B2CA7D18F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C7B4445-7627-4A43-87D8-AEB2B87C2F5A}" type="sibTrans" cxnId="{B5C49DD3-AE48-4F47-9458-328B2CA7D18F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9ECC89E-1CCE-45AA-B75E-A2363AD7EC73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將下載的履歷</a:t>
          </a:r>
          <a:r>
            <a: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email</a:t>
          </a:r>
          <a:r>
            <a:rPr lang="zh-TW" altLang="en-US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到</a:t>
          </a:r>
          <a:r>
            <a: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  <a:hlinkClick xmlns:r="http://schemas.openxmlformats.org/officeDocument/2006/relationships" r:id="rId2"/>
            </a:rPr>
            <a:t>career@transglobe.com.tw</a:t>
          </a:r>
          <a:endParaRPr lang="zh-TW" altLang="en-US" sz="1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D4C1F31-0F61-41D8-AAE8-441FAA98C2B4}" type="parTrans" cxnId="{45350692-F08E-4D8B-91B3-2EC3C1D37288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8E35314-56B1-4420-B411-F8ADA503B7CB}" type="sibTrans" cxnId="{45350692-F08E-4D8B-91B3-2EC3C1D37288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EB9BD55-E748-45F6-8FF5-469BA84235A5}">
      <dgm:prSet phldrT="[文字]" custT="1"/>
      <dgm:spPr/>
      <dgm:t>
        <a:bodyPr/>
        <a:lstStyle/>
        <a:p>
          <a:r>
            <a:rPr lang="zh-TW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信件主旨、檔名為「</a:t>
          </a:r>
          <a:r>
            <a: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2021</a:t>
          </a:r>
          <a:r>
            <a:rPr lang="zh-TW" altLang="en-US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上半年產學實習生</a:t>
          </a:r>
          <a:r>
            <a: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_</a:t>
          </a:r>
          <a:r>
            <a:rPr lang="zh-TW" altLang="en-US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政大</a:t>
          </a:r>
          <a:r>
            <a: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_</a:t>
          </a:r>
          <a:r>
            <a:rPr lang="zh-TW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中文姓名」</a:t>
          </a:r>
          <a:endParaRPr lang="zh-TW" altLang="en-US" sz="1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6CF67C8-1922-4B20-BBBE-09BF75682669}" type="parTrans" cxnId="{CFDCBF37-727E-4316-9DF9-655CB4A46963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17D6AFF-0CD7-48E3-B132-6A3CB651818B}" type="sibTrans" cxnId="{CFDCBF37-727E-4316-9DF9-655CB4A46963}">
      <dgm:prSet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EC61D3B-B0F4-4F9E-AE97-D3AE64251D80}" type="pres">
      <dgm:prSet presAssocID="{76A7D249-DD0A-4670-B212-1C7C266CE77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2050B41-3A7D-4AD4-BDEF-121637E93950}" type="pres">
      <dgm:prSet presAssocID="{3DAE0579-097F-4BD3-93DC-78C36B557B2C}" presName="composite" presStyleCnt="0"/>
      <dgm:spPr/>
    </dgm:pt>
    <dgm:pt modelId="{9F79E36E-ECDB-4190-91EB-E2E695BCD9E4}" type="pres">
      <dgm:prSet presAssocID="{3DAE0579-097F-4BD3-93DC-78C36B557B2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094DAF7-F5D2-4A54-992D-666A9FCBD034}" type="pres">
      <dgm:prSet presAssocID="{3DAE0579-097F-4BD3-93DC-78C36B557B2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5D558E1-B242-40EA-ACD9-D6CAE9ACFB9A}" type="pres">
      <dgm:prSet presAssocID="{FC8867A8-58C0-495C-9699-AE48CC87D2A8}" presName="sp" presStyleCnt="0"/>
      <dgm:spPr/>
    </dgm:pt>
    <dgm:pt modelId="{74F038FB-C2C8-47AC-8B2C-E62D90C82FCD}" type="pres">
      <dgm:prSet presAssocID="{43F85C53-314D-4A87-83EA-D80B9E6DEEBB}" presName="composite" presStyleCnt="0"/>
      <dgm:spPr/>
    </dgm:pt>
    <dgm:pt modelId="{53A4E9C9-87E4-41EF-AE51-853D2D9A4A2F}" type="pres">
      <dgm:prSet presAssocID="{43F85C53-314D-4A87-83EA-D80B9E6DEEB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981E0C-3193-4860-84BB-3BF965FFA716}" type="pres">
      <dgm:prSet presAssocID="{43F85C53-314D-4A87-83EA-D80B9E6DEEB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C449B15-FE60-457A-B0F6-AC62554D1350}" type="pres">
      <dgm:prSet presAssocID="{1A198B71-886F-4F42-A87B-1BF3A72A15D3}" presName="sp" presStyleCnt="0"/>
      <dgm:spPr/>
    </dgm:pt>
    <dgm:pt modelId="{C101018C-0B7E-409E-9231-6E36FFBFA012}" type="pres">
      <dgm:prSet presAssocID="{19584415-92FE-4DC3-A636-F78124585AB9}" presName="composite" presStyleCnt="0"/>
      <dgm:spPr/>
    </dgm:pt>
    <dgm:pt modelId="{C07DCE96-0C79-408E-95C1-A7D941C75C97}" type="pres">
      <dgm:prSet presAssocID="{19584415-92FE-4DC3-A636-F78124585AB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52047B1-4B3D-4738-9C4E-C566DDD6951D}" type="pres">
      <dgm:prSet presAssocID="{19584415-92FE-4DC3-A636-F78124585AB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72B6372-5BF1-4BAF-B8E1-096E15A21C3F}" type="presOf" srcId="{19584415-92FE-4DC3-A636-F78124585AB9}" destId="{C07DCE96-0C79-408E-95C1-A7D941C75C97}" srcOrd="0" destOrd="0" presId="urn:microsoft.com/office/officeart/2005/8/layout/chevron2"/>
    <dgm:cxn modelId="{B5C49DD3-AE48-4F47-9458-328B2CA7D18F}" srcId="{76A7D249-DD0A-4670-B212-1C7C266CE77A}" destId="{19584415-92FE-4DC3-A636-F78124585AB9}" srcOrd="2" destOrd="0" parTransId="{9F2F8C06-648B-4A8A-9414-BE2AFA5448BE}" sibTransId="{5C7B4445-7627-4A43-87D8-AEB2B87C2F5A}"/>
    <dgm:cxn modelId="{657AFC64-4F07-4AB9-8068-6B137CBD7A1B}" srcId="{76A7D249-DD0A-4670-B212-1C7C266CE77A}" destId="{3DAE0579-097F-4BD3-93DC-78C36B557B2C}" srcOrd="0" destOrd="0" parTransId="{0FD555CA-924C-43B9-9EBF-A7909C7F296D}" sibTransId="{FC8867A8-58C0-495C-9699-AE48CC87D2A8}"/>
    <dgm:cxn modelId="{452CCF99-12EA-4CC0-9BA4-65F6ED0AE090}" type="presOf" srcId="{43F85C53-314D-4A87-83EA-D80B9E6DEEBB}" destId="{53A4E9C9-87E4-41EF-AE51-853D2D9A4A2F}" srcOrd="0" destOrd="0" presId="urn:microsoft.com/office/officeart/2005/8/layout/chevron2"/>
    <dgm:cxn modelId="{39F6BBF1-117C-4AEB-A1F0-B80B231617C4}" srcId="{43F85C53-314D-4A87-83EA-D80B9E6DEEBB}" destId="{B645C40F-977D-49B8-AFE0-EA3D8E1D64F3}" srcOrd="0" destOrd="0" parTransId="{DF0357E6-0EC0-4800-9CE5-633A87BA6A96}" sibTransId="{839B9E06-A580-4277-8D78-99AEAA2D2262}"/>
    <dgm:cxn modelId="{45350692-F08E-4D8B-91B3-2EC3C1D37288}" srcId="{19584415-92FE-4DC3-A636-F78124585AB9}" destId="{29ECC89E-1CCE-45AA-B75E-A2363AD7EC73}" srcOrd="0" destOrd="0" parTransId="{AD4C1F31-0F61-41D8-AAE8-441FAA98C2B4}" sibTransId="{E8E35314-56B1-4420-B411-F8ADA503B7CB}"/>
    <dgm:cxn modelId="{9C6AD337-C572-467C-8919-4184EDB410A4}" type="presOf" srcId="{B645C40F-977D-49B8-AFE0-EA3D8E1D64F3}" destId="{36981E0C-3193-4860-84BB-3BF965FFA716}" srcOrd="0" destOrd="0" presId="urn:microsoft.com/office/officeart/2005/8/layout/chevron2"/>
    <dgm:cxn modelId="{CFDCBF37-727E-4316-9DF9-655CB4A46963}" srcId="{19584415-92FE-4DC3-A636-F78124585AB9}" destId="{AEB9BD55-E748-45F6-8FF5-469BA84235A5}" srcOrd="1" destOrd="0" parTransId="{06CF67C8-1922-4B20-BBBE-09BF75682669}" sibTransId="{817D6AFF-0CD7-48E3-B132-6A3CB651818B}"/>
    <dgm:cxn modelId="{B998A7EF-6BC0-4E64-9851-55ED939FB3FC}" type="presOf" srcId="{29ECC89E-1CCE-45AA-B75E-A2363AD7EC73}" destId="{C52047B1-4B3D-4738-9C4E-C566DDD6951D}" srcOrd="0" destOrd="0" presId="urn:microsoft.com/office/officeart/2005/8/layout/chevron2"/>
    <dgm:cxn modelId="{5D17A8EC-63EE-4A0B-86F1-14EC22C8AC7F}" srcId="{3DAE0579-097F-4BD3-93DC-78C36B557B2C}" destId="{E58ED12B-9DD3-467B-9BD3-6BDB009B49E5}" srcOrd="0" destOrd="0" parTransId="{05A34384-DA31-448A-857E-FB779A38631A}" sibTransId="{EBD3878A-99BF-45D3-8BE5-A7BD428B6F75}"/>
    <dgm:cxn modelId="{BD4EA4B1-E1C7-4892-B77D-F2CD76117432}" srcId="{76A7D249-DD0A-4670-B212-1C7C266CE77A}" destId="{43F85C53-314D-4A87-83EA-D80B9E6DEEBB}" srcOrd="1" destOrd="0" parTransId="{ABF38575-D0EC-471B-A368-41423BD8BBFA}" sibTransId="{1A198B71-886F-4F42-A87B-1BF3A72A15D3}"/>
    <dgm:cxn modelId="{8E996EFD-2654-4E9E-9C70-74725F060134}" type="presOf" srcId="{3DAE0579-097F-4BD3-93DC-78C36B557B2C}" destId="{9F79E36E-ECDB-4190-91EB-E2E695BCD9E4}" srcOrd="0" destOrd="0" presId="urn:microsoft.com/office/officeart/2005/8/layout/chevron2"/>
    <dgm:cxn modelId="{17AFFA92-5471-4E49-BFB5-F9B484EBFF77}" type="presOf" srcId="{AEB9BD55-E748-45F6-8FF5-469BA84235A5}" destId="{C52047B1-4B3D-4738-9C4E-C566DDD6951D}" srcOrd="0" destOrd="1" presId="urn:microsoft.com/office/officeart/2005/8/layout/chevron2"/>
    <dgm:cxn modelId="{9E83BCCD-694B-452C-BD30-89D28EE83C20}" type="presOf" srcId="{76A7D249-DD0A-4670-B212-1C7C266CE77A}" destId="{2EC61D3B-B0F4-4F9E-AE97-D3AE64251D80}" srcOrd="0" destOrd="0" presId="urn:microsoft.com/office/officeart/2005/8/layout/chevron2"/>
    <dgm:cxn modelId="{E85A51BE-1A69-4A06-B6D4-24D2EDFF69CE}" type="presOf" srcId="{E58ED12B-9DD3-467B-9BD3-6BDB009B49E5}" destId="{9094DAF7-F5D2-4A54-992D-666A9FCBD034}" srcOrd="0" destOrd="0" presId="urn:microsoft.com/office/officeart/2005/8/layout/chevron2"/>
    <dgm:cxn modelId="{7BFBD64E-28B3-4993-98E4-A8EFBEBC7D12}" type="presParOf" srcId="{2EC61D3B-B0F4-4F9E-AE97-D3AE64251D80}" destId="{A2050B41-3A7D-4AD4-BDEF-121637E93950}" srcOrd="0" destOrd="0" presId="urn:microsoft.com/office/officeart/2005/8/layout/chevron2"/>
    <dgm:cxn modelId="{D2DA212A-6B11-4D6D-8E17-234B24D64892}" type="presParOf" srcId="{A2050B41-3A7D-4AD4-BDEF-121637E93950}" destId="{9F79E36E-ECDB-4190-91EB-E2E695BCD9E4}" srcOrd="0" destOrd="0" presId="urn:microsoft.com/office/officeart/2005/8/layout/chevron2"/>
    <dgm:cxn modelId="{2336350D-5B2C-4163-89D3-C01E89CDABD4}" type="presParOf" srcId="{A2050B41-3A7D-4AD4-BDEF-121637E93950}" destId="{9094DAF7-F5D2-4A54-992D-666A9FCBD034}" srcOrd="1" destOrd="0" presId="urn:microsoft.com/office/officeart/2005/8/layout/chevron2"/>
    <dgm:cxn modelId="{21F1EE46-3664-4112-AB60-6A243151C261}" type="presParOf" srcId="{2EC61D3B-B0F4-4F9E-AE97-D3AE64251D80}" destId="{F5D558E1-B242-40EA-ACD9-D6CAE9ACFB9A}" srcOrd="1" destOrd="0" presId="urn:microsoft.com/office/officeart/2005/8/layout/chevron2"/>
    <dgm:cxn modelId="{7C085CC4-6B65-4152-94EA-7CF5CED63D29}" type="presParOf" srcId="{2EC61D3B-B0F4-4F9E-AE97-D3AE64251D80}" destId="{74F038FB-C2C8-47AC-8B2C-E62D90C82FCD}" srcOrd="2" destOrd="0" presId="urn:microsoft.com/office/officeart/2005/8/layout/chevron2"/>
    <dgm:cxn modelId="{95EAB043-35C5-4791-A0F9-E53BA8885493}" type="presParOf" srcId="{74F038FB-C2C8-47AC-8B2C-E62D90C82FCD}" destId="{53A4E9C9-87E4-41EF-AE51-853D2D9A4A2F}" srcOrd="0" destOrd="0" presId="urn:microsoft.com/office/officeart/2005/8/layout/chevron2"/>
    <dgm:cxn modelId="{DAF5B4A9-4749-4CB6-B00D-117B5AF96282}" type="presParOf" srcId="{74F038FB-C2C8-47AC-8B2C-E62D90C82FCD}" destId="{36981E0C-3193-4860-84BB-3BF965FFA716}" srcOrd="1" destOrd="0" presId="urn:microsoft.com/office/officeart/2005/8/layout/chevron2"/>
    <dgm:cxn modelId="{FE648142-30A3-46E5-B0A0-54EFD7F02644}" type="presParOf" srcId="{2EC61D3B-B0F4-4F9E-AE97-D3AE64251D80}" destId="{CC449B15-FE60-457A-B0F6-AC62554D1350}" srcOrd="3" destOrd="0" presId="urn:microsoft.com/office/officeart/2005/8/layout/chevron2"/>
    <dgm:cxn modelId="{B56BA101-4B95-4150-8305-C6EB2A5EAA7D}" type="presParOf" srcId="{2EC61D3B-B0F4-4F9E-AE97-D3AE64251D80}" destId="{C101018C-0B7E-409E-9231-6E36FFBFA012}" srcOrd="4" destOrd="0" presId="urn:microsoft.com/office/officeart/2005/8/layout/chevron2"/>
    <dgm:cxn modelId="{19675B5F-727C-4EE9-9234-A9C8655DA273}" type="presParOf" srcId="{C101018C-0B7E-409E-9231-6E36FFBFA012}" destId="{C07DCE96-0C79-408E-95C1-A7D941C75C97}" srcOrd="0" destOrd="0" presId="urn:microsoft.com/office/officeart/2005/8/layout/chevron2"/>
    <dgm:cxn modelId="{F7E18C8E-C4B7-48B7-8F69-86C326A8CC0B}" type="presParOf" srcId="{C101018C-0B7E-409E-9231-6E36FFBFA012}" destId="{C52047B1-4B3D-4738-9C4E-C566DDD6951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29982-AF85-4189-94A5-61F664A8F120}">
      <dsp:nvSpPr>
        <dsp:cNvPr id="0" name=""/>
        <dsp:cNvSpPr/>
      </dsp:nvSpPr>
      <dsp:spPr>
        <a:xfrm>
          <a:off x="1344149" y="0"/>
          <a:ext cx="1344149" cy="1272141"/>
        </a:xfrm>
        <a:prstGeom prst="trapezoid">
          <a:avLst>
            <a:gd name="adj" fmla="val 52830"/>
          </a:avLst>
        </a:prstGeom>
        <a:solidFill>
          <a:srgbClr val="FFD9B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6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內勤</a:t>
          </a:r>
          <a:endParaRPr lang="en-US" altLang="zh-TW" sz="20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儲備主管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344149" y="0"/>
        <a:ext cx="1344149" cy="1272141"/>
      </dsp:txXfrm>
    </dsp:sp>
    <dsp:sp modelId="{6B355404-E29A-4A54-88C4-F78432D2CFDA}">
      <dsp:nvSpPr>
        <dsp:cNvPr id="0" name=""/>
        <dsp:cNvSpPr/>
      </dsp:nvSpPr>
      <dsp:spPr>
        <a:xfrm>
          <a:off x="672074" y="1272141"/>
          <a:ext cx="2688298" cy="1272141"/>
        </a:xfrm>
        <a:prstGeom prst="trapezoid">
          <a:avLst>
            <a:gd name="adj" fmla="val 52830"/>
          </a:avLst>
        </a:prstGeom>
        <a:solidFill>
          <a:srgbClr val="FFBF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產學實習生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142526" y="1272141"/>
        <a:ext cx="1747394" cy="1272141"/>
      </dsp:txXfrm>
    </dsp:sp>
    <dsp:sp modelId="{95D52DE1-78B4-4AD2-A5DA-7AB6195B832F}">
      <dsp:nvSpPr>
        <dsp:cNvPr id="0" name=""/>
        <dsp:cNvSpPr/>
      </dsp:nvSpPr>
      <dsp:spPr>
        <a:xfrm>
          <a:off x="0" y="2544282"/>
          <a:ext cx="4032448" cy="1272141"/>
        </a:xfrm>
        <a:prstGeom prst="trapezoid">
          <a:avLst>
            <a:gd name="adj" fmla="val 52830"/>
          </a:avLst>
        </a:prstGeom>
        <a:solidFill>
          <a:srgbClr val="FF993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暑期</a:t>
          </a:r>
          <a:r>
            <a:rPr lang="zh-TW" altLang="en-US" sz="2000" b="1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實習生</a:t>
          </a:r>
          <a:endParaRPr lang="en-US" altLang="zh-TW" sz="2000" b="1" kern="1200" dirty="0" smtClean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5678" y="2544282"/>
        <a:ext cx="2621091" cy="12721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9E36E-ECDB-4190-91EB-E2E695BCD9E4}">
      <dsp:nvSpPr>
        <dsp:cNvPr id="0" name=""/>
        <dsp:cNvSpPr/>
      </dsp:nvSpPr>
      <dsp:spPr>
        <a:xfrm rot="5400000">
          <a:off x="-235202" y="237830"/>
          <a:ext cx="1568016" cy="1097611"/>
        </a:xfrm>
        <a:prstGeom prst="chevron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2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步驟</a:t>
          </a:r>
          <a:r>
            <a:rPr lang="en-US" altLang="zh-TW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1.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填寫履歷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" y="551434"/>
        <a:ext cx="1097611" cy="470405"/>
      </dsp:txXfrm>
    </dsp:sp>
    <dsp:sp modelId="{9094DAF7-F5D2-4A54-992D-666A9FCBD034}">
      <dsp:nvSpPr>
        <dsp:cNvPr id="0" name=""/>
        <dsp:cNvSpPr/>
      </dsp:nvSpPr>
      <dsp:spPr>
        <a:xfrm rot="5400000">
          <a:off x="4153732" y="-3053493"/>
          <a:ext cx="1019746" cy="71319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TW" altLang="en-US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 請至全球人壽履歷登錄系統，填寫線上履歷</a:t>
          </a:r>
        </a:p>
        <a:p>
          <a:pPr marL="180975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en-US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  <a:hlinkClick xmlns:r="http://schemas.openxmlformats.org/officeDocument/2006/relationships" r:id="rId1"/>
            </a:rPr>
            <a:t>https://hr.transglobe.com.tw/Resume/Home/Login</a:t>
          </a:r>
          <a:endParaRPr lang="zh-TW" altLang="en-US" sz="1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097611" y="52408"/>
        <a:ext cx="7082208" cy="920186"/>
      </dsp:txXfrm>
    </dsp:sp>
    <dsp:sp modelId="{53A4E9C9-87E4-41EF-AE51-853D2D9A4A2F}">
      <dsp:nvSpPr>
        <dsp:cNvPr id="0" name=""/>
        <dsp:cNvSpPr/>
      </dsp:nvSpPr>
      <dsp:spPr>
        <a:xfrm rot="5400000">
          <a:off x="-235202" y="1611433"/>
          <a:ext cx="1568016" cy="1097611"/>
        </a:xfrm>
        <a:prstGeom prst="chevron">
          <a:avLst/>
        </a:prstGeom>
        <a:solidFill>
          <a:schemeClr val="accent6">
            <a:shade val="80000"/>
            <a:hueOff val="0"/>
            <a:satOff val="-16910"/>
            <a:lumOff val="16907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-16910"/>
              <a:lumOff val="169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2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步驟</a:t>
          </a:r>
          <a:r>
            <a:rPr lang="en-US" altLang="zh-TW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2.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下載履歷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" y="1925037"/>
        <a:ext cx="1097611" cy="470405"/>
      </dsp:txXfrm>
    </dsp:sp>
    <dsp:sp modelId="{36981E0C-3193-4860-84BB-3BF965FFA716}">
      <dsp:nvSpPr>
        <dsp:cNvPr id="0" name=""/>
        <dsp:cNvSpPr/>
      </dsp:nvSpPr>
      <dsp:spPr>
        <a:xfrm rot="5400000">
          <a:off x="4154000" y="-1680157"/>
          <a:ext cx="1019210" cy="71319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-16910"/>
              <a:lumOff val="169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下載上述已填寫完成的線上履歷</a:t>
          </a:r>
          <a:r>
            <a:rPr lang="en-US" altLang="zh-TW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pdf</a:t>
          </a:r>
          <a:r>
            <a:rPr lang="zh-TW" altLang="en-US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格式</a:t>
          </a:r>
          <a:endParaRPr lang="zh-TW" altLang="en-US" sz="1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097611" y="1425986"/>
        <a:ext cx="7082234" cy="919702"/>
      </dsp:txXfrm>
    </dsp:sp>
    <dsp:sp modelId="{C07DCE96-0C79-408E-95C1-A7D941C75C97}">
      <dsp:nvSpPr>
        <dsp:cNvPr id="0" name=""/>
        <dsp:cNvSpPr/>
      </dsp:nvSpPr>
      <dsp:spPr>
        <a:xfrm rot="5400000">
          <a:off x="-235202" y="2985037"/>
          <a:ext cx="1568016" cy="1097611"/>
        </a:xfrm>
        <a:prstGeom prst="chevron">
          <a:avLst/>
        </a:prstGeom>
        <a:solidFill>
          <a:schemeClr val="accent6">
            <a:shade val="80000"/>
            <a:hueOff val="0"/>
            <a:satOff val="-33821"/>
            <a:lumOff val="33815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-33821"/>
              <a:lumOff val="338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2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步驟</a:t>
          </a:r>
          <a:r>
            <a:rPr lang="en-US" altLang="zh-TW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 Email</a:t>
          </a:r>
          <a:r>
            <a:rPr lang="zh-TW" altLang="en-US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履歷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" y="3298641"/>
        <a:ext cx="1097611" cy="470405"/>
      </dsp:txXfrm>
    </dsp:sp>
    <dsp:sp modelId="{C52047B1-4B3D-4738-9C4E-C566DDD6951D}">
      <dsp:nvSpPr>
        <dsp:cNvPr id="0" name=""/>
        <dsp:cNvSpPr/>
      </dsp:nvSpPr>
      <dsp:spPr>
        <a:xfrm rot="5400000">
          <a:off x="4154000" y="-306553"/>
          <a:ext cx="1019210" cy="71319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-33821"/>
              <a:lumOff val="338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將下載的履歷</a:t>
          </a:r>
          <a:r>
            <a:rPr lang="en-US" altLang="zh-TW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email</a:t>
          </a:r>
          <a:r>
            <a:rPr lang="zh-TW" altLang="en-US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到</a:t>
          </a:r>
          <a:r>
            <a:rPr lang="en-US" altLang="zh-TW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  <a:hlinkClick xmlns:r="http://schemas.openxmlformats.org/officeDocument/2006/relationships" r:id="rId2"/>
            </a:rPr>
            <a:t>career@transglobe.com.tw</a:t>
          </a:r>
          <a:endParaRPr lang="zh-TW" altLang="en-US" sz="1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zh-TW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信件主旨、檔名為「</a:t>
          </a:r>
          <a:r>
            <a:rPr lang="en-US" altLang="zh-TW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2021</a:t>
          </a:r>
          <a:r>
            <a:rPr lang="zh-TW" altLang="en-US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上半年產學實習生</a:t>
          </a:r>
          <a:r>
            <a:rPr lang="en-US" altLang="zh-TW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_</a:t>
          </a:r>
          <a:r>
            <a:rPr lang="zh-TW" altLang="en-US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政大</a:t>
          </a:r>
          <a:r>
            <a:rPr lang="en-US" altLang="zh-TW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_</a:t>
          </a:r>
          <a:r>
            <a:rPr lang="zh-TW" altLang="zh-TW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中文姓名」</a:t>
          </a:r>
          <a:endParaRPr lang="zh-TW" altLang="en-US" sz="1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097611" y="2799590"/>
        <a:ext cx="7082234" cy="919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397" tIns="45699" rIns="91397" bIns="45699" rtlCol="0"/>
          <a:lstStyle>
            <a:lvl1pPr algn="l" eaLnBrk="0" hangingPunct="0">
              <a:defRPr sz="1200">
                <a:latin typeface="Arial" panose="020B0604020202020204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397" tIns="45699" rIns="91397" bIns="45699" rtlCol="0"/>
          <a:lstStyle>
            <a:lvl1pPr algn="r" eaLnBrk="0" hangingPunct="0">
              <a:defRPr sz="1200">
                <a:latin typeface="Arial" panose="020B0604020202020204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5FE1CC18-B690-46CD-86F6-4C4FF5F90313}" type="datetimeFigureOut">
              <a:rPr lang="zh-TW" altLang="en-US"/>
              <a:pPr>
                <a:defRPr/>
              </a:pPr>
              <a:t>2020/11/19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397" tIns="45699" rIns="91397" bIns="45699" rtlCol="0" anchor="b"/>
          <a:lstStyle>
            <a:lvl1pPr algn="l" eaLnBrk="0" hangingPunct="0">
              <a:defRPr sz="1200">
                <a:latin typeface="Arial" panose="020B0604020202020204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397" tIns="45699" rIns="91397" bIns="4569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21D11D13-B1FB-4409-90DB-88F357F29FF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58155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397" tIns="45699" rIns="91397" bIns="45699" rtlCol="0"/>
          <a:lstStyle>
            <a:lvl1pPr algn="l" eaLnBrk="0" hangingPunct="0">
              <a:defRPr sz="1200"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397" tIns="45699" rIns="91397" bIns="45699" rtlCol="0"/>
          <a:lstStyle>
            <a:lvl1pPr algn="r" eaLnBrk="0" hangingPunct="0">
              <a:defRPr sz="1200">
                <a:ea typeface="新細明體" charset="-120"/>
              </a:defRPr>
            </a:lvl1pPr>
          </a:lstStyle>
          <a:p>
            <a:pPr>
              <a:defRPr/>
            </a:pPr>
            <a:fld id="{408EEB19-03C3-492A-83EE-2A5ADD829C26}" type="datetimeFigureOut">
              <a:rPr lang="zh-TW" altLang="en-US"/>
              <a:pPr>
                <a:defRPr/>
              </a:pPr>
              <a:t>2020/11/19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9" rIns="91397" bIns="45699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</p:spPr>
        <p:txBody>
          <a:bodyPr vert="horz" lIns="91397" tIns="45699" rIns="91397" bIns="45699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397" tIns="45699" rIns="91397" bIns="45699" rtlCol="0" anchor="b"/>
          <a:lstStyle>
            <a:lvl1pPr algn="l" eaLnBrk="0" hangingPunct="0">
              <a:defRPr sz="1200"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397" tIns="45699" rIns="91397" bIns="45699" rtlCol="0" anchor="b"/>
          <a:lstStyle>
            <a:lvl1pPr algn="r" eaLnBrk="0" hangingPunct="0">
              <a:defRPr sz="1200">
                <a:ea typeface="新細明體" charset="-120"/>
              </a:defRPr>
            </a:lvl1pPr>
          </a:lstStyle>
          <a:p>
            <a:pPr>
              <a:defRPr/>
            </a:pPr>
            <a:fld id="{8CEFC643-25A2-4FD0-B336-5CEBFBB20F5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03853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100000"/>
              </a:spcBef>
            </a:pPr>
            <a:r>
              <a:rPr lang="en-US" altLang="zh-TW" smtClean="0">
                <a:ea typeface="微軟正黑體" pitchFamily="34" charset="-120"/>
              </a:rPr>
              <a:t>1994</a:t>
            </a:r>
            <a:r>
              <a:rPr lang="zh-TW" altLang="en-US" smtClean="0">
                <a:ea typeface="微軟正黑體" pitchFamily="34" charset="-120"/>
              </a:rPr>
              <a:t>年，全球人壽正式在台營運。</a:t>
            </a:r>
          </a:p>
          <a:p>
            <a:pPr eaLnBrk="1" hangingPunct="1">
              <a:spcBef>
                <a:spcPct val="100000"/>
              </a:spcBef>
            </a:pPr>
            <a:r>
              <a:rPr lang="en-US" altLang="zh-TW" smtClean="0">
                <a:ea typeface="微軟正黑體" pitchFamily="34" charset="-120"/>
              </a:rPr>
              <a:t>1998</a:t>
            </a:r>
            <a:r>
              <a:rPr lang="zh-TW" altLang="en-US" smtClean="0">
                <a:ea typeface="微軟正黑體" pitchFamily="34" charset="-120"/>
              </a:rPr>
              <a:t>年至</a:t>
            </a:r>
            <a:r>
              <a:rPr lang="en-US" altLang="zh-TW" smtClean="0">
                <a:ea typeface="微軟正黑體" pitchFamily="34" charset="-120"/>
              </a:rPr>
              <a:t>2001</a:t>
            </a:r>
            <a:r>
              <a:rPr lang="zh-TW" altLang="en-US" smtClean="0">
                <a:ea typeface="微軟正黑體" pitchFamily="34" charset="-120"/>
              </a:rPr>
              <a:t>年間，全球人壽陸續併購美國家庭人壽、全美人壽台灣分公司及安盛國衛人壽在台所有保戶及相關業務。</a:t>
            </a:r>
          </a:p>
          <a:p>
            <a:pPr eaLnBrk="1" hangingPunct="1"/>
            <a:r>
              <a:rPr lang="en-US" altLang="zh-TW" smtClean="0">
                <a:ea typeface="微軟正黑體" pitchFamily="34" charset="-120"/>
              </a:rPr>
              <a:t>2013</a:t>
            </a:r>
            <a:r>
              <a:rPr lang="zh-TW" altLang="en-US" smtClean="0">
                <a:ea typeface="微軟正黑體" pitchFamily="34" charset="-120"/>
              </a:rPr>
              <a:t>年</a:t>
            </a:r>
            <a:r>
              <a:rPr lang="en-US" altLang="zh-TW" smtClean="0">
                <a:ea typeface="微軟正黑體" pitchFamily="34" charset="-120"/>
              </a:rPr>
              <a:t>3</a:t>
            </a:r>
            <a:r>
              <a:rPr lang="zh-TW" altLang="en-US" smtClean="0">
                <a:ea typeface="微軟正黑體" pitchFamily="34" charset="-120"/>
              </a:rPr>
              <a:t>月概括承受國華人壽全體保戶及業務，一舉躍升為台灣前七大壽險公司。</a:t>
            </a:r>
          </a:p>
          <a:p>
            <a:pPr eaLnBrk="1" hangingPunct="1"/>
            <a:r>
              <a:rPr lang="en-US" altLang="zh-TW" smtClean="0">
                <a:ea typeface="微軟正黑體" pitchFamily="34" charset="-120"/>
              </a:rPr>
              <a:t>2018</a:t>
            </a:r>
            <a:r>
              <a:rPr lang="zh-TW" altLang="zh-TW" smtClean="0">
                <a:ea typeface="微軟正黑體" pitchFamily="34" charset="-120"/>
              </a:rPr>
              <a:t>年全球人壽核心系統轉型專案正式上線，提供全方位的銷售支援與保戶服務，成為全球人壽發展數位科技能力的重要基石</a:t>
            </a:r>
            <a:r>
              <a:rPr lang="zh-TW" altLang="en-US" smtClean="0">
                <a:ea typeface="微軟正黑體" pitchFamily="34" charset="-120"/>
              </a:rPr>
              <a:t>。</a:t>
            </a:r>
            <a:endParaRPr lang="en-US" altLang="zh-TW" smtClean="0">
              <a:ea typeface="微軟正黑體" pitchFamily="34" charset="-120"/>
            </a:endParaRPr>
          </a:p>
          <a:p>
            <a:pPr eaLnBrk="1" hangingPunct="1"/>
            <a:r>
              <a:rPr lang="en-US" altLang="zh-TW" smtClean="0">
                <a:ea typeface="微軟正黑體" pitchFamily="34" charset="-120"/>
              </a:rPr>
              <a:t>2018</a:t>
            </a:r>
            <a:r>
              <a:rPr lang="zh-TW" altLang="en-US" smtClean="0">
                <a:ea typeface="微軟正黑體" pitchFamily="34" charset="-120"/>
              </a:rPr>
              <a:t>年全球人壽總資產破兆元，</a:t>
            </a:r>
            <a:r>
              <a:rPr lang="en-US" altLang="zh-TW" smtClean="0">
                <a:ea typeface="微軟正黑體" pitchFamily="34" charset="-120"/>
              </a:rPr>
              <a:t>2018</a:t>
            </a:r>
            <a:r>
              <a:rPr lang="zh-TW" altLang="en-US" smtClean="0">
                <a:ea typeface="微軟正黑體" pitchFamily="34" charset="-120"/>
              </a:rPr>
              <a:t>年底總資產達</a:t>
            </a:r>
            <a:r>
              <a:rPr lang="en-US" altLang="zh-TW" smtClean="0">
                <a:ea typeface="微軟正黑體" pitchFamily="34" charset="-120"/>
              </a:rPr>
              <a:t>1</a:t>
            </a:r>
            <a:r>
              <a:rPr lang="zh-TW" altLang="en-US" smtClean="0">
                <a:ea typeface="微軟正黑體" pitchFamily="34" charset="-120"/>
              </a:rPr>
              <a:t>兆</a:t>
            </a:r>
            <a:r>
              <a:rPr lang="en-US" altLang="zh-TW" smtClean="0">
                <a:ea typeface="微軟正黑體" pitchFamily="34" charset="-120"/>
              </a:rPr>
              <a:t>797</a:t>
            </a:r>
            <a:r>
              <a:rPr lang="zh-TW" altLang="en-US" smtClean="0">
                <a:ea typeface="微軟正黑體" pitchFamily="34" charset="-120"/>
              </a:rPr>
              <a:t>億元，</a:t>
            </a:r>
            <a:r>
              <a:rPr lang="zh-TW" altLang="zh-TW" smtClean="0">
                <a:ea typeface="微軟正黑體" pitchFamily="34" charset="-120"/>
              </a:rPr>
              <a:t>為第</a:t>
            </a:r>
            <a:r>
              <a:rPr lang="zh-TW" altLang="zh-TW" b="1" smtClean="0">
                <a:ea typeface="微軟正黑體" pitchFamily="34" charset="-120"/>
              </a:rPr>
              <a:t>八</a:t>
            </a:r>
            <a:r>
              <a:rPr lang="zh-TW" altLang="zh-TW" smtClean="0">
                <a:ea typeface="微軟正黑體" pitchFamily="34" charset="-120"/>
              </a:rPr>
              <a:t>家總資產破兆元保險公司</a:t>
            </a:r>
            <a:r>
              <a:rPr lang="zh-TW" altLang="en-US" smtClean="0">
                <a:ea typeface="微軟正黑體" pitchFamily="34" charset="-120"/>
              </a:rPr>
              <a:t>。</a:t>
            </a:r>
            <a:endParaRPr lang="en-US" altLang="zh-TW" smtClean="0">
              <a:ea typeface="微軟正黑體" pitchFamily="34" charset="-120"/>
            </a:endParaRPr>
          </a:p>
          <a:p>
            <a:pPr eaLnBrk="1" hangingPunct="1"/>
            <a:endParaRPr lang="en-US" altLang="zh-TW" smtClean="0">
              <a:ea typeface="微軟正黑體" pitchFamily="34" charset="-120"/>
            </a:endParaRPr>
          </a:p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80303C-EA9A-4707-80FF-88E259047F3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201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80303C-EA9A-4707-80FF-88E259047F3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4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A20A3-6B04-4C7E-95FD-8AD5CE78F966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DA952-4594-43DD-B7BA-60E431A7B15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0894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43449-390E-46F1-9083-BA200E9CF8A3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6309D-DBE1-4348-BFBA-46037505D97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924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8AE77-A2FC-42BC-8379-647BF2EDBE06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97B45-78A2-48CF-827B-AB60712C0B0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48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99C70-6095-4776-9867-78EBB5EE5749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B3F52-DB93-4BFF-9B66-539D0D915B9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807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1A84B-6BF8-412E-BE55-BF69F0414FBA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7A308-4991-4718-BD25-360268AB69E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5237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44FFB-680A-44EC-8F74-9C579D9E2EE9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5B3C2-BA77-4ED5-8114-8F0F5F42663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2490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998ED-ECC1-4649-8A53-FB9BEF5BFB20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722C8-7E63-450A-A6D6-C1C6042A0B5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3917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5F75F-7BCD-4DEA-AB23-CD75A703D48F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6592C-CC09-4241-879C-95B716E7D97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32002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510DA-10A6-4BAF-860E-F321BC245EE2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35A29-91BA-45DD-BC6C-30916C6F0CA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78715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226C3-22AF-40C6-A63D-A3E65765A0EC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9985E-C64C-4C6B-82FF-F99EE55BFF9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1846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C59A8-E5BD-40E5-ACF6-054659228135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5B1D2-F09F-43B8-B06E-14023FC4C04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058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B66F1-199D-45DA-BEE2-440DA6D19F5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562E6-B875-48D0-9DDB-7E1F0BF26A4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3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052AA-AA49-425B-8443-044FEB86937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6863B-D1EA-419B-8A5F-11331D9FD91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069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B6DA4-941A-4E2B-B144-D0B899F8319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3E135-389D-4ACE-99FA-DE8D336B60C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674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A1561-FD40-44F1-A99C-6404BF9B0E5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40BEE-55E4-4B82-B35A-A528C947D36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638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0CB54-9FC8-4A79-8E98-29E71446E2F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FB36-F3D0-4992-AB31-07E96F5057E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9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13D6E-4534-4255-9C6E-4C26442F950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17346-F029-42EA-A3C4-88D9A54E0C6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47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1494E-A65E-4C86-B08E-65EB2B65211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8291-F814-497B-95D0-01696FB3579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8904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0133E-DC90-49B9-93CE-F7B8D033279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F28AA-D0B6-4C24-9900-A4F5F52D44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181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39C52-2FC6-428C-B405-1B85AB171AF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B3407-7BAE-4450-97BD-691111A92B1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422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CDE68-CF86-4762-915A-17F8E7AAFAD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9EF18-CE14-4F6C-9993-0F34B1302A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222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0C71A-C91D-4BE3-9B38-856CA00CD5B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2020/11/19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E1A93-E9FD-45F2-9368-C663616001A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95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13392DFD-ACE1-4658-9C68-6E11FC9642BB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新細明體" pitchFamily="18" charset="-120"/>
              </a:defRPr>
            </a:lvl1pPr>
          </a:lstStyle>
          <a:p>
            <a:pPr>
              <a:defRPr/>
            </a:pPr>
            <a:fld id="{92FAA460-B1F0-40F1-B040-7AE6C024C5F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15864C52-2372-4D26-BD85-EA9B906B301E}" type="datetime1">
              <a:rPr lang="zh-TW" altLang="en-US" smtClean="0"/>
              <a:t>2020/11/19</a:t>
            </a:fld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新細明體" pitchFamily="18" charset="-120"/>
              </a:defRPr>
            </a:lvl1pPr>
          </a:lstStyle>
          <a:p>
            <a:pPr>
              <a:defRPr/>
            </a:pPr>
            <a:fld id="{92FAA460-B1F0-40F1-B040-7AE6C024C5FC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\\tglcifs\PR\&#32317;&#32147;&#29702;&#23460;&#20844;&#29992;&#36039;&#26009;&#22846;\&#23565;&#22806;&#35611;&#31295;\2019\20191016%20&#25991;&#21270;&#22823;&#23416;&#28436;&#35611;\Row%20Data\&#24433;&#29255;\&#20840;&#29699;&#20154;&#22781;&#12300;&#22240;&#28858;&#24859;%20&#33310;&#25152;&#32858;ZUMBA&#12301;.mp4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ctrTitle"/>
          </p:nvPr>
        </p:nvSpPr>
        <p:spPr>
          <a:xfrm>
            <a:off x="755576" y="4365104"/>
            <a:ext cx="7772400" cy="197418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zh-TW" altLang="en-US" sz="3600" b="1" dirty="0" smtClean="0">
                <a:latin typeface="新細明體"/>
                <a:ea typeface="新細明體"/>
              </a:rPr>
              <a:t>「</a:t>
            </a:r>
            <a:r>
              <a:rPr lang="en-US" altLang="zh-TW" sz="3600" b="1" dirty="0" smtClean="0">
                <a:latin typeface="微軟正黑體" pitchFamily="34" charset="-120"/>
                <a:ea typeface="微軟正黑體" panose="020B0604030504040204" pitchFamily="34" charset="-120"/>
              </a:rPr>
              <a:t>2021</a:t>
            </a:r>
            <a:r>
              <a:rPr lang="zh-TW" altLang="en-US" sz="3600" b="1" dirty="0" smtClean="0">
                <a:latin typeface="微軟正黑體" pitchFamily="34" charset="-120"/>
                <a:ea typeface="微軟正黑體" panose="020B0604030504040204" pitchFamily="34" charset="-120"/>
              </a:rPr>
              <a:t>上半年</a:t>
            </a:r>
            <a:r>
              <a:rPr lang="zh-TW" altLang="en-US" sz="3600" b="1" dirty="0" smtClean="0">
                <a:latin typeface="新細明體"/>
                <a:ea typeface="新細明體"/>
              </a:rPr>
              <a:t>」</a:t>
            </a:r>
            <a:r>
              <a:rPr lang="zh-TW" altLang="en-US" sz="3600" b="1" dirty="0" smtClean="0">
                <a:latin typeface="微軟正黑體" pitchFamily="34" charset="-120"/>
                <a:ea typeface="微軟正黑體" panose="020B0604030504040204" pitchFamily="34" charset="-120"/>
              </a:rPr>
              <a:t>產學實習生職缺簡介</a:t>
            </a:r>
            <a:r>
              <a:rPr lang="zh-TW" altLang="en-US" sz="3600" b="1" dirty="0">
                <a:latin typeface="微軟正黑體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3600" b="1" dirty="0">
                <a:latin typeface="微軟正黑體" pitchFamily="34" charset="-120"/>
                <a:ea typeface="微軟正黑體" panose="020B0604030504040204" pitchFamily="34" charset="-120"/>
              </a:rPr>
            </a:b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/>
            </a:r>
            <a:b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</a:b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/>
            </a:r>
            <a:b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</a:b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2020/11</a:t>
            </a:r>
            <a:endPara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03032" cy="490066"/>
          </a:xfrm>
        </p:spPr>
        <p:txBody>
          <a:bodyPr/>
          <a:lstStyle/>
          <a:p>
            <a:pPr algn="l"/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目錄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全球人壽簡介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…………………………p.3</a:t>
            </a:r>
          </a:p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實習生職缺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申請方式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………………..p.7</a:t>
            </a: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實習生職缺內容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……………………...p.8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6309D-DBE1-4348-BFBA-46037505D979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85592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/>
          <p:cNvSpPr>
            <a:spLocks noChangeArrowheads="1"/>
          </p:cNvSpPr>
          <p:nvPr/>
        </p:nvSpPr>
        <p:spPr bwMode="auto">
          <a:xfrm>
            <a:off x="395536" y="171450"/>
            <a:ext cx="2946152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關於全球人壽</a:t>
            </a:r>
          </a:p>
        </p:txBody>
      </p:sp>
      <p:grpSp>
        <p:nvGrpSpPr>
          <p:cNvPr id="8195" name="组合 2"/>
          <p:cNvGrpSpPr>
            <a:grpSpLocks/>
          </p:cNvGrpSpPr>
          <p:nvPr/>
        </p:nvGrpSpPr>
        <p:grpSpPr bwMode="auto">
          <a:xfrm>
            <a:off x="-107950" y="981075"/>
            <a:ext cx="9251950" cy="2232025"/>
            <a:chOff x="-107950" y="981075"/>
            <a:chExt cx="9251950" cy="2232025"/>
          </a:xfrm>
        </p:grpSpPr>
        <p:grpSp>
          <p:nvGrpSpPr>
            <p:cNvPr id="8204" name="群組 1"/>
            <p:cNvGrpSpPr>
              <a:grpSpLocks/>
            </p:cNvGrpSpPr>
            <p:nvPr/>
          </p:nvGrpSpPr>
          <p:grpSpPr bwMode="auto">
            <a:xfrm>
              <a:off x="-107950" y="981075"/>
              <a:ext cx="9251950" cy="2232025"/>
              <a:chOff x="0" y="981075"/>
              <a:chExt cx="9251195" cy="2231861"/>
            </a:xfrm>
          </p:grpSpPr>
          <p:sp>
            <p:nvSpPr>
              <p:cNvPr id="8213" name="Line 3"/>
              <p:cNvSpPr>
                <a:spLocks noChangeShapeType="1"/>
              </p:cNvSpPr>
              <p:nvPr/>
            </p:nvSpPr>
            <p:spPr bwMode="auto">
              <a:xfrm>
                <a:off x="395522" y="1484754"/>
                <a:ext cx="8855673" cy="348"/>
              </a:xfrm>
              <a:prstGeom prst="line">
                <a:avLst/>
              </a:prstGeom>
              <a:noFill/>
              <a:ln w="101600">
                <a:solidFill>
                  <a:srgbClr val="66CC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>
                  <a:solidFill>
                    <a:prstClr val="black"/>
                  </a:solidFill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8214" name="Line 4"/>
              <p:cNvSpPr>
                <a:spLocks noChangeShapeType="1"/>
              </p:cNvSpPr>
              <p:nvPr/>
            </p:nvSpPr>
            <p:spPr bwMode="auto">
              <a:xfrm>
                <a:off x="5399589" y="1341438"/>
                <a:ext cx="0" cy="288925"/>
              </a:xfrm>
              <a:prstGeom prst="line">
                <a:avLst/>
              </a:prstGeom>
              <a:noFill/>
              <a:ln w="38100" cmpd="dbl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>
                  <a:solidFill>
                    <a:prstClr val="black"/>
                  </a:solidFill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8215" name="Line 6"/>
              <p:cNvSpPr>
                <a:spLocks noChangeShapeType="1"/>
              </p:cNvSpPr>
              <p:nvPr/>
            </p:nvSpPr>
            <p:spPr bwMode="auto">
              <a:xfrm>
                <a:off x="2159494" y="1341438"/>
                <a:ext cx="0" cy="287337"/>
              </a:xfrm>
              <a:prstGeom prst="line">
                <a:avLst/>
              </a:prstGeom>
              <a:noFill/>
              <a:ln w="38100" cmpd="dbl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>
                  <a:solidFill>
                    <a:prstClr val="black"/>
                  </a:solidFill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8216" name="Line 7"/>
              <p:cNvSpPr>
                <a:spLocks noChangeShapeType="1"/>
              </p:cNvSpPr>
              <p:nvPr/>
            </p:nvSpPr>
            <p:spPr bwMode="auto">
              <a:xfrm>
                <a:off x="395288" y="1341438"/>
                <a:ext cx="0" cy="287337"/>
              </a:xfrm>
              <a:prstGeom prst="line">
                <a:avLst/>
              </a:prstGeom>
              <a:noFill/>
              <a:ln w="38100" cmpd="dbl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>
                  <a:solidFill>
                    <a:prstClr val="black"/>
                  </a:solidFill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8217" name="Rectangle 11"/>
              <p:cNvSpPr>
                <a:spLocks noChangeArrowheads="1"/>
              </p:cNvSpPr>
              <p:nvPr/>
            </p:nvSpPr>
            <p:spPr bwMode="auto">
              <a:xfrm>
                <a:off x="3059113" y="981075"/>
                <a:ext cx="865187" cy="358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TW" sz="1800">
                  <a:solidFill>
                    <a:srgbClr val="0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  <p:sp>
            <p:nvSpPr>
              <p:cNvPr id="8218" name="Rectangle 13"/>
              <p:cNvSpPr>
                <a:spLocks noChangeArrowheads="1"/>
              </p:cNvSpPr>
              <p:nvPr/>
            </p:nvSpPr>
            <p:spPr bwMode="auto">
              <a:xfrm>
                <a:off x="1869194" y="981075"/>
                <a:ext cx="722312" cy="358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TW" sz="1800">
                    <a:solidFill>
                      <a:srgbClr val="0000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1998</a:t>
                </a:r>
              </a:p>
            </p:txBody>
          </p:sp>
          <p:sp>
            <p:nvSpPr>
              <p:cNvPr id="8219" name="Rectangle 14"/>
              <p:cNvSpPr>
                <a:spLocks noChangeArrowheads="1"/>
              </p:cNvSpPr>
              <p:nvPr/>
            </p:nvSpPr>
            <p:spPr bwMode="auto">
              <a:xfrm>
                <a:off x="0" y="981075"/>
                <a:ext cx="647700" cy="358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TW" sz="1800">
                    <a:solidFill>
                      <a:srgbClr val="0000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1994</a:t>
                </a:r>
              </a:p>
            </p:txBody>
          </p:sp>
          <p:sp>
            <p:nvSpPr>
              <p:cNvPr id="8220" name="Rectangle 18"/>
              <p:cNvSpPr>
                <a:spLocks noChangeArrowheads="1"/>
              </p:cNvSpPr>
              <p:nvPr/>
            </p:nvSpPr>
            <p:spPr bwMode="auto">
              <a:xfrm>
                <a:off x="5038417" y="981075"/>
                <a:ext cx="865187" cy="358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TW" sz="1800">
                    <a:solidFill>
                      <a:srgbClr val="0000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2013</a:t>
                </a:r>
              </a:p>
            </p:txBody>
          </p:sp>
          <p:sp>
            <p:nvSpPr>
              <p:cNvPr id="113684" name="AutoShape 20"/>
              <p:cNvSpPr>
                <a:spLocks noChangeArrowheads="1"/>
              </p:cNvSpPr>
              <p:nvPr/>
            </p:nvSpPr>
            <p:spPr bwMode="auto">
              <a:xfrm>
                <a:off x="179511" y="1772816"/>
                <a:ext cx="971952" cy="1080120"/>
              </a:xfrm>
              <a:prstGeom prst="roundRect">
                <a:avLst>
                  <a:gd name="adj" fmla="val 16667"/>
                </a:avLst>
              </a:prstGeom>
              <a:solidFill>
                <a:srgbClr val="FF9900">
                  <a:alpha val="65000"/>
                </a:srgbClr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  <a:softEdge rad="31750"/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zh-TW" altLang="en-US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荷商正式</a:t>
                </a:r>
                <a:endParaRPr lang="en-US" altLang="zh-TW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endParaRPr>
              </a:p>
              <a:p>
                <a:pPr algn="ctr">
                  <a:defRPr/>
                </a:pPr>
                <a:r>
                  <a:rPr lang="zh-TW" altLang="en-US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在台營運</a:t>
                </a:r>
              </a:p>
            </p:txBody>
          </p:sp>
          <p:sp>
            <p:nvSpPr>
              <p:cNvPr id="113686" name="AutoShape 22"/>
              <p:cNvSpPr>
                <a:spLocks noChangeArrowheads="1"/>
              </p:cNvSpPr>
              <p:nvPr/>
            </p:nvSpPr>
            <p:spPr bwMode="auto">
              <a:xfrm>
                <a:off x="3411185" y="1772758"/>
                <a:ext cx="1296144" cy="648072"/>
              </a:xfrm>
              <a:prstGeom prst="roundRect">
                <a:avLst>
                  <a:gd name="adj" fmla="val 16667"/>
                </a:avLst>
              </a:prstGeom>
              <a:solidFill>
                <a:srgbClr val="7030A0">
                  <a:alpha val="70000"/>
                </a:srgbClr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  <a:softEdge rad="31750"/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zh-TW" altLang="en-US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中瑋一入主</a:t>
                </a:r>
                <a:endParaRPr lang="en-US" altLang="zh-TW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endParaRPr>
              </a:p>
              <a:p>
                <a:pPr algn="ctr">
                  <a:defRPr/>
                </a:pPr>
                <a:r>
                  <a:rPr lang="zh-TW" altLang="en-US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成為單一股東</a:t>
                </a:r>
                <a:endParaRPr lang="zh-TW" altLang="en-US" sz="2000" b="1" dirty="0">
                  <a:solidFill>
                    <a:srgbClr val="FFFF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  <p:sp>
            <p:nvSpPr>
              <p:cNvPr id="113687" name="AutoShape 23"/>
              <p:cNvSpPr>
                <a:spLocks noChangeArrowheads="1"/>
              </p:cNvSpPr>
              <p:nvPr/>
            </p:nvSpPr>
            <p:spPr bwMode="auto">
              <a:xfrm>
                <a:off x="1223466" y="1700768"/>
                <a:ext cx="2160240" cy="1512168"/>
              </a:xfrm>
              <a:prstGeom prst="roundRect">
                <a:avLst>
                  <a:gd name="adj" fmla="val 16667"/>
                </a:avLst>
              </a:prstGeom>
              <a:solidFill>
                <a:srgbClr val="669900">
                  <a:alpha val="65000"/>
                </a:srgbClr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  <a:softEdge rad="31750"/>
              </a:effec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zh-TW" altLang="en-US" sz="20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併購</a:t>
                </a:r>
                <a:endParaRPr lang="en-US" altLang="zh-TW" sz="20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en-US" altLang="zh-TW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-</a:t>
                </a:r>
                <a:r>
                  <a:rPr lang="zh-TW" altLang="en-US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美國家庭人壽</a:t>
                </a:r>
                <a:endParaRPr lang="en-US" altLang="zh-TW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en-US" altLang="zh-TW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-</a:t>
                </a:r>
                <a:r>
                  <a:rPr lang="zh-TW" altLang="en-US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全美人壽台灣分公司</a:t>
                </a:r>
                <a:endParaRPr lang="en-US" altLang="zh-TW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en-US" altLang="zh-TW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-</a:t>
                </a:r>
                <a:r>
                  <a:rPr lang="zh-TW" altLang="en-US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安盛國衛人壽  </a:t>
                </a:r>
                <a:endParaRPr lang="en-US" altLang="zh-TW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endParaRPr>
              </a:p>
            </p:txBody>
          </p:sp>
          <p:sp>
            <p:nvSpPr>
              <p:cNvPr id="8230" name="Line 26"/>
              <p:cNvSpPr>
                <a:spLocks noChangeShapeType="1"/>
              </p:cNvSpPr>
              <p:nvPr/>
            </p:nvSpPr>
            <p:spPr bwMode="auto">
              <a:xfrm>
                <a:off x="4140200" y="1341438"/>
                <a:ext cx="0" cy="288925"/>
              </a:xfrm>
              <a:prstGeom prst="line">
                <a:avLst/>
              </a:prstGeom>
              <a:noFill/>
              <a:ln w="38100" cmpd="dbl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>
                  <a:solidFill>
                    <a:prstClr val="black"/>
                  </a:solidFill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8231" name="Rectangle 27"/>
              <p:cNvSpPr>
                <a:spLocks noChangeArrowheads="1"/>
              </p:cNvSpPr>
              <p:nvPr/>
            </p:nvSpPr>
            <p:spPr bwMode="auto">
              <a:xfrm>
                <a:off x="3708400" y="981075"/>
                <a:ext cx="865188" cy="358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TW" sz="1800">
                    <a:solidFill>
                      <a:srgbClr val="0000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2009</a:t>
                </a:r>
              </a:p>
            </p:txBody>
          </p:sp>
          <p:sp>
            <p:nvSpPr>
              <p:cNvPr id="113692" name="AutoShape 28"/>
              <p:cNvSpPr>
                <a:spLocks noChangeArrowheads="1"/>
              </p:cNvSpPr>
              <p:nvPr/>
            </p:nvSpPr>
            <p:spPr bwMode="auto">
              <a:xfrm>
                <a:off x="4787864" y="1700808"/>
                <a:ext cx="1296144" cy="1008112"/>
              </a:xfrm>
              <a:prstGeom prst="roundRect">
                <a:avLst>
                  <a:gd name="adj" fmla="val 16667"/>
                </a:avLst>
              </a:prstGeom>
              <a:solidFill>
                <a:srgbClr val="FF3399">
                  <a:alpha val="70000"/>
                </a:srgbClr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  <a:softEdge rad="31750"/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zh-TW" altLang="en-US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概括承受</a:t>
                </a:r>
                <a:endParaRPr lang="en-US" altLang="zh-TW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endParaRPr>
              </a:p>
              <a:p>
                <a:pPr algn="ctr">
                  <a:defRPr/>
                </a:pPr>
                <a:r>
                  <a:rPr lang="zh-TW" altLang="en-US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國華人壽</a:t>
                </a:r>
              </a:p>
            </p:txBody>
          </p:sp>
          <p:sp>
            <p:nvSpPr>
              <p:cNvPr id="8235" name="Line 4"/>
              <p:cNvSpPr>
                <a:spLocks noChangeShapeType="1"/>
              </p:cNvSpPr>
              <p:nvPr/>
            </p:nvSpPr>
            <p:spPr bwMode="auto">
              <a:xfrm>
                <a:off x="7343647" y="1341095"/>
                <a:ext cx="0" cy="288925"/>
              </a:xfrm>
              <a:prstGeom prst="line">
                <a:avLst/>
              </a:prstGeom>
              <a:noFill/>
              <a:ln w="38100" cmpd="dbl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>
                  <a:solidFill>
                    <a:prstClr val="black"/>
                  </a:solidFill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8236" name="Rectangle 18"/>
              <p:cNvSpPr>
                <a:spLocks noChangeArrowheads="1"/>
              </p:cNvSpPr>
              <p:nvPr/>
            </p:nvSpPr>
            <p:spPr bwMode="auto">
              <a:xfrm>
                <a:off x="6890613" y="981973"/>
                <a:ext cx="865188" cy="358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TW" sz="1800">
                    <a:solidFill>
                      <a:srgbClr val="0000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2018</a:t>
                </a:r>
              </a:p>
            </p:txBody>
          </p:sp>
          <p:sp>
            <p:nvSpPr>
              <p:cNvPr id="26" name="AutoShape 24"/>
              <p:cNvSpPr>
                <a:spLocks noChangeArrowheads="1"/>
              </p:cNvSpPr>
              <p:nvPr/>
            </p:nvSpPr>
            <p:spPr bwMode="auto">
              <a:xfrm>
                <a:off x="6551623" y="1701115"/>
                <a:ext cx="1688962" cy="504465"/>
              </a:xfrm>
              <a:prstGeom prst="roundRect">
                <a:avLst>
                  <a:gd name="adj" fmla="val 16667"/>
                </a:avLst>
              </a:prstGeom>
              <a:solidFill>
                <a:srgbClr val="0066FF"/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  <a:softEdge rad="31750"/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altLang="zh-TW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endParaRPr>
              </a:p>
              <a:p>
                <a:pPr algn="ctr">
                  <a:defRPr/>
                </a:pPr>
                <a:r>
                  <a:rPr lang="zh-TW" altLang="en-US" sz="1600" b="1" dirty="0">
                    <a:solidFill>
                      <a:srgbClr val="FFFFFF"/>
                    </a:solidFill>
                    <a:latin typeface="Calibri" pitchFamily="34" charset="0"/>
                    <a:ea typeface="微軟正黑體" pitchFamily="34" charset="-120"/>
                    <a:cs typeface="Times New Roman" pitchFamily="18" charset="0"/>
                  </a:rPr>
                  <a:t>核心系統上線</a:t>
                </a:r>
                <a:endParaRPr lang="en-US" altLang="zh-TW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endParaRPr>
              </a:p>
              <a:p>
                <a:pPr algn="ctr">
                  <a:defRPr/>
                </a:pPr>
                <a:endParaRPr lang="zh-TW" altLang="en-US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endParaRPr>
              </a:p>
            </p:txBody>
          </p:sp>
        </p:grpSp>
        <p:sp>
          <p:nvSpPr>
            <p:cNvPr id="8205" name="Line 4"/>
            <p:cNvSpPr>
              <a:spLocks noChangeShapeType="1"/>
            </p:cNvSpPr>
            <p:nvPr/>
          </p:nvSpPr>
          <p:spPr bwMode="auto">
            <a:xfrm>
              <a:off x="8748713" y="1341438"/>
              <a:ext cx="0" cy="288925"/>
            </a:xfrm>
            <a:prstGeom prst="line">
              <a:avLst/>
            </a:prstGeom>
            <a:noFill/>
            <a:ln w="38100" cmpd="dbl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8206" name="Rectangle 18"/>
            <p:cNvSpPr>
              <a:spLocks noChangeArrowheads="1"/>
            </p:cNvSpPr>
            <p:nvPr/>
          </p:nvSpPr>
          <p:spPr bwMode="auto">
            <a:xfrm>
              <a:off x="8305800" y="981075"/>
              <a:ext cx="838200" cy="358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1800">
                  <a:solidFill>
                    <a:srgbClr val="0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2019</a:t>
              </a:r>
            </a:p>
          </p:txBody>
        </p:sp>
        <p:sp>
          <p:nvSpPr>
            <p:cNvPr id="36" name="AutoShape 24"/>
            <p:cNvSpPr>
              <a:spLocks noChangeArrowheads="1"/>
            </p:cNvSpPr>
            <p:nvPr/>
          </p:nvSpPr>
          <p:spPr bwMode="auto">
            <a:xfrm>
              <a:off x="8316416" y="1700808"/>
              <a:ext cx="827584" cy="64845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  <a:softEdge rad="31750"/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zh-TW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rPr>
                <a:t>25</a:t>
              </a:r>
              <a:r>
                <a:rPr lang="zh-TW" altLang="en-US" sz="1600" b="1" dirty="0">
                  <a:solidFill>
                    <a:srgbClr val="FFFFFF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rPr>
                <a:t>週年</a:t>
              </a:r>
            </a:p>
          </p:txBody>
        </p:sp>
        <p:sp>
          <p:nvSpPr>
            <p:cNvPr id="38" name="AutoShape 24"/>
            <p:cNvSpPr>
              <a:spLocks noChangeArrowheads="1"/>
            </p:cNvSpPr>
            <p:nvPr/>
          </p:nvSpPr>
          <p:spPr bwMode="auto">
            <a:xfrm>
              <a:off x="6444208" y="2204427"/>
              <a:ext cx="1689100" cy="504493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  <a:softEdge rad="31750"/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zh-TW" altLang="en-US" b="1" dirty="0">
                  <a:solidFill>
                    <a:prstClr val="black"/>
                  </a:solidFill>
                  <a:latin typeface="Calibri" pitchFamily="34" charset="0"/>
                  <a:ea typeface="微軟正黑體" pitchFamily="34" charset="-120"/>
                  <a:cs typeface="Times New Roman" pitchFamily="18" charset="0"/>
                </a:rPr>
                <a:t>總資產破兆</a:t>
              </a:r>
            </a:p>
          </p:txBody>
        </p:sp>
      </p:grpSp>
      <p:grpSp>
        <p:nvGrpSpPr>
          <p:cNvPr id="8196" name="组合 4"/>
          <p:cNvGrpSpPr>
            <a:grpSpLocks/>
          </p:cNvGrpSpPr>
          <p:nvPr/>
        </p:nvGrpSpPr>
        <p:grpSpPr bwMode="auto">
          <a:xfrm>
            <a:off x="2700338" y="3767138"/>
            <a:ext cx="6108700" cy="2038350"/>
            <a:chOff x="315986" y="3338513"/>
            <a:chExt cx="8565977" cy="2089150"/>
          </a:xfrm>
        </p:grpSpPr>
        <p:pic>
          <p:nvPicPr>
            <p:cNvPr id="10245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20072" y="3338513"/>
              <a:ext cx="1689100" cy="20891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250" name="圖片 1" descr="image00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164288" y="3796134"/>
              <a:ext cx="1717675" cy="12890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251" name="Picture 4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15986" y="3821987"/>
              <a:ext cx="2095774" cy="140882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7" name="全球人壽「因為愛 舞所聚ZUMBA」.mp4">
              <a:hlinkClick r:id="" action="ppaction://media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9013" y="3789363"/>
              <a:ext cx="258762" cy="193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 descr="图片包含 游戏机, 站, 桌子, 房间&#10;&#10;描述已自动生成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04356" y="3789040"/>
              <a:ext cx="2224630" cy="134868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8197" name="圖片 22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768725"/>
            <a:ext cx="2384425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6863B-D1EA-419B-8A5F-11331D9FD91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54105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395536" y="188913"/>
            <a:ext cx="725145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GB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全球人壽概況</a:t>
            </a:r>
            <a:endParaRPr lang="zh-TW" altLang="nl-NL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84213" y="1214438"/>
            <a:ext cx="7993062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6700" indent="-266700">
              <a:spcBef>
                <a:spcPct val="100000"/>
              </a:spcBef>
              <a:buFontTx/>
              <a:buChar char="•"/>
              <a:defRPr/>
            </a:pPr>
            <a:r>
              <a:rPr lang="zh-TW" altLang="en-US" sz="2800" dirty="0">
                <a:latin typeface="+mn-lt"/>
                <a:ea typeface="微軟正黑體" pitchFamily="34" charset="-120"/>
              </a:rPr>
              <a:t>個人險保戶數約</a:t>
            </a:r>
            <a:r>
              <a:rPr lang="en-US" altLang="zh-TW" sz="2800" dirty="0">
                <a:solidFill>
                  <a:srgbClr val="000000"/>
                </a:solidFill>
                <a:latin typeface="+mn-lt"/>
                <a:ea typeface="微軟正黑體" pitchFamily="34" charset="-120"/>
              </a:rPr>
              <a:t>257</a:t>
            </a:r>
            <a:r>
              <a:rPr lang="zh-TW" altLang="en-US" sz="2800" dirty="0">
                <a:latin typeface="+mn-lt"/>
                <a:ea typeface="微軟正黑體" pitchFamily="34" charset="-120"/>
              </a:rPr>
              <a:t>萬人</a:t>
            </a:r>
            <a:endParaRPr lang="en-US" altLang="zh-TW" sz="2800" dirty="0">
              <a:latin typeface="+mn-lt"/>
              <a:ea typeface="微軟正黑體" pitchFamily="34" charset="-120"/>
            </a:endParaRPr>
          </a:p>
          <a:p>
            <a:pPr marL="266700" indent="-266700">
              <a:spcBef>
                <a:spcPct val="100000"/>
              </a:spcBef>
              <a:buFontTx/>
              <a:buChar char="•"/>
              <a:defRPr/>
            </a:pPr>
            <a:r>
              <a:rPr lang="zh-TW" altLang="en-US" sz="2800" dirty="0">
                <a:latin typeface="+mn-lt"/>
                <a:ea typeface="微軟正黑體" pitchFamily="34" charset="-120"/>
              </a:rPr>
              <a:t>總員工數約</a:t>
            </a:r>
            <a:r>
              <a:rPr lang="en-US" altLang="zh-TW" sz="2800" dirty="0">
                <a:latin typeface="+mn-lt"/>
                <a:ea typeface="微軟正黑體" pitchFamily="34" charset="-120"/>
              </a:rPr>
              <a:t>6,000</a:t>
            </a:r>
            <a:r>
              <a:rPr lang="zh-TW" altLang="en-US" sz="2800" dirty="0">
                <a:latin typeface="+mn-lt"/>
                <a:ea typeface="微軟正黑體" pitchFamily="34" charset="-120"/>
              </a:rPr>
              <a:t>人</a:t>
            </a:r>
          </a:p>
          <a:p>
            <a:pPr marL="266700" indent="-266700">
              <a:spcBef>
                <a:spcPct val="100000"/>
              </a:spcBef>
              <a:buFontTx/>
              <a:buChar char="•"/>
              <a:defRPr/>
            </a:pPr>
            <a:r>
              <a:rPr kumimoji="0" lang="zh-TW" altLang="en-US" sz="2800" dirty="0">
                <a:latin typeface="+mn-lt"/>
                <a:ea typeface="微軟正黑體" pitchFamily="34" charset="-120"/>
              </a:rPr>
              <a:t>總資產</a:t>
            </a:r>
            <a:r>
              <a:rPr kumimoji="0" lang="en-US" altLang="zh-TW" sz="2800" dirty="0">
                <a:latin typeface="+mn-lt"/>
                <a:ea typeface="微軟正黑體" pitchFamily="34" charset="-120"/>
              </a:rPr>
              <a:t>1</a:t>
            </a:r>
            <a:r>
              <a:rPr kumimoji="0" lang="zh-TW" altLang="en-US" sz="2800" dirty="0">
                <a:latin typeface="+mn-lt"/>
                <a:ea typeface="微軟正黑體" pitchFamily="34" charset="-120"/>
              </a:rPr>
              <a:t>兆</a:t>
            </a:r>
            <a:r>
              <a:rPr kumimoji="0" lang="en-US" altLang="zh-TW" sz="2800" dirty="0">
                <a:latin typeface="+mn-lt"/>
                <a:ea typeface="微軟正黑體" pitchFamily="34" charset="-120"/>
              </a:rPr>
              <a:t>2,244</a:t>
            </a:r>
            <a:r>
              <a:rPr kumimoji="0" lang="zh-TW" altLang="en-US" sz="2800" dirty="0">
                <a:latin typeface="+mn-lt"/>
                <a:ea typeface="微軟正黑體" pitchFamily="34" charset="-120"/>
              </a:rPr>
              <a:t>億元 </a:t>
            </a:r>
            <a:r>
              <a:rPr kumimoji="0" lang="en-US" altLang="zh-TW" sz="2800" dirty="0">
                <a:latin typeface="+mn-lt"/>
                <a:ea typeface="微軟正黑體" pitchFamily="34" charset="-120"/>
              </a:rPr>
              <a:t>(</a:t>
            </a:r>
            <a:r>
              <a:rPr kumimoji="0" lang="zh-TW" altLang="en-US" sz="2800" dirty="0">
                <a:latin typeface="+mn-lt"/>
                <a:ea typeface="微軟正黑體" pitchFamily="34" charset="-120"/>
              </a:rPr>
              <a:t>統計至</a:t>
            </a:r>
            <a:r>
              <a:rPr kumimoji="0" lang="en-US" altLang="zh-TW" sz="2800" dirty="0">
                <a:latin typeface="+mn-lt"/>
                <a:ea typeface="微軟正黑體" pitchFamily="34" charset="-120"/>
              </a:rPr>
              <a:t>2020</a:t>
            </a:r>
            <a:r>
              <a:rPr kumimoji="0" lang="zh-TW" altLang="en-US" sz="2800" dirty="0">
                <a:latin typeface="+mn-lt"/>
                <a:ea typeface="微軟正黑體" pitchFamily="34" charset="-120"/>
              </a:rPr>
              <a:t>年</a:t>
            </a:r>
            <a:r>
              <a:rPr kumimoji="0" lang="en-US" altLang="zh-TW" sz="2800" dirty="0">
                <a:latin typeface="+mn-lt"/>
                <a:ea typeface="微軟正黑體" pitchFamily="34" charset="-120"/>
              </a:rPr>
              <a:t>Q3)</a:t>
            </a:r>
            <a:endParaRPr lang="en-US" altLang="zh-TW" sz="20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標楷體" pitchFamily="65" charset="-120"/>
            </a:endParaRPr>
          </a:p>
        </p:txBody>
      </p:sp>
      <p:pic>
        <p:nvPicPr>
          <p:cNvPr id="9220" name="Picture 6" descr="fin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933825"/>
            <a:ext cx="2881312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698291-F814-497B-95D0-01696FB3579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22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1"/>
          <p:cNvSpPr txBox="1">
            <a:spLocks/>
          </p:cNvSpPr>
          <p:nvPr/>
        </p:nvSpPr>
        <p:spPr bwMode="auto">
          <a:xfrm>
            <a:off x="251520" y="188640"/>
            <a:ext cx="8642350" cy="58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TW" altLang="en-US" sz="3200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舒適的工作環境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1134616"/>
            <a:ext cx="87129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2000" dirty="0">
                <a:solidFill>
                  <a:prstClr val="black"/>
                </a:solidFill>
                <a:latin typeface="Arial" pitchFamily="34" charset="0"/>
                <a:ea typeface="微軟正黑體" pitchFamily="34" charset="-120"/>
              </a:rPr>
              <a:t>2015</a:t>
            </a:r>
            <a:r>
              <a:rPr lang="zh-TW" altLang="en-US" sz="2000" dirty="0">
                <a:solidFill>
                  <a:prstClr val="black"/>
                </a:solidFill>
                <a:latin typeface="Arial" pitchFamily="34" charset="0"/>
                <a:ea typeface="微軟正黑體" pitchFamily="34" charset="-120"/>
              </a:rPr>
              <a:t>年</a:t>
            </a:r>
            <a:r>
              <a:rPr lang="en-US" altLang="zh-TW" sz="2000" dirty="0">
                <a:solidFill>
                  <a:prstClr val="black"/>
                </a:solidFill>
                <a:latin typeface="Arial" pitchFamily="34" charset="0"/>
                <a:ea typeface="微軟正黑體" pitchFamily="34" charset="-120"/>
              </a:rPr>
              <a:t>10</a:t>
            </a:r>
            <a:r>
              <a:rPr lang="zh-TW" altLang="en-US" sz="2000" dirty="0">
                <a:solidFill>
                  <a:prstClr val="black"/>
                </a:solidFill>
                <a:latin typeface="Arial" pitchFamily="34" charset="0"/>
                <a:ea typeface="微軟正黑體" pitchFamily="34" charset="-120"/>
              </a:rPr>
              <a:t>月，全球人壽總部搬遷至松山新址營運服務，提供保戶更好的服務品質及提供員工更完善的工作環境，象徵著全球人壽將邁向全新的里程碑。 </a:t>
            </a:r>
            <a:endParaRPr lang="en-US" altLang="zh-TW" sz="2000" dirty="0">
              <a:solidFill>
                <a:prstClr val="black"/>
              </a:solidFill>
              <a:latin typeface="Arial" pitchFamily="34" charset="0"/>
              <a:ea typeface="微軟正黑體" pitchFamily="34" charset="-120"/>
            </a:endParaRPr>
          </a:p>
          <a:p>
            <a:pPr eaLnBrk="0" hangingPunct="0"/>
            <a:endParaRPr lang="en-US" altLang="zh-TW" sz="2000" dirty="0">
              <a:solidFill>
                <a:prstClr val="black"/>
              </a:solidFill>
              <a:latin typeface="Calibri" pitchFamily="34" charset="0"/>
              <a:ea typeface="微軟正黑體" pitchFamily="34" charset="-120"/>
              <a:cs typeface="Times New Roman" pitchFamily="18" charset="0"/>
            </a:endParaRPr>
          </a:p>
          <a:p>
            <a:pPr eaLnBrk="0" hangingPunct="0"/>
            <a:endParaRPr lang="en-US" altLang="zh-TW" sz="1200" b="1" dirty="0">
              <a:solidFill>
                <a:prstClr val="black"/>
              </a:solidFill>
              <a:latin typeface="Calibri" pitchFamily="34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060848"/>
            <a:ext cx="3096344" cy="206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221088"/>
            <a:ext cx="3528391" cy="203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圖片 12" descr="瑜珈教室一景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2060848"/>
            <a:ext cx="2880320" cy="203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圖片 11" descr="團膳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4221088"/>
            <a:ext cx="318895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圖片 9" descr="全球人壽提供75元團膳價，員工大讚可以吃很飽。（照片／全球人壽提供）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280" y="2060848"/>
            <a:ext cx="1368152" cy="1993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6863B-D1EA-419B-8A5F-11331D9FD91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8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23528" y="190500"/>
            <a:ext cx="75775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b="1" dirty="0">
                <a:solidFill>
                  <a:prstClr val="black"/>
                </a:solidFill>
                <a:latin typeface="微軟正黑體" pitchFamily="34" charset="-120"/>
              </a:rPr>
              <a:t>Young Talent 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</a:rPr>
              <a:t>人才類別和訓練</a:t>
            </a:r>
            <a:endParaRPr lang="en-US" altLang="zh-TW" b="1" dirty="0">
              <a:solidFill>
                <a:prstClr val="black"/>
              </a:solidFill>
              <a:latin typeface="微軟正黑體" pitchFamily="34" charset="-120"/>
            </a:endParaRPr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1314591965"/>
              </p:ext>
            </p:extLst>
          </p:nvPr>
        </p:nvGraphicFramePr>
        <p:xfrm>
          <a:off x="467544" y="1988840"/>
          <a:ext cx="4032448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Freeform 8"/>
          <p:cNvSpPr>
            <a:spLocks/>
          </p:cNvSpPr>
          <p:nvPr/>
        </p:nvSpPr>
        <p:spPr bwMode="auto">
          <a:xfrm flipH="1">
            <a:off x="4643438" y="3284538"/>
            <a:ext cx="444500" cy="2520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TW" dirty="0">
              <a:solidFill>
                <a:prstClr val="black"/>
              </a:solidFill>
              <a:latin typeface="Arial"/>
              <a:ea typeface="微軟正黑體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 smtClean="0">
                <a:solidFill>
                  <a:prstClr val="black"/>
                </a:solidFill>
                <a:latin typeface="Arial"/>
                <a:ea typeface="微軟正黑體"/>
              </a:rPr>
              <a:t>實習生</a:t>
            </a:r>
            <a:endParaRPr kumimoji="0" lang="en-US" sz="1400" dirty="0">
              <a:solidFill>
                <a:prstClr val="black"/>
              </a:solidFill>
              <a:latin typeface="Arial"/>
              <a:ea typeface="新細明體" pitchFamily="18" charset="-120"/>
            </a:endParaRPr>
          </a:p>
        </p:txBody>
      </p:sp>
      <p:sp>
        <p:nvSpPr>
          <p:cNvPr id="24" name="Freeform 8"/>
          <p:cNvSpPr>
            <a:spLocks/>
          </p:cNvSpPr>
          <p:nvPr/>
        </p:nvSpPr>
        <p:spPr bwMode="auto">
          <a:xfrm rot="10800000" flipH="1">
            <a:off x="4427538" y="2060575"/>
            <a:ext cx="865187" cy="1223963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Arial"/>
              <a:ea typeface="新細明體" pitchFamily="18" charset="-120"/>
            </a:endParaRPr>
          </a:p>
        </p:txBody>
      </p:sp>
      <p:sp>
        <p:nvSpPr>
          <p:cNvPr id="6154" name="文字方塊 24"/>
          <p:cNvSpPr txBox="1">
            <a:spLocks noChangeArrowheads="1"/>
          </p:cNvSpPr>
          <p:nvPr/>
        </p:nvSpPr>
        <p:spPr bwMode="auto">
          <a:xfrm>
            <a:off x="4643438" y="2205038"/>
            <a:ext cx="4000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dist" eaLnBrk="1" hangingPunct="1">
              <a:spcBef>
                <a:spcPct val="0"/>
              </a:spcBef>
              <a:buFontTx/>
              <a:buNone/>
            </a:pPr>
            <a:r>
              <a:rPr kumimoji="0" lang="zh-TW" altLang="en-US" sz="1400" dirty="0">
                <a:solidFill>
                  <a:srgbClr val="FFFFFF"/>
                </a:solidFill>
                <a:cs typeface="Arial" charset="0"/>
              </a:rPr>
              <a:t>正職員工</a:t>
            </a:r>
          </a:p>
        </p:txBody>
      </p:sp>
      <p:graphicFrame>
        <p:nvGraphicFramePr>
          <p:cNvPr id="31" name="表格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216314"/>
              </p:ext>
            </p:extLst>
          </p:nvPr>
        </p:nvGraphicFramePr>
        <p:xfrm>
          <a:off x="5364038" y="1605827"/>
          <a:ext cx="3600450" cy="4199437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200150"/>
                <a:gridCol w="1200150"/>
                <a:gridCol w="1200150"/>
              </a:tblGrid>
              <a:tr h="65932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訓練</a:t>
                      </a:r>
                      <a:endParaRPr lang="en-US" altLang="zh-TW" sz="1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計劃</a:t>
                      </a:r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儲備</a:t>
                      </a:r>
                      <a:endParaRPr lang="en-US" altLang="zh-TW" sz="1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主管</a:t>
                      </a:r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實習生</a:t>
                      </a:r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 anchor="ctr">
                    <a:solidFill>
                      <a:srgbClr val="3333CC"/>
                    </a:solidFill>
                  </a:tcPr>
                </a:tc>
              </a:tr>
              <a:tr h="60161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期中、期</a:t>
                      </a:r>
                      <a:endParaRPr lang="en-US" altLang="zh-TW" sz="1600" baseline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末評鑑</a:t>
                      </a:r>
                      <a:endParaRPr lang="zh-TW" altLang="en-US" sz="1600" baseline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  <a:tc>
                  <a:txBody>
                    <a:bodyPr/>
                    <a:lstStyle/>
                    <a:p>
                      <a:endParaRPr lang="zh-TW" altLang="en-US" sz="18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</a:tr>
              <a:tr h="5933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跨部門之</a:t>
                      </a:r>
                      <a:endParaRPr lang="en-US" altLang="zh-TW" sz="1600" baseline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工作輪調</a:t>
                      </a: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  <a:tc>
                  <a:txBody>
                    <a:bodyPr/>
                    <a:lstStyle/>
                    <a:p>
                      <a:endParaRPr lang="zh-TW" altLang="en-US" sz="18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</a:tr>
              <a:tr h="59653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詳細部門</a:t>
                      </a:r>
                      <a:endParaRPr lang="en-US" altLang="zh-TW" sz="1600" baseline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職掌介紹</a:t>
                      </a:r>
                    </a:p>
                  </a:txBody>
                  <a:tcPr marL="91441" marR="91441" marT="45712" marB="45712"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</a:tr>
              <a:tr h="5729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200" baseline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專案報告</a:t>
                      </a:r>
                    </a:p>
                  </a:txBody>
                  <a:tcPr marL="91441" marR="91441" marT="45712" marB="45712" anchor="ctr" anchorCtr="1"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</a:tr>
              <a:tr h="59653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公司商品</a:t>
                      </a:r>
                      <a:endParaRPr lang="en-US" altLang="zh-TW" sz="1600" baseline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介紹</a:t>
                      </a:r>
                      <a:endParaRPr lang="zh-TW" altLang="en-US" sz="1600" baseline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</a:tr>
              <a:tr h="50976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新人</a:t>
                      </a:r>
                      <a:r>
                        <a:rPr lang="en-US" altLang="zh-TW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6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職能訓練</a:t>
                      </a:r>
                      <a:endParaRPr lang="zh-TW" altLang="en-US" sz="1600" baseline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 anchor="ctr"/>
                </a:tc>
                <a:tc>
                  <a:txBody>
                    <a:bodyPr/>
                    <a:lstStyle/>
                    <a:p>
                      <a:endParaRPr lang="zh-TW" altLang="en-US" sz="18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41" marR="91441" marT="45712" marB="45712"/>
                </a:tc>
              </a:tr>
            </a:tbl>
          </a:graphicData>
        </a:graphic>
      </p:graphicFrame>
      <p:pic>
        <p:nvPicPr>
          <p:cNvPr id="619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5386388"/>
            <a:ext cx="365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420888"/>
            <a:ext cx="365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3035300"/>
            <a:ext cx="365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3644900"/>
            <a:ext cx="365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4221163"/>
            <a:ext cx="365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1" y="4797425"/>
            <a:ext cx="36353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797425"/>
            <a:ext cx="365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0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221163"/>
            <a:ext cx="365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0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373216"/>
            <a:ext cx="365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02" name="文字方塊 43"/>
          <p:cNvSpPr txBox="1">
            <a:spLocks noChangeArrowheads="1"/>
          </p:cNvSpPr>
          <p:nvPr/>
        </p:nvSpPr>
        <p:spPr bwMode="auto">
          <a:xfrm>
            <a:off x="7812088" y="4005263"/>
            <a:ext cx="9001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800" dirty="0">
                <a:solidFill>
                  <a:srgbClr val="000000"/>
                </a:solidFill>
                <a:latin typeface="微軟正黑體" pitchFamily="34" charset="-120"/>
              </a:rPr>
              <a:t>(</a:t>
            </a:r>
            <a:r>
              <a:rPr lang="zh-TW" altLang="en-US" sz="800" dirty="0">
                <a:solidFill>
                  <a:srgbClr val="000000"/>
                </a:solidFill>
                <a:latin typeface="微軟正黑體" pitchFamily="34" charset="-120"/>
              </a:rPr>
              <a:t>僅暑期實習生</a:t>
            </a:r>
            <a:r>
              <a:rPr lang="en-US" altLang="zh-TW" sz="800" dirty="0">
                <a:solidFill>
                  <a:srgbClr val="000000"/>
                </a:solidFill>
                <a:latin typeface="微軟正黑體" pitchFamily="34" charset="-120"/>
              </a:rPr>
              <a:t>)</a:t>
            </a:r>
            <a:endParaRPr lang="zh-TW" altLang="en-US" sz="800" dirty="0">
              <a:solidFill>
                <a:srgbClr val="000000"/>
              </a:solidFill>
              <a:latin typeface="微軟正黑體" pitchFamily="34" charset="-120"/>
            </a:endParaRPr>
          </a:p>
        </p:txBody>
      </p:sp>
      <p:sp>
        <p:nvSpPr>
          <p:cNvPr id="6203" name="文字方塊 44"/>
          <p:cNvSpPr txBox="1">
            <a:spLocks noChangeArrowheads="1"/>
          </p:cNvSpPr>
          <p:nvPr/>
        </p:nvSpPr>
        <p:spPr bwMode="auto">
          <a:xfrm>
            <a:off x="250825" y="1052513"/>
            <a:ext cx="4752975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>
                <a:solidFill>
                  <a:srgbClr val="000000"/>
                </a:solidFill>
                <a:latin typeface="Calibri" pitchFamily="34" charset="0"/>
              </a:rPr>
              <a:t>「</a:t>
            </a:r>
            <a:r>
              <a:rPr lang="zh-TW" altLang="en-US" sz="2000" b="1" dirty="0">
                <a:solidFill>
                  <a:srgbClr val="3333CC"/>
                </a:solidFill>
                <a:latin typeface="Calibri" pitchFamily="34" charset="0"/>
              </a:rPr>
              <a:t>因為愛，責任在</a:t>
            </a:r>
            <a:r>
              <a:rPr lang="zh-TW" altLang="en-US" sz="2000" dirty="0">
                <a:solidFill>
                  <a:srgbClr val="000000"/>
                </a:solidFill>
                <a:latin typeface="Calibri" pitchFamily="34" charset="0"/>
              </a:rPr>
              <a:t>」是我們的品牌理念</a:t>
            </a:r>
            <a:r>
              <a:rPr lang="en-US" altLang="zh-TW" sz="2000" dirty="0">
                <a:solidFill>
                  <a:srgbClr val="000000"/>
                </a:solidFill>
                <a:latin typeface="Calibri" pitchFamily="34" charset="0"/>
              </a:rPr>
              <a:t>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>
                <a:solidFill>
                  <a:srgbClr val="000000"/>
                </a:solidFill>
                <a:latin typeface="Calibri" pitchFamily="34" charset="0"/>
              </a:rPr>
              <a:t>    </a:t>
            </a:r>
            <a:r>
              <a:rPr lang="zh-TW" altLang="en-US" sz="2000" b="1" dirty="0">
                <a:solidFill>
                  <a:srgbClr val="00B0F0"/>
                </a:solidFill>
                <a:latin typeface="Calibri" pitchFamily="34" charset="0"/>
              </a:rPr>
              <a:t>教育成長</a:t>
            </a:r>
            <a:r>
              <a:rPr lang="zh-TW" altLang="en-US" sz="2000" dirty="0">
                <a:solidFill>
                  <a:srgbClr val="000000"/>
                </a:solidFill>
                <a:latin typeface="Calibri" pitchFamily="34" charset="0"/>
              </a:rPr>
              <a:t>是我們堅持付出的社會責任</a:t>
            </a:r>
            <a:r>
              <a:rPr lang="en-US" altLang="zh-TW" sz="2000" dirty="0">
                <a:solidFill>
                  <a:srgbClr val="000000"/>
                </a:solidFill>
                <a:latin typeface="Calibri" pitchFamily="34" charset="0"/>
              </a:rPr>
              <a:t>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 dirty="0">
              <a:solidFill>
                <a:srgbClr val="000000"/>
              </a:solidFill>
              <a:ea typeface="新細明體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6863B-D1EA-419B-8A5F-11331D9FD91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82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8229600" cy="526579"/>
          </a:xfrm>
        </p:spPr>
        <p:txBody>
          <a:bodyPr/>
          <a:lstStyle/>
          <a:p>
            <a:pPr algn="l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實習生職缺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申請方式</a:t>
            </a:r>
            <a:endParaRPr lang="zh-TW" altLang="en-US" sz="3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6863B-D1EA-419B-8A5F-11331D9FD91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3529697"/>
              </p:ext>
            </p:extLst>
          </p:nvPr>
        </p:nvGraphicFramePr>
        <p:xfrm>
          <a:off x="467544" y="908720"/>
          <a:ext cx="8229600" cy="4320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圓角矩形 7"/>
          <p:cNvSpPr/>
          <p:nvPr/>
        </p:nvSpPr>
        <p:spPr>
          <a:xfrm>
            <a:off x="683568" y="5301208"/>
            <a:ext cx="7776864" cy="1008112"/>
          </a:xfrm>
          <a:prstGeom prst="roundRect">
            <a:avLst/>
          </a:prstGeom>
          <a:noFill/>
          <a:ln w="571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3" algn="ctr"/>
            <a:r>
              <a:rPr lang="zh-TW" altLang="en-US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履歷收件</a:t>
            </a:r>
            <a:r>
              <a:rPr lang="zh-TW" altLang="zh-TW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截止日期為</a:t>
            </a:r>
            <a:r>
              <a:rPr lang="en-US" altLang="zh-TW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2020/12/6(</a:t>
            </a:r>
            <a:r>
              <a:rPr lang="zh-TW" altLang="en-US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lvl="3" algn="ctr"/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若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履歷合適，全球人壽將會主動邀約面試</a:t>
            </a:r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3" algn="ctr"/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招募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額滿即截止，請儘早投遞履歷</a:t>
            </a:r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410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7837"/>
          </a:xfrm>
        </p:spPr>
        <p:txBody>
          <a:bodyPr/>
          <a:lstStyle/>
          <a:p>
            <a:pPr algn="l"/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產學實習生職缺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直營通路業務本部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295219"/>
              </p:ext>
            </p:extLst>
          </p:nvPr>
        </p:nvGraphicFramePr>
        <p:xfrm>
          <a:off x="323528" y="1484784"/>
          <a:ext cx="8507288" cy="4464496"/>
        </p:xfrm>
        <a:graphic>
          <a:graphicData uri="http://schemas.openxmlformats.org/drawingml/2006/table">
            <a:tbl>
              <a:tblPr/>
              <a:tblGrid>
                <a:gridCol w="1259411"/>
                <a:gridCol w="2124965"/>
                <a:gridCol w="2448272"/>
                <a:gridCol w="2674640"/>
              </a:tblGrid>
              <a:tr h="46033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需求部門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訓練發展處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訓練科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訓練發展處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專案科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直營通路事業部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全省六個督導區</a:t>
                      </a:r>
                      <a:r>
                        <a:rPr lang="en-US" altLang="zh-TW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52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工作內容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數位課程製作、美編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協助海豹部隊培訓計畫執行、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績效產能分析與追蹤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負責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八三夭增員廣告後續各督導區聯絡窗口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各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督導區增員鐵桿活動量追蹤及彙整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COP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活動宣傳協助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青年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增才活動協助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獎勵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競賽報表協助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督導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區行政作業與主管交辦事項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0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需求人數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50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需求科系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技能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保險、教育科技相關科系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財金或保險相關學系</a:t>
                      </a:r>
                      <a:b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PowerPoint、EXCEL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或數據分析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企管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財經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保險金融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67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工作天數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每週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3~5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天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薪資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時薪制，優於勞基法，提供勞保、健保及勞工退休金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6863B-D1EA-419B-8A5F-11331D9FD91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10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pPr algn="l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產學實習生職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缺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商品部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007295"/>
              </p:ext>
            </p:extLst>
          </p:nvPr>
        </p:nvGraphicFramePr>
        <p:xfrm>
          <a:off x="323528" y="1268760"/>
          <a:ext cx="8517630" cy="3816424"/>
        </p:xfrm>
        <a:graphic>
          <a:graphicData uri="http://schemas.openxmlformats.org/drawingml/2006/table">
            <a:tbl>
              <a:tblPr/>
              <a:tblGrid>
                <a:gridCol w="1292183"/>
                <a:gridCol w="2040872"/>
                <a:gridCol w="2160240"/>
                <a:gridCol w="3024335"/>
              </a:tblGrid>
              <a:tr h="37804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需求部門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商品一處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商品二處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產品管理處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216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工作內容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協助新商品研究開發　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協助新商品研究開發　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 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具美工設計經驗</a:t>
                      </a:r>
                      <a:b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熟悉繪圖軟體運用</a:t>
                      </a:r>
                      <a:b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 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簡易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EDM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設計與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Banner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素材製作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需求人數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08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需求科系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技能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數學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統計等相關科系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數學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統計等相關科系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商學院、金融保險相關科系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熟悉繪圖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軟體</a:t>
                      </a:r>
                    </a:p>
                  </a:txBody>
                  <a:tcPr marL="8143" marR="8143" marT="8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工作天數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每週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3~5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天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薪資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時薪制，優於勞基法，提供勞保、健保及勞工退休金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6863B-D1EA-419B-8A5F-11331D9FD91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79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7837"/>
          </a:xfrm>
        </p:spPr>
        <p:txBody>
          <a:bodyPr/>
          <a:lstStyle/>
          <a:p>
            <a:pPr algn="l"/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產學實習生職缺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資訊本部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6863B-D1EA-419B-8A5F-11331D9FD91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143583"/>
              </p:ext>
            </p:extLst>
          </p:nvPr>
        </p:nvGraphicFramePr>
        <p:xfrm>
          <a:off x="179512" y="1196752"/>
          <a:ext cx="8784976" cy="4680520"/>
        </p:xfrm>
        <a:graphic>
          <a:graphicData uri="http://schemas.openxmlformats.org/drawingml/2006/table">
            <a:tbl>
              <a:tblPr/>
              <a:tblGrid>
                <a:gridCol w="1115805"/>
                <a:gridCol w="1811867"/>
                <a:gridCol w="2544936"/>
                <a:gridCol w="1296144"/>
                <a:gridCol w="2016224"/>
              </a:tblGrid>
              <a:tr h="39604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需求部門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應用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系統服務處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資訊工程處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數位科技處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資訊及流程管理處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工作內容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RPA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系統維護開發</a:t>
                      </a:r>
                      <a:b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開發流程管控及法遵事項協助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軟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硬體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安裝與前端問題排除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系統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與機房維護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系統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測試作業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法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遵相關作業資料整理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程式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開發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或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新科技研究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專案管理資料分析及追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資料彙整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需求人數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需求科系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技能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數理資訊相關</a:t>
                      </a:r>
                      <a:b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具程式語言撰寫概念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b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財經管理相關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資訊相關科系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基本電腦維修技能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法務相關科系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基本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Office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操作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資訊、財務精算、統計、數學等科系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資訊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數理及商學相關科系尤佳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工作天數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每週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3~5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天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薪資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時薪制，優於勞基法，提供勞保、健保及勞工退休金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525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7837"/>
          </a:xfrm>
        </p:spPr>
        <p:txBody>
          <a:bodyPr/>
          <a:lstStyle/>
          <a:p>
            <a:pPr algn="l"/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產學實習生職缺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行政本部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6863B-D1EA-419B-8A5F-11331D9FD91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681937"/>
              </p:ext>
            </p:extLst>
          </p:nvPr>
        </p:nvGraphicFramePr>
        <p:xfrm>
          <a:off x="107504" y="1052736"/>
          <a:ext cx="8928992" cy="5112568"/>
        </p:xfrm>
        <a:graphic>
          <a:graphicData uri="http://schemas.openxmlformats.org/drawingml/2006/table">
            <a:tbl>
              <a:tblPr/>
              <a:tblGrid>
                <a:gridCol w="775989"/>
                <a:gridCol w="1431567"/>
                <a:gridCol w="1431567"/>
                <a:gridCol w="1431567"/>
                <a:gridCol w="1554046"/>
                <a:gridCol w="2304256"/>
              </a:tblGrid>
              <a:tr h="33234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需求部門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客戶服務處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保費行政科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客戶服務處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保全服務科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契約處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理賠處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電話服務中心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641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工作內容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授權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書點收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受理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分派及送銀行核印作業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授權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人及繳款人第三方繳費，關係證明及繳費服務單檢核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送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金單發放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回銷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盤點作業及催告退件管理作業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受理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及影印契變相關文件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結案案件整理歸檔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文件寄發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簡易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變更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下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照會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協助盤點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處理交辦事項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新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受理件送掃瞄前查填客戶職業代碼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收發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業務傳真資料及派送承辦核保員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支援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查覆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CRM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會辦件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紙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本旅平險收件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建檔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初核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帳務等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 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理賠案件受理作業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(ebao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及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Oracle)</a:t>
                      </a:r>
                      <a:b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理賠文件歸檔及調檔作業</a:t>
                      </a:r>
                      <a:b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 Oracle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調查行政作業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受理、核銷、報帳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b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 Clean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理賠案件初核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文書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整理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列印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裝信封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用印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送簽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寄送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歸檔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紙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本契變件的退件查找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整理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追蹤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結案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契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變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_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電訪音檔覆核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歸檔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資產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設備盤點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報廢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更換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每日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數據整理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呈報、 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複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檢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_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抽檢以上工作之正確性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其他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偶發性之專案支援覆核。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34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需求人數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937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需求科系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技能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保險相關科系尤佳</a:t>
                      </a:r>
                      <a:b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基本文書處理</a:t>
                      </a:r>
                      <a:b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如：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Word、Excel、Outlook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等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保險相關科系尤佳</a:t>
                      </a:r>
                      <a:b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基本文書處理</a:t>
                      </a:r>
                      <a:b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如：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Word、Excel、Outlook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等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商學院相關科系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保險、法律、醫學為優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科系不限， 積極樂觀、細心負責、合群、熟悉電腦操作、 具創意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7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工作天數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每週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3~5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天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薪資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時薪制，優於勞基法，提供勞保、健保及勞工退休金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482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7837"/>
          </a:xfrm>
        </p:spPr>
        <p:txBody>
          <a:bodyPr/>
          <a:lstStyle/>
          <a:p>
            <a:pPr algn="l"/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產學實習生職缺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其他部門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6863B-D1EA-419B-8A5F-11331D9FD91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225929"/>
              </p:ext>
            </p:extLst>
          </p:nvPr>
        </p:nvGraphicFramePr>
        <p:xfrm>
          <a:off x="107504" y="857837"/>
          <a:ext cx="8928992" cy="5955539"/>
        </p:xfrm>
        <a:graphic>
          <a:graphicData uri="http://schemas.openxmlformats.org/drawingml/2006/table">
            <a:tbl>
              <a:tblPr/>
              <a:tblGrid>
                <a:gridCol w="720080"/>
                <a:gridCol w="1656184"/>
                <a:gridCol w="1440160"/>
                <a:gridCol w="1368152"/>
                <a:gridCol w="1584176"/>
                <a:gridCol w="2160240"/>
              </a:tblGrid>
              <a:tr h="23349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需求部門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媒體關係暨企業溝通室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法務處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法令遵循部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數位暨數據發展處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品牌企劃處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898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工作內容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鄉民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監測與協助因應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協助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訴訟、非訟及裁罰等案件知書狀製作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協助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查調法催案件所需之債務人戶籍、財產資料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協助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整理卷證資料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協助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研究爭議案件之法律議題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檢核資料檔案、文件整理及輸入、行政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作業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將紙本法遵自評內容輸入平台，協助辦理法遵風險評估作業。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公司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營運報表製作與特定主題探索性分析。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商業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智慧與視覺化分析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Dashboard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製作。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協助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大數據模型建置與導入。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部門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活動與其他主管交辦事項。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客群經營行銷科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協助行銷贈品開發尋商作業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協助行銷贈品每周訂購統計、每月帳務統計及上架公告作業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協助年終贈品訂單彙整及總公司發貨配送作業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協助蒐集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LINE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官方帳號同業及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IP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合作資料彙整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5.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協助實體客戶活動執行、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follow call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追蹤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6.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部門活動、跨部門支援及其他主管交辦事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2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社會責任科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協助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CSR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各項公益、棒球、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Zumba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以及藝文贊助演唱會等活動前置作業與活動當天支援。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官方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社群平台小編文案撰寫及貼文、活動規劃直播主及直播稿撰寫推廣活動宣傳。</a:t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部門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活動、跨部門支援及其他主管交辦事項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49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需求人數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73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需求科系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技能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主管機關與產業研究報告蒐集與分析，以利提供給媒體專題稿使用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法律相關科系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法律或金融保險相關科系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統計、資訊、商管、保險等科系 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需要會任一種資料庫程式語言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(R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Python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SQL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SAS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等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客群經營行銷科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</a:t>
                      </a:r>
                      <a:r>
                        <a:rPr lang="zh-TW" altLang="en-US" sz="1200" b="0" i="0" u="none" strike="noStrike" dirty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學相關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科系</a:t>
                      </a:r>
                      <a:endParaRPr lang="en-US" altLang="zh-TW" sz="1200" b="0" i="0" u="none" strike="noStrike" dirty="0" smtClean="0"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zh-TW" altLang="en-US" sz="1200" b="0" i="0" u="none" strike="noStrike" dirty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2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社會責任科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</a:p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</a:t>
                      </a:r>
                      <a:r>
                        <a:rPr lang="zh-TW" altLang="en-US" sz="1200" b="0" i="0" u="none" strike="noStrike" dirty="0"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學或新聞或大傳科系</a:t>
                      </a:r>
                    </a:p>
                  </a:txBody>
                  <a:tcPr marL="4662" marR="4662" marT="46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0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工作天數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每週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3~5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天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0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薪資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時薪制，優於勞基法，提供勞保、健保及勞工退休金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725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179388" y="6237288"/>
            <a:ext cx="1368425" cy="431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6309D-DBE1-4348-BFBA-46037505D979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佈景主題-全球人壽202007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7370</TotalTime>
  <Words>1207</Words>
  <Application>Microsoft Office PowerPoint</Application>
  <PresentationFormat>如螢幕大小 (4:3)</PresentationFormat>
  <Paragraphs>233</Paragraphs>
  <Slides>13</Slides>
  <Notes>3</Notes>
  <HiddenSlides>0</HiddenSlides>
  <MMClips>1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13</vt:i4>
      </vt:variant>
    </vt:vector>
  </HeadingPairs>
  <TitlesOfParts>
    <vt:vector size="15" baseType="lpstr">
      <vt:lpstr>預設簡報設計</vt:lpstr>
      <vt:lpstr>佈景主題-全球人壽202007</vt:lpstr>
      <vt:lpstr>「2021上半年」產學實習生職缺簡介   2020/11</vt:lpstr>
      <vt:lpstr>目錄</vt:lpstr>
      <vt:lpstr>PowerPoint 簡報</vt:lpstr>
      <vt:lpstr>PowerPoint 簡報</vt:lpstr>
      <vt:lpstr>PowerPoint 簡報</vt:lpstr>
      <vt:lpstr>PowerPoint 簡報</vt:lpstr>
      <vt:lpstr>實習生職缺申請方式</vt:lpstr>
      <vt:lpstr>產學實習生職缺-直營通路業務本部</vt:lpstr>
      <vt:lpstr>產學實習生職缺-商品部</vt:lpstr>
      <vt:lpstr>產學實習生職缺-資訊本部</vt:lpstr>
      <vt:lpstr>產學實習生職缺-行政本部</vt:lpstr>
      <vt:lpstr>產學實習生職缺-其他部門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cckaren</dc:creator>
  <cp:lastModifiedBy>Cherry Wu 吳嘉卿</cp:lastModifiedBy>
  <cp:revision>548</cp:revision>
  <dcterms:created xsi:type="dcterms:W3CDTF">2012-11-07T06:19:22Z</dcterms:created>
  <dcterms:modified xsi:type="dcterms:W3CDTF">2020-11-19T08:22:43Z</dcterms:modified>
</cp:coreProperties>
</file>