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19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67" r:id="rId4"/>
    <p:sldId id="259" r:id="rId5"/>
    <p:sldId id="260" r:id="rId6"/>
    <p:sldId id="274" r:id="rId7"/>
    <p:sldId id="275" r:id="rId8"/>
    <p:sldId id="276" r:id="rId9"/>
    <p:sldId id="277" r:id="rId10"/>
    <p:sldId id="264" r:id="rId11"/>
    <p:sldId id="278" r:id="rId12"/>
    <p:sldId id="266" r:id="rId13"/>
  </p:sldIdLst>
  <p:sldSz cx="9144000" cy="6858000" type="screen4x3"/>
  <p:notesSz cx="6784975" cy="9906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33DD"/>
    <a:srgbClr val="FF0066"/>
    <a:srgbClr val="000066"/>
    <a:srgbClr val="E6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004" autoAdjust="0"/>
  </p:normalViewPr>
  <p:slideViewPr>
    <p:cSldViewPr>
      <p:cViewPr varScale="1">
        <p:scale>
          <a:sx n="69" d="100"/>
          <a:sy n="69" d="100"/>
        </p:scale>
        <p:origin x="120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3642" y="0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70C18-E344-48B6-BB8B-537A6F87D9AC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08408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3642" y="9408408"/>
            <a:ext cx="294015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7FBCD-2CEA-404A-9F72-DEF72E7B81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96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1">
                <a:solidFill>
                  <a:srgbClr val="2C2CB8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微軟正黑體"/>
                <a:cs typeface="微軟正黑體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1">
                <a:solidFill>
                  <a:srgbClr val="2C2CB8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1">
                <a:solidFill>
                  <a:srgbClr val="2C2CB8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649"/>
            <a:ext cx="9144000" cy="68563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33625" y="2540000"/>
            <a:ext cx="4906009" cy="5105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1">
                <a:solidFill>
                  <a:srgbClr val="2C2CB8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99534" y="2731389"/>
            <a:ext cx="4085590" cy="311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微軟正黑體"/>
                <a:cs typeface="微軟正黑體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29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28" Type="http://schemas.openxmlformats.org/officeDocument/2006/relationships/image" Target="../media/image50.jp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Relationship Id="rId27" Type="http://schemas.openxmlformats.org/officeDocument/2006/relationships/image" Target="../media/image4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kfh.com.tw/" TargetMode="Externa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0"/>
            <a:ext cx="9140825" cy="6851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>
              <a:latin typeface="Times New Roman"/>
              <a:cs typeface="Times New Roman"/>
            </a:endParaRPr>
          </a:p>
          <a:p>
            <a:pPr marR="283210" algn="r"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微軟正黑體"/>
                <a:cs typeface="微軟正黑體"/>
              </a:rPr>
              <a:t>0</a:t>
            </a:r>
            <a:endParaRPr sz="90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80005" y="2508647"/>
            <a:ext cx="6073395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46300" algn="l"/>
              </a:tabLst>
            </a:pPr>
            <a:r>
              <a:rPr sz="4000" b="1" i="0" spc="3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cs typeface="微軟正黑體"/>
              </a:rPr>
              <a:t>新光人</a:t>
            </a:r>
            <a:r>
              <a:rPr sz="4000" b="1" i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cs typeface="微軟正黑體"/>
              </a:rPr>
              <a:t>壽</a:t>
            </a:r>
            <a:r>
              <a:rPr lang="zh-TW" altLang="en-US" sz="40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cs typeface="微軟正黑體"/>
              </a:rPr>
              <a:t>  </a:t>
            </a:r>
            <a:r>
              <a:rPr sz="4000" b="1" i="0" spc="3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cs typeface="微軟正黑體"/>
              </a:rPr>
              <a:t>企業實習介紹</a:t>
            </a:r>
            <a:endParaRPr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/>
              <a:cs typeface="微軟正黑體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0" y="4401083"/>
            <a:ext cx="9144000" cy="2055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Arial"/>
                <a:cs typeface="Arial"/>
              </a:rPr>
              <a:t>2016</a:t>
            </a:r>
            <a:r>
              <a:rPr sz="1800" spc="-5" dirty="0">
                <a:latin typeface="標楷體"/>
                <a:cs typeface="標楷體"/>
              </a:rPr>
              <a:t>年</a:t>
            </a:r>
            <a:r>
              <a:rPr sz="1800" spc="-10" dirty="0">
                <a:latin typeface="Arial"/>
                <a:cs typeface="Arial"/>
              </a:rPr>
              <a:t>03</a:t>
            </a:r>
            <a:r>
              <a:rPr sz="1800" dirty="0">
                <a:latin typeface="標楷體"/>
                <a:cs typeface="標楷體"/>
              </a:rPr>
              <a:t>月</a:t>
            </a:r>
            <a:endParaRPr sz="1800">
              <a:latin typeface="標楷體"/>
              <a:cs typeface="標楷體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421759"/>
            <a:ext cx="9144000" cy="20552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70366" y="6386169"/>
            <a:ext cx="92075" cy="15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微軟正黑體"/>
                <a:cs typeface="微軟正黑體"/>
              </a:rPr>
              <a:t>1</a:t>
            </a:r>
            <a:endParaRPr sz="90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1731" y="2258567"/>
            <a:ext cx="8849868" cy="3735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2437" y="607314"/>
            <a:ext cx="6551575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i="0" spc="-5" dirty="0">
                <a:solidFill>
                  <a:srgbClr val="002060"/>
                </a:solidFill>
                <a:latin typeface="微軟正黑體"/>
                <a:cs typeface="微軟正黑體"/>
              </a:rPr>
              <a:t>新光集團存在於我們的生活周遭，</a:t>
            </a:r>
            <a:endParaRPr sz="2800" dirty="0">
              <a:solidFill>
                <a:srgbClr val="002060"/>
              </a:solidFill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</a:pPr>
            <a:r>
              <a:rPr sz="2800" b="1" i="0" spc="-5" dirty="0">
                <a:solidFill>
                  <a:srgbClr val="002060"/>
                </a:solidFill>
                <a:latin typeface="微軟正黑體"/>
                <a:cs typeface="微軟正黑體"/>
              </a:rPr>
              <a:t>其中新光金控以</a:t>
            </a:r>
            <a:r>
              <a:rPr sz="2800" b="1" i="0" spc="-15" dirty="0">
                <a:solidFill>
                  <a:srgbClr val="585858"/>
                </a:solidFill>
                <a:latin typeface="微軟正黑體"/>
                <a:cs typeface="微軟正黑體"/>
              </a:rPr>
              <a:t> </a:t>
            </a:r>
            <a:r>
              <a:rPr sz="3200" b="1" i="0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cs typeface="微軟正黑體"/>
              </a:rPr>
              <a:t>新光人壽</a:t>
            </a:r>
            <a:r>
              <a:rPr sz="2800" b="1" i="0" spc="-5" dirty="0">
                <a:solidFill>
                  <a:srgbClr val="002060"/>
                </a:solidFill>
                <a:latin typeface="微軟正黑體"/>
                <a:cs typeface="微軟正黑體"/>
              </a:rPr>
              <a:t>子公司</a:t>
            </a:r>
            <a:r>
              <a:rPr sz="2800" b="1" i="0" spc="-25" dirty="0">
                <a:solidFill>
                  <a:srgbClr val="585858"/>
                </a:solidFill>
                <a:latin typeface="微軟正黑體"/>
                <a:cs typeface="微軟正黑體"/>
              </a:rPr>
              <a:t> </a:t>
            </a:r>
            <a:r>
              <a:rPr sz="2800" b="1" i="0" spc="-5" dirty="0">
                <a:solidFill>
                  <a:srgbClr val="002060"/>
                </a:solidFill>
                <a:latin typeface="微軟正黑體"/>
                <a:cs typeface="微軟正黑體"/>
              </a:rPr>
              <a:t>為主體</a:t>
            </a:r>
            <a:endParaRPr sz="2800" dirty="0">
              <a:solidFill>
                <a:srgbClr val="002060"/>
              </a:solidFill>
              <a:latin typeface="微軟正黑體"/>
              <a:cs typeface="微軟正黑體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05552" y="3268853"/>
            <a:ext cx="720090" cy="558800"/>
          </a:xfrm>
          <a:custGeom>
            <a:avLst/>
            <a:gdLst/>
            <a:ahLst/>
            <a:cxnLst/>
            <a:rect l="l" t="t" r="r" b="b"/>
            <a:pathLst>
              <a:path w="720089" h="558800">
                <a:moveTo>
                  <a:pt x="79375" y="476631"/>
                </a:moveTo>
                <a:lnTo>
                  <a:pt x="18034" y="521843"/>
                </a:lnTo>
                <a:lnTo>
                  <a:pt x="45212" y="558673"/>
                </a:lnTo>
                <a:lnTo>
                  <a:pt x="106552" y="513461"/>
                </a:lnTo>
                <a:lnTo>
                  <a:pt x="79375" y="476631"/>
                </a:lnTo>
                <a:close/>
              </a:path>
              <a:path w="720089" h="558800">
                <a:moveTo>
                  <a:pt x="61340" y="452120"/>
                </a:moveTo>
                <a:lnTo>
                  <a:pt x="0" y="497332"/>
                </a:lnTo>
                <a:lnTo>
                  <a:pt x="9017" y="509524"/>
                </a:lnTo>
                <a:lnTo>
                  <a:pt x="70358" y="464439"/>
                </a:lnTo>
                <a:lnTo>
                  <a:pt x="61340" y="452120"/>
                </a:lnTo>
                <a:close/>
              </a:path>
              <a:path w="720089" h="558800">
                <a:moveTo>
                  <a:pt x="202057" y="386207"/>
                </a:moveTo>
                <a:lnTo>
                  <a:pt x="140715" y="431419"/>
                </a:lnTo>
                <a:lnTo>
                  <a:pt x="167894" y="468249"/>
                </a:lnTo>
                <a:lnTo>
                  <a:pt x="229235" y="423037"/>
                </a:lnTo>
                <a:lnTo>
                  <a:pt x="202057" y="386207"/>
                </a:lnTo>
                <a:close/>
              </a:path>
              <a:path w="720089" h="558800">
                <a:moveTo>
                  <a:pt x="184023" y="361696"/>
                </a:moveTo>
                <a:lnTo>
                  <a:pt x="122682" y="406908"/>
                </a:lnTo>
                <a:lnTo>
                  <a:pt x="131699" y="419227"/>
                </a:lnTo>
                <a:lnTo>
                  <a:pt x="193039" y="374015"/>
                </a:lnTo>
                <a:lnTo>
                  <a:pt x="184023" y="361696"/>
                </a:lnTo>
                <a:close/>
              </a:path>
              <a:path w="720089" h="558800">
                <a:moveTo>
                  <a:pt x="324738" y="295783"/>
                </a:moveTo>
                <a:lnTo>
                  <a:pt x="263398" y="340995"/>
                </a:lnTo>
                <a:lnTo>
                  <a:pt x="290575" y="377825"/>
                </a:lnTo>
                <a:lnTo>
                  <a:pt x="351917" y="332613"/>
                </a:lnTo>
                <a:lnTo>
                  <a:pt x="324738" y="295783"/>
                </a:lnTo>
                <a:close/>
              </a:path>
              <a:path w="720089" h="558800">
                <a:moveTo>
                  <a:pt x="306705" y="271272"/>
                </a:moveTo>
                <a:lnTo>
                  <a:pt x="245363" y="316484"/>
                </a:lnTo>
                <a:lnTo>
                  <a:pt x="254381" y="328802"/>
                </a:lnTo>
                <a:lnTo>
                  <a:pt x="315722" y="283591"/>
                </a:lnTo>
                <a:lnTo>
                  <a:pt x="306705" y="271272"/>
                </a:lnTo>
                <a:close/>
              </a:path>
              <a:path w="720089" h="558800">
                <a:moveTo>
                  <a:pt x="447548" y="205359"/>
                </a:moveTo>
                <a:lnTo>
                  <a:pt x="386080" y="250571"/>
                </a:lnTo>
                <a:lnTo>
                  <a:pt x="413258" y="287400"/>
                </a:lnTo>
                <a:lnTo>
                  <a:pt x="474599" y="242188"/>
                </a:lnTo>
                <a:lnTo>
                  <a:pt x="447548" y="205359"/>
                </a:lnTo>
                <a:close/>
              </a:path>
              <a:path w="720089" h="558800">
                <a:moveTo>
                  <a:pt x="429387" y="180848"/>
                </a:moveTo>
                <a:lnTo>
                  <a:pt x="368046" y="226060"/>
                </a:lnTo>
                <a:lnTo>
                  <a:pt x="377063" y="238379"/>
                </a:lnTo>
                <a:lnTo>
                  <a:pt x="438403" y="193167"/>
                </a:lnTo>
                <a:lnTo>
                  <a:pt x="429387" y="180848"/>
                </a:lnTo>
                <a:close/>
              </a:path>
              <a:path w="720089" h="558800">
                <a:moveTo>
                  <a:pt x="570230" y="115062"/>
                </a:moveTo>
                <a:lnTo>
                  <a:pt x="508888" y="160274"/>
                </a:lnTo>
                <a:lnTo>
                  <a:pt x="535939" y="196976"/>
                </a:lnTo>
                <a:lnTo>
                  <a:pt x="597281" y="151764"/>
                </a:lnTo>
                <a:lnTo>
                  <a:pt x="570230" y="115062"/>
                </a:lnTo>
                <a:close/>
              </a:path>
              <a:path w="720089" h="558800">
                <a:moveTo>
                  <a:pt x="552069" y="90424"/>
                </a:moveTo>
                <a:lnTo>
                  <a:pt x="490727" y="135636"/>
                </a:lnTo>
                <a:lnTo>
                  <a:pt x="499745" y="147955"/>
                </a:lnTo>
                <a:lnTo>
                  <a:pt x="561086" y="102743"/>
                </a:lnTo>
                <a:lnTo>
                  <a:pt x="552069" y="90424"/>
                </a:lnTo>
                <a:close/>
              </a:path>
              <a:path w="720089" h="558800">
                <a:moveTo>
                  <a:pt x="692912" y="24637"/>
                </a:moveTo>
                <a:lnTo>
                  <a:pt x="631571" y="69850"/>
                </a:lnTo>
                <a:lnTo>
                  <a:pt x="658622" y="106552"/>
                </a:lnTo>
                <a:lnTo>
                  <a:pt x="719963" y="61341"/>
                </a:lnTo>
                <a:lnTo>
                  <a:pt x="692912" y="24637"/>
                </a:lnTo>
                <a:close/>
              </a:path>
              <a:path w="720089" h="558800">
                <a:moveTo>
                  <a:pt x="674751" y="0"/>
                </a:moveTo>
                <a:lnTo>
                  <a:pt x="613410" y="45212"/>
                </a:lnTo>
                <a:lnTo>
                  <a:pt x="622426" y="57531"/>
                </a:lnTo>
                <a:lnTo>
                  <a:pt x="683768" y="12319"/>
                </a:lnTo>
                <a:lnTo>
                  <a:pt x="67475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40171" y="417766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40171" y="422338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92571" y="417766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92571" y="422338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44971" y="417766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4971" y="422338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97371" y="417766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97371" y="422338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49770" y="417766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49770" y="422338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02170" y="417766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02170" y="422338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43652" y="4734305"/>
            <a:ext cx="725170" cy="499109"/>
          </a:xfrm>
          <a:custGeom>
            <a:avLst/>
            <a:gdLst/>
            <a:ahLst/>
            <a:cxnLst/>
            <a:rect l="l" t="t" r="r" b="b"/>
            <a:pathLst>
              <a:path w="725170" h="499110">
                <a:moveTo>
                  <a:pt x="8127" y="51435"/>
                </a:moveTo>
                <a:lnTo>
                  <a:pt x="0" y="64389"/>
                </a:lnTo>
                <a:lnTo>
                  <a:pt x="64262" y="105156"/>
                </a:lnTo>
                <a:lnTo>
                  <a:pt x="72517" y="92329"/>
                </a:lnTo>
                <a:lnTo>
                  <a:pt x="8127" y="51435"/>
                </a:lnTo>
                <a:close/>
              </a:path>
              <a:path w="725170" h="499110">
                <a:moveTo>
                  <a:pt x="40894" y="0"/>
                </a:moveTo>
                <a:lnTo>
                  <a:pt x="16383" y="38608"/>
                </a:lnTo>
                <a:lnTo>
                  <a:pt x="80645" y="79502"/>
                </a:lnTo>
                <a:lnTo>
                  <a:pt x="105156" y="40894"/>
                </a:lnTo>
                <a:lnTo>
                  <a:pt x="40894" y="0"/>
                </a:lnTo>
                <a:close/>
              </a:path>
              <a:path w="725170" h="499110">
                <a:moveTo>
                  <a:pt x="136778" y="133223"/>
                </a:moveTo>
                <a:lnTo>
                  <a:pt x="128650" y="146050"/>
                </a:lnTo>
                <a:lnTo>
                  <a:pt x="192912" y="186944"/>
                </a:lnTo>
                <a:lnTo>
                  <a:pt x="201168" y="173990"/>
                </a:lnTo>
                <a:lnTo>
                  <a:pt x="136778" y="133223"/>
                </a:lnTo>
                <a:close/>
              </a:path>
              <a:path w="725170" h="499110">
                <a:moveTo>
                  <a:pt x="169545" y="81788"/>
                </a:moveTo>
                <a:lnTo>
                  <a:pt x="145034" y="120269"/>
                </a:lnTo>
                <a:lnTo>
                  <a:pt x="209296" y="161163"/>
                </a:lnTo>
                <a:lnTo>
                  <a:pt x="233807" y="122555"/>
                </a:lnTo>
                <a:lnTo>
                  <a:pt x="169545" y="81788"/>
                </a:lnTo>
                <a:close/>
              </a:path>
              <a:path w="725170" h="499110">
                <a:moveTo>
                  <a:pt x="265430" y="214884"/>
                </a:moveTo>
                <a:lnTo>
                  <a:pt x="257301" y="227711"/>
                </a:lnTo>
                <a:lnTo>
                  <a:pt x="321563" y="268605"/>
                </a:lnTo>
                <a:lnTo>
                  <a:pt x="329819" y="255778"/>
                </a:lnTo>
                <a:lnTo>
                  <a:pt x="265430" y="214884"/>
                </a:lnTo>
                <a:close/>
              </a:path>
              <a:path w="725170" h="499110">
                <a:moveTo>
                  <a:pt x="298196" y="163449"/>
                </a:moveTo>
                <a:lnTo>
                  <a:pt x="273685" y="202057"/>
                </a:lnTo>
                <a:lnTo>
                  <a:pt x="337947" y="242951"/>
                </a:lnTo>
                <a:lnTo>
                  <a:pt x="362458" y="204343"/>
                </a:lnTo>
                <a:lnTo>
                  <a:pt x="298196" y="163449"/>
                </a:lnTo>
                <a:close/>
              </a:path>
              <a:path w="725170" h="499110">
                <a:moveTo>
                  <a:pt x="394081" y="296672"/>
                </a:moveTo>
                <a:lnTo>
                  <a:pt x="385952" y="309499"/>
                </a:lnTo>
                <a:lnTo>
                  <a:pt x="450214" y="350393"/>
                </a:lnTo>
                <a:lnTo>
                  <a:pt x="458470" y="337439"/>
                </a:lnTo>
                <a:lnTo>
                  <a:pt x="394081" y="296672"/>
                </a:lnTo>
                <a:close/>
              </a:path>
              <a:path w="725170" h="499110">
                <a:moveTo>
                  <a:pt x="426720" y="245110"/>
                </a:moveTo>
                <a:lnTo>
                  <a:pt x="402209" y="283718"/>
                </a:lnTo>
                <a:lnTo>
                  <a:pt x="466598" y="324612"/>
                </a:lnTo>
                <a:lnTo>
                  <a:pt x="491109" y="286004"/>
                </a:lnTo>
                <a:lnTo>
                  <a:pt x="426720" y="245110"/>
                </a:lnTo>
                <a:close/>
              </a:path>
              <a:path w="725170" h="499110">
                <a:moveTo>
                  <a:pt x="522732" y="378333"/>
                </a:moveTo>
                <a:lnTo>
                  <a:pt x="514603" y="391160"/>
                </a:lnTo>
                <a:lnTo>
                  <a:pt x="578865" y="432054"/>
                </a:lnTo>
                <a:lnTo>
                  <a:pt x="586994" y="419227"/>
                </a:lnTo>
                <a:lnTo>
                  <a:pt x="522732" y="378333"/>
                </a:lnTo>
                <a:close/>
              </a:path>
              <a:path w="725170" h="499110">
                <a:moveTo>
                  <a:pt x="555371" y="326898"/>
                </a:moveTo>
                <a:lnTo>
                  <a:pt x="530860" y="365506"/>
                </a:lnTo>
                <a:lnTo>
                  <a:pt x="595249" y="406400"/>
                </a:lnTo>
                <a:lnTo>
                  <a:pt x="619760" y="367792"/>
                </a:lnTo>
                <a:lnTo>
                  <a:pt x="555371" y="326898"/>
                </a:lnTo>
                <a:close/>
              </a:path>
              <a:path w="725170" h="499110">
                <a:moveTo>
                  <a:pt x="651383" y="460121"/>
                </a:moveTo>
                <a:lnTo>
                  <a:pt x="643255" y="472948"/>
                </a:lnTo>
                <a:lnTo>
                  <a:pt x="684022" y="498856"/>
                </a:lnTo>
                <a:lnTo>
                  <a:pt x="692150" y="486029"/>
                </a:lnTo>
                <a:lnTo>
                  <a:pt x="651383" y="460121"/>
                </a:lnTo>
                <a:close/>
              </a:path>
              <a:path w="725170" h="499110">
                <a:moveTo>
                  <a:pt x="684022" y="408559"/>
                </a:moveTo>
                <a:lnTo>
                  <a:pt x="659511" y="447167"/>
                </a:lnTo>
                <a:lnTo>
                  <a:pt x="700405" y="473075"/>
                </a:lnTo>
                <a:lnTo>
                  <a:pt x="724915" y="434467"/>
                </a:lnTo>
                <a:lnTo>
                  <a:pt x="684022" y="40855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43221" y="526884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97502" y="526884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43221" y="511644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97502" y="511644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443221" y="496404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97502" y="496404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43221" y="481164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97502" y="481164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76905" y="4724527"/>
            <a:ext cx="593725" cy="473709"/>
          </a:xfrm>
          <a:custGeom>
            <a:avLst/>
            <a:gdLst/>
            <a:ahLst/>
            <a:cxnLst/>
            <a:rect l="l" t="t" r="r" b="b"/>
            <a:pathLst>
              <a:path w="593725" h="473710">
                <a:moveTo>
                  <a:pt x="79120" y="391033"/>
                </a:moveTo>
                <a:lnTo>
                  <a:pt x="18287" y="436880"/>
                </a:lnTo>
                <a:lnTo>
                  <a:pt x="45846" y="473329"/>
                </a:lnTo>
                <a:lnTo>
                  <a:pt x="106680" y="427481"/>
                </a:lnTo>
                <a:lnTo>
                  <a:pt x="79120" y="391033"/>
                </a:lnTo>
                <a:close/>
              </a:path>
              <a:path w="593725" h="473710">
                <a:moveTo>
                  <a:pt x="60832" y="366649"/>
                </a:moveTo>
                <a:lnTo>
                  <a:pt x="0" y="412496"/>
                </a:lnTo>
                <a:lnTo>
                  <a:pt x="9143" y="424688"/>
                </a:lnTo>
                <a:lnTo>
                  <a:pt x="69976" y="378841"/>
                </a:lnTo>
                <a:lnTo>
                  <a:pt x="60832" y="366649"/>
                </a:lnTo>
                <a:close/>
              </a:path>
              <a:path w="593725" h="473710">
                <a:moveTo>
                  <a:pt x="200913" y="299339"/>
                </a:moveTo>
                <a:lnTo>
                  <a:pt x="140081" y="345186"/>
                </a:lnTo>
                <a:lnTo>
                  <a:pt x="167512" y="381762"/>
                </a:lnTo>
                <a:lnTo>
                  <a:pt x="228473" y="335915"/>
                </a:lnTo>
                <a:lnTo>
                  <a:pt x="200913" y="299339"/>
                </a:lnTo>
                <a:close/>
              </a:path>
              <a:path w="593725" h="473710">
                <a:moveTo>
                  <a:pt x="182625" y="274955"/>
                </a:moveTo>
                <a:lnTo>
                  <a:pt x="121666" y="320802"/>
                </a:lnTo>
                <a:lnTo>
                  <a:pt x="130937" y="332994"/>
                </a:lnTo>
                <a:lnTo>
                  <a:pt x="191769" y="287147"/>
                </a:lnTo>
                <a:lnTo>
                  <a:pt x="182625" y="274955"/>
                </a:lnTo>
                <a:close/>
              </a:path>
              <a:path w="593725" h="473710">
                <a:moveTo>
                  <a:pt x="322706" y="207645"/>
                </a:moveTo>
                <a:lnTo>
                  <a:pt x="261874" y="253492"/>
                </a:lnTo>
                <a:lnTo>
                  <a:pt x="289306" y="290068"/>
                </a:lnTo>
                <a:lnTo>
                  <a:pt x="350138" y="244221"/>
                </a:lnTo>
                <a:lnTo>
                  <a:pt x="322706" y="207645"/>
                </a:lnTo>
                <a:close/>
              </a:path>
              <a:path w="593725" h="473710">
                <a:moveTo>
                  <a:pt x="304419" y="183387"/>
                </a:moveTo>
                <a:lnTo>
                  <a:pt x="243458" y="229235"/>
                </a:lnTo>
                <a:lnTo>
                  <a:pt x="252602" y="241300"/>
                </a:lnTo>
                <a:lnTo>
                  <a:pt x="313563" y="195580"/>
                </a:lnTo>
                <a:lnTo>
                  <a:pt x="304419" y="183387"/>
                </a:lnTo>
                <a:close/>
              </a:path>
              <a:path w="593725" h="473710">
                <a:moveTo>
                  <a:pt x="444500" y="116078"/>
                </a:moveTo>
                <a:lnTo>
                  <a:pt x="383539" y="161925"/>
                </a:lnTo>
                <a:lnTo>
                  <a:pt x="411099" y="198374"/>
                </a:lnTo>
                <a:lnTo>
                  <a:pt x="471931" y="152527"/>
                </a:lnTo>
                <a:lnTo>
                  <a:pt x="444500" y="116078"/>
                </a:lnTo>
                <a:close/>
              </a:path>
              <a:path w="593725" h="473710">
                <a:moveTo>
                  <a:pt x="426085" y="91693"/>
                </a:moveTo>
                <a:lnTo>
                  <a:pt x="365251" y="137541"/>
                </a:lnTo>
                <a:lnTo>
                  <a:pt x="374395" y="149733"/>
                </a:lnTo>
                <a:lnTo>
                  <a:pt x="435229" y="103886"/>
                </a:lnTo>
                <a:lnTo>
                  <a:pt x="426085" y="91693"/>
                </a:lnTo>
                <a:close/>
              </a:path>
              <a:path w="593725" h="473710">
                <a:moveTo>
                  <a:pt x="566166" y="24384"/>
                </a:moveTo>
                <a:lnTo>
                  <a:pt x="505332" y="70231"/>
                </a:lnTo>
                <a:lnTo>
                  <a:pt x="532764" y="106806"/>
                </a:lnTo>
                <a:lnTo>
                  <a:pt x="593724" y="60960"/>
                </a:lnTo>
                <a:lnTo>
                  <a:pt x="566166" y="24384"/>
                </a:lnTo>
                <a:close/>
              </a:path>
              <a:path w="593725" h="473710">
                <a:moveTo>
                  <a:pt x="547877" y="0"/>
                </a:moveTo>
                <a:lnTo>
                  <a:pt x="487044" y="45847"/>
                </a:lnTo>
                <a:lnTo>
                  <a:pt x="496188" y="58039"/>
                </a:lnTo>
                <a:lnTo>
                  <a:pt x="557021" y="12192"/>
                </a:lnTo>
                <a:lnTo>
                  <a:pt x="54787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95829" y="403364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95829" y="407936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48229" y="403364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48229" y="407936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00629" y="403364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00629" y="407936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53029" y="403364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53029" y="407936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805429" y="403364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457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805429" y="407936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926714" y="3084067"/>
            <a:ext cx="627380" cy="561975"/>
          </a:xfrm>
          <a:custGeom>
            <a:avLst/>
            <a:gdLst/>
            <a:ahLst/>
            <a:cxnLst/>
            <a:rect l="l" t="t" r="r" b="b"/>
            <a:pathLst>
              <a:path w="627379" h="561975">
                <a:moveTo>
                  <a:pt x="10033" y="45974"/>
                </a:moveTo>
                <a:lnTo>
                  <a:pt x="0" y="57404"/>
                </a:lnTo>
                <a:lnTo>
                  <a:pt x="57404" y="107569"/>
                </a:lnTo>
                <a:lnTo>
                  <a:pt x="67437" y="96012"/>
                </a:lnTo>
                <a:lnTo>
                  <a:pt x="10033" y="45974"/>
                </a:lnTo>
                <a:close/>
              </a:path>
              <a:path w="627379" h="561975">
                <a:moveTo>
                  <a:pt x="50165" y="0"/>
                </a:moveTo>
                <a:lnTo>
                  <a:pt x="20066" y="34417"/>
                </a:lnTo>
                <a:lnTo>
                  <a:pt x="77470" y="84582"/>
                </a:lnTo>
                <a:lnTo>
                  <a:pt x="107568" y="50165"/>
                </a:lnTo>
                <a:lnTo>
                  <a:pt x="50165" y="0"/>
                </a:lnTo>
                <a:close/>
              </a:path>
              <a:path w="627379" h="561975">
                <a:moveTo>
                  <a:pt x="124841" y="146177"/>
                </a:moveTo>
                <a:lnTo>
                  <a:pt x="114808" y="157607"/>
                </a:lnTo>
                <a:lnTo>
                  <a:pt x="172212" y="207772"/>
                </a:lnTo>
                <a:lnTo>
                  <a:pt x="182245" y="196342"/>
                </a:lnTo>
                <a:lnTo>
                  <a:pt x="124841" y="146177"/>
                </a:lnTo>
                <a:close/>
              </a:path>
              <a:path w="627379" h="561975">
                <a:moveTo>
                  <a:pt x="164973" y="100203"/>
                </a:moveTo>
                <a:lnTo>
                  <a:pt x="134874" y="134620"/>
                </a:lnTo>
                <a:lnTo>
                  <a:pt x="192278" y="184785"/>
                </a:lnTo>
                <a:lnTo>
                  <a:pt x="222377" y="150368"/>
                </a:lnTo>
                <a:lnTo>
                  <a:pt x="164973" y="100203"/>
                </a:lnTo>
                <a:close/>
              </a:path>
              <a:path w="627379" h="561975">
                <a:moveTo>
                  <a:pt x="239649" y="246380"/>
                </a:moveTo>
                <a:lnTo>
                  <a:pt x="229616" y="257937"/>
                </a:lnTo>
                <a:lnTo>
                  <a:pt x="287020" y="307975"/>
                </a:lnTo>
                <a:lnTo>
                  <a:pt x="297053" y="296545"/>
                </a:lnTo>
                <a:lnTo>
                  <a:pt x="239649" y="246380"/>
                </a:lnTo>
                <a:close/>
              </a:path>
              <a:path w="627379" h="561975">
                <a:moveTo>
                  <a:pt x="279781" y="200533"/>
                </a:moveTo>
                <a:lnTo>
                  <a:pt x="249682" y="234950"/>
                </a:lnTo>
                <a:lnTo>
                  <a:pt x="307086" y="284988"/>
                </a:lnTo>
                <a:lnTo>
                  <a:pt x="337185" y="250571"/>
                </a:lnTo>
                <a:lnTo>
                  <a:pt x="279781" y="200533"/>
                </a:lnTo>
                <a:close/>
              </a:path>
              <a:path w="627379" h="561975">
                <a:moveTo>
                  <a:pt x="354457" y="346583"/>
                </a:moveTo>
                <a:lnTo>
                  <a:pt x="344424" y="358140"/>
                </a:lnTo>
                <a:lnTo>
                  <a:pt x="401827" y="408305"/>
                </a:lnTo>
                <a:lnTo>
                  <a:pt x="411861" y="396748"/>
                </a:lnTo>
                <a:lnTo>
                  <a:pt x="354457" y="346583"/>
                </a:lnTo>
                <a:close/>
              </a:path>
              <a:path w="627379" h="561975">
                <a:moveTo>
                  <a:pt x="394588" y="300736"/>
                </a:moveTo>
                <a:lnTo>
                  <a:pt x="364489" y="335153"/>
                </a:lnTo>
                <a:lnTo>
                  <a:pt x="421894" y="385318"/>
                </a:lnTo>
                <a:lnTo>
                  <a:pt x="451993" y="350901"/>
                </a:lnTo>
                <a:lnTo>
                  <a:pt x="394588" y="300736"/>
                </a:lnTo>
                <a:close/>
              </a:path>
              <a:path w="627379" h="561975">
                <a:moveTo>
                  <a:pt x="469264" y="446913"/>
                </a:moveTo>
                <a:lnTo>
                  <a:pt x="459232" y="458343"/>
                </a:lnTo>
                <a:lnTo>
                  <a:pt x="516636" y="508508"/>
                </a:lnTo>
                <a:lnTo>
                  <a:pt x="526669" y="496951"/>
                </a:lnTo>
                <a:lnTo>
                  <a:pt x="469264" y="446913"/>
                </a:lnTo>
                <a:close/>
              </a:path>
              <a:path w="627379" h="561975">
                <a:moveTo>
                  <a:pt x="509270" y="400939"/>
                </a:moveTo>
                <a:lnTo>
                  <a:pt x="479298" y="435356"/>
                </a:lnTo>
                <a:lnTo>
                  <a:pt x="536701" y="485521"/>
                </a:lnTo>
                <a:lnTo>
                  <a:pt x="566674" y="451104"/>
                </a:lnTo>
                <a:lnTo>
                  <a:pt x="509270" y="400939"/>
                </a:lnTo>
                <a:close/>
              </a:path>
              <a:path w="627379" h="561975">
                <a:moveTo>
                  <a:pt x="624077" y="501269"/>
                </a:moveTo>
                <a:lnTo>
                  <a:pt x="594106" y="535686"/>
                </a:lnTo>
                <a:lnTo>
                  <a:pt x="597281" y="538480"/>
                </a:lnTo>
                <a:lnTo>
                  <a:pt x="627380" y="504063"/>
                </a:lnTo>
                <a:lnTo>
                  <a:pt x="624077" y="501269"/>
                </a:lnTo>
                <a:close/>
              </a:path>
              <a:path w="627379" h="561975">
                <a:moveTo>
                  <a:pt x="584073" y="547116"/>
                </a:moveTo>
                <a:lnTo>
                  <a:pt x="574039" y="558546"/>
                </a:lnTo>
                <a:lnTo>
                  <a:pt x="577214" y="561467"/>
                </a:lnTo>
                <a:lnTo>
                  <a:pt x="587248" y="549910"/>
                </a:lnTo>
                <a:lnTo>
                  <a:pt x="584073" y="547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479163" y="350951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433442" y="350951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479163" y="335711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433442" y="335711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479226" y="320471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4584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433570" y="320471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479226" y="305231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4584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33570" y="305231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96584" y="2837688"/>
            <a:ext cx="1514856" cy="518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05144" y="2791967"/>
            <a:ext cx="1746503" cy="7254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239383" y="2860675"/>
            <a:ext cx="1429385" cy="432434"/>
          </a:xfrm>
          <a:prstGeom prst="rect">
            <a:avLst/>
          </a:prstGeom>
          <a:solidFill>
            <a:srgbClr val="9F002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2400" dirty="0">
                <a:solidFill>
                  <a:srgbClr val="FFFFFF"/>
                </a:solidFill>
                <a:latin typeface="微軟正黑體"/>
                <a:cs typeface="微軟正黑體"/>
              </a:rPr>
              <a:t>能源產業</a:t>
            </a:r>
            <a:endParaRPr sz="2400">
              <a:latin typeface="微軟正黑體"/>
              <a:cs typeface="微軟正黑體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6198108" y="5213603"/>
            <a:ext cx="1514856" cy="518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106667" y="5167884"/>
            <a:ext cx="1746504" cy="7254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6240779" y="5236997"/>
            <a:ext cx="1429385" cy="432434"/>
          </a:xfrm>
          <a:prstGeom prst="rect">
            <a:avLst/>
          </a:prstGeom>
          <a:solidFill>
            <a:srgbClr val="9F002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2400" dirty="0">
                <a:solidFill>
                  <a:srgbClr val="FFFFFF"/>
                </a:solidFill>
                <a:latin typeface="微軟正黑體"/>
                <a:cs typeface="微軟正黑體"/>
              </a:rPr>
              <a:t>不動產業</a:t>
            </a:r>
            <a:endParaRPr sz="2400">
              <a:latin typeface="微軟正黑體"/>
              <a:cs typeface="微軟正黑體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665220" y="5466588"/>
            <a:ext cx="1514855" cy="5166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573779" y="5420867"/>
            <a:ext cx="1746503" cy="7254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3707891" y="5489028"/>
            <a:ext cx="1429385" cy="432434"/>
          </a:xfrm>
          <a:prstGeom prst="rect">
            <a:avLst/>
          </a:prstGeom>
          <a:solidFill>
            <a:srgbClr val="9F002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2400" dirty="0">
                <a:solidFill>
                  <a:srgbClr val="FFFFFF"/>
                </a:solidFill>
                <a:latin typeface="微軟正黑體"/>
                <a:cs typeface="微軟正黑體"/>
              </a:rPr>
              <a:t>生產製造</a:t>
            </a:r>
            <a:endParaRPr sz="2400">
              <a:latin typeface="微軟正黑體"/>
              <a:cs typeface="微軟正黑體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964691" y="5141976"/>
            <a:ext cx="1514856" cy="518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73252" y="5096255"/>
            <a:ext cx="1746504" cy="7254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1007605" y="5164988"/>
            <a:ext cx="1429385" cy="432434"/>
          </a:xfrm>
          <a:prstGeom prst="rect">
            <a:avLst/>
          </a:prstGeom>
          <a:solidFill>
            <a:srgbClr val="9F002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2400" dirty="0">
                <a:solidFill>
                  <a:srgbClr val="FFFFFF"/>
                </a:solidFill>
                <a:latin typeface="微軟正黑體"/>
                <a:cs typeface="微軟正黑體"/>
              </a:rPr>
              <a:t>醫療服務</a:t>
            </a:r>
            <a:endParaRPr sz="2400">
              <a:latin typeface="微軟正黑體"/>
              <a:cs typeface="微軟正黑體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07491" y="3810000"/>
            <a:ext cx="1514856" cy="518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6051" y="3764279"/>
            <a:ext cx="1746504" cy="7254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550710" y="3832859"/>
            <a:ext cx="1429385" cy="432434"/>
          </a:xfrm>
          <a:prstGeom prst="rect">
            <a:avLst/>
          </a:prstGeom>
          <a:solidFill>
            <a:srgbClr val="9F002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2400" dirty="0">
                <a:solidFill>
                  <a:srgbClr val="FFFFFF"/>
                </a:solidFill>
                <a:latin typeface="微軟正黑體"/>
                <a:cs typeface="微軟正黑體"/>
              </a:rPr>
              <a:t>民生消費</a:t>
            </a:r>
            <a:endParaRPr sz="2400">
              <a:latin typeface="微軟正黑體"/>
              <a:cs typeface="微軟正黑體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551432" y="2549651"/>
            <a:ext cx="1514856" cy="518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459991" y="2503932"/>
            <a:ext cx="1746504" cy="7254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1594866" y="2572639"/>
            <a:ext cx="1429385" cy="432434"/>
          </a:xfrm>
          <a:prstGeom prst="rect">
            <a:avLst/>
          </a:prstGeom>
          <a:solidFill>
            <a:srgbClr val="9F002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2400" spc="-5" dirty="0">
                <a:solidFill>
                  <a:srgbClr val="FFFFFF"/>
                </a:solidFill>
                <a:latin typeface="微軟正黑體"/>
                <a:cs typeface="微軟正黑體"/>
              </a:rPr>
              <a:t>慈善事業</a:t>
            </a:r>
            <a:endParaRPr sz="2400">
              <a:latin typeface="微軟正黑體"/>
              <a:cs typeface="微軟正黑體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784091" y="2441448"/>
            <a:ext cx="1513332" cy="5181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692652" y="2395727"/>
            <a:ext cx="1746503" cy="7254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3826255" y="2464689"/>
            <a:ext cx="1429385" cy="432434"/>
          </a:xfrm>
          <a:prstGeom prst="rect">
            <a:avLst/>
          </a:prstGeom>
          <a:solidFill>
            <a:srgbClr val="9F0020"/>
          </a:solidFill>
        </p:spPr>
        <p:txBody>
          <a:bodyPr vert="horz" wrap="square" lIns="0" tIns="3683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sz="2400" dirty="0">
                <a:solidFill>
                  <a:srgbClr val="FFFFFF"/>
                </a:solidFill>
                <a:latin typeface="微軟正黑體"/>
                <a:cs typeface="微軟正黑體"/>
              </a:rPr>
              <a:t>金融服務</a:t>
            </a:r>
            <a:endParaRPr sz="2400">
              <a:latin typeface="微軟正黑體"/>
              <a:cs typeface="微軟正黑體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6797040" y="3989832"/>
            <a:ext cx="1514855" cy="5181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705600" y="3944111"/>
            <a:ext cx="1746503" cy="725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6840219" y="4012819"/>
            <a:ext cx="1429385" cy="432434"/>
          </a:xfrm>
          <a:prstGeom prst="rect">
            <a:avLst/>
          </a:prstGeom>
          <a:solidFill>
            <a:srgbClr val="9F002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2400" dirty="0">
                <a:solidFill>
                  <a:srgbClr val="FFFFFF"/>
                </a:solidFill>
                <a:latin typeface="微軟正黑體"/>
                <a:cs typeface="微軟正黑體"/>
              </a:rPr>
              <a:t>社會安全</a:t>
            </a:r>
            <a:endParaRPr sz="2400">
              <a:latin typeface="微軟正黑體"/>
              <a:cs typeface="微軟正黑體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303716" y="1793557"/>
            <a:ext cx="539248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金控、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cs typeface="微軟正黑體"/>
              </a:rPr>
              <a:t>人壽</a:t>
            </a: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、銀行、投信、金保代</a:t>
            </a:r>
            <a:r>
              <a:rPr sz="1600" b="1" spc="0" dirty="0">
                <a:solidFill>
                  <a:srgbClr val="16165D"/>
                </a:solidFill>
                <a:latin typeface="微軟正黑體"/>
                <a:cs typeface="微軟正黑體"/>
              </a:rPr>
              <a:t>、</a:t>
            </a: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創投</a:t>
            </a:r>
            <a:r>
              <a:rPr sz="1600" b="1" spc="0" dirty="0">
                <a:solidFill>
                  <a:srgbClr val="16165D"/>
                </a:solidFill>
                <a:latin typeface="微軟正黑體"/>
                <a:cs typeface="微軟正黑體"/>
              </a:rPr>
              <a:t>、</a:t>
            </a: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海航</a:t>
            </a:r>
            <a:r>
              <a:rPr sz="1600" b="1" spc="0" dirty="0">
                <a:solidFill>
                  <a:srgbClr val="16165D"/>
                </a:solidFill>
                <a:latin typeface="微軟正黑體"/>
                <a:cs typeface="微軟正黑體"/>
              </a:rPr>
              <a:t>、</a:t>
            </a: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產物</a:t>
            </a:r>
            <a:endParaRPr sz="1600" dirty="0">
              <a:latin typeface="微軟正黑體"/>
              <a:cs typeface="微軟正黑體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235953" y="3462020"/>
            <a:ext cx="2052320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大台北瓦斯、新海瓦斯</a:t>
            </a:r>
            <a:endParaRPr sz="1600">
              <a:latin typeface="微軟正黑體"/>
              <a:cs typeface="微軟正黑體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091809" y="4722621"/>
            <a:ext cx="2863215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16165D"/>
                </a:solidFill>
                <a:latin typeface="微軟正黑體"/>
                <a:cs typeface="微軟正黑體"/>
              </a:rPr>
              <a:t>新光保全、誼光保全、台灣保全</a:t>
            </a:r>
            <a:endParaRPr sz="1600">
              <a:latin typeface="微軟正黑體"/>
              <a:cs typeface="微軟正黑體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225921" y="5910783"/>
            <a:ext cx="2255520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新光建設、新壽大廈管理</a:t>
            </a:r>
            <a:endParaRPr sz="1600">
              <a:latin typeface="微軟正黑體"/>
              <a:cs typeface="微軟正黑體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607053" y="6090920"/>
            <a:ext cx="1852930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新光紡織、新光合纖</a:t>
            </a:r>
            <a:endParaRPr sz="1600">
              <a:latin typeface="微軟正黑體"/>
              <a:cs typeface="微軟正黑體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22300" y="5766917"/>
            <a:ext cx="3268979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新光醫院、新光健康管理、新光嫻雅</a:t>
            </a:r>
            <a:endParaRPr sz="1600" dirty="0">
              <a:latin typeface="微軟正黑體"/>
              <a:cs typeface="微軟正黑體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31368" y="4542535"/>
            <a:ext cx="1849755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新光三越、新光兆豐</a:t>
            </a:r>
            <a:endParaRPr sz="1600">
              <a:latin typeface="微軟正黑體"/>
              <a:cs typeface="微軟正黑體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94259" y="3188589"/>
            <a:ext cx="3472815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新光人壽慈善基金會、吳火獅基金</a:t>
            </a:r>
            <a:r>
              <a:rPr sz="1600" b="1" spc="0" dirty="0">
                <a:solidFill>
                  <a:srgbClr val="16165D"/>
                </a:solidFill>
                <a:latin typeface="微軟正黑體"/>
                <a:cs typeface="微軟正黑體"/>
              </a:rPr>
              <a:t>會</a:t>
            </a:r>
            <a:r>
              <a:rPr sz="1600" b="1" spc="-5" dirty="0">
                <a:solidFill>
                  <a:srgbClr val="16165D"/>
                </a:solidFill>
                <a:latin typeface="微軟正黑體"/>
                <a:cs typeface="微軟正黑體"/>
              </a:rPr>
              <a:t>等</a:t>
            </a:r>
            <a:endParaRPr sz="1600">
              <a:latin typeface="微軟正黑體"/>
              <a:cs typeface="微軟正黑體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3041523" y="3605695"/>
            <a:ext cx="2819527" cy="104682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70366" y="6386169"/>
            <a:ext cx="92075" cy="15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微軟正黑體"/>
                <a:cs typeface="微軟正黑體"/>
              </a:rPr>
              <a:t>2</a:t>
            </a:r>
            <a:endParaRPr sz="90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3226" y="683310"/>
            <a:ext cx="7571232" cy="5876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03829" y="944752"/>
            <a:ext cx="2448560" cy="2677160"/>
          </a:xfrm>
          <a:custGeom>
            <a:avLst/>
            <a:gdLst/>
            <a:ahLst/>
            <a:cxnLst/>
            <a:rect l="l" t="t" r="r" b="b"/>
            <a:pathLst>
              <a:path w="2448560" h="2677160">
                <a:moveTo>
                  <a:pt x="0" y="2676652"/>
                </a:moveTo>
                <a:lnTo>
                  <a:pt x="2448306" y="2676652"/>
                </a:lnTo>
                <a:lnTo>
                  <a:pt x="2448306" y="0"/>
                </a:lnTo>
                <a:lnTo>
                  <a:pt x="0" y="0"/>
                </a:lnTo>
                <a:lnTo>
                  <a:pt x="0" y="2676652"/>
                </a:lnTo>
                <a:close/>
              </a:path>
            </a:pathLst>
          </a:custGeom>
          <a:ln w="101600">
            <a:solidFill>
              <a:srgbClr val="E60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0" t="6232" r="4086" b="58601"/>
          <a:stretch/>
        </p:blipFill>
        <p:spPr>
          <a:xfrm>
            <a:off x="3473720" y="5486400"/>
            <a:ext cx="1860280" cy="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99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70366" y="6386169"/>
            <a:ext cx="92075" cy="15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微軟正黑體"/>
                <a:cs typeface="微軟正黑體"/>
              </a:rPr>
              <a:t>3</a:t>
            </a:r>
            <a:endParaRPr sz="90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3280" y="684529"/>
            <a:ext cx="742505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i="0" dirty="0">
                <a:solidFill>
                  <a:srgbClr val="002060"/>
                </a:solidFill>
                <a:latin typeface="微軟正黑體"/>
                <a:cs typeface="微軟正黑體"/>
              </a:rPr>
              <a:t>新光人壽深耕台灣</a:t>
            </a:r>
            <a:r>
              <a:rPr sz="3200" b="1" i="0" spc="-5" dirty="0">
                <a:solidFill>
                  <a:srgbClr val="002060"/>
                </a:solidFill>
                <a:latin typeface="微軟正黑體"/>
                <a:cs typeface="微軟正黑體"/>
              </a:rPr>
              <a:t>5</a:t>
            </a:r>
            <a:r>
              <a:rPr sz="3200" b="1" i="0" dirty="0">
                <a:solidFill>
                  <a:srgbClr val="002060"/>
                </a:solidFill>
                <a:latin typeface="微軟正黑體"/>
                <a:cs typeface="微軟正黑體"/>
              </a:rPr>
              <a:t>0多年，致</a:t>
            </a:r>
            <a:r>
              <a:rPr sz="3200" b="1" i="0" spc="-15" dirty="0">
                <a:solidFill>
                  <a:srgbClr val="002060"/>
                </a:solidFill>
                <a:latin typeface="微軟正黑體"/>
                <a:cs typeface="微軟正黑體"/>
              </a:rPr>
              <a:t>力</a:t>
            </a:r>
            <a:r>
              <a:rPr sz="3200" b="1" i="0" dirty="0">
                <a:solidFill>
                  <a:srgbClr val="002060"/>
                </a:solidFill>
                <a:latin typeface="微軟正黑體"/>
                <a:cs typeface="微軟正黑體"/>
              </a:rPr>
              <a:t>永續</a:t>
            </a:r>
            <a:r>
              <a:rPr sz="3200" b="1" i="0" spc="-15" dirty="0">
                <a:solidFill>
                  <a:srgbClr val="002060"/>
                </a:solidFill>
                <a:latin typeface="微軟正黑體"/>
                <a:cs typeface="微軟正黑體"/>
              </a:rPr>
              <a:t>經</a:t>
            </a:r>
            <a:r>
              <a:rPr sz="3200" b="1" i="0" dirty="0">
                <a:solidFill>
                  <a:srgbClr val="002060"/>
                </a:solidFill>
                <a:latin typeface="微軟正黑體"/>
                <a:cs typeface="微軟正黑體"/>
              </a:rPr>
              <a:t>營</a:t>
            </a:r>
            <a:endParaRPr sz="3200" dirty="0">
              <a:solidFill>
                <a:srgbClr val="002060"/>
              </a:solidFill>
              <a:latin typeface="微軟正黑體"/>
              <a:cs typeface="微軟正黑體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3455" y="1298575"/>
            <a:ext cx="7849870" cy="1901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215" indent="-437515">
              <a:lnSpc>
                <a:spcPts val="1825"/>
              </a:lnSpc>
              <a:buFont typeface="Wingdings"/>
              <a:buChar char=""/>
              <a:tabLst>
                <a:tab pos="450215" algn="l"/>
                <a:tab pos="450850" algn="l"/>
              </a:tabLst>
            </a:pP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創立於1963年7月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30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日，深耕台灣半世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紀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，一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路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貫徹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「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創新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、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服務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、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誠信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、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回饋」</a:t>
            </a:r>
            <a:endParaRPr sz="1600" dirty="0">
              <a:solidFill>
                <a:srgbClr val="002060"/>
              </a:solidFill>
              <a:latin typeface="微軟正黑體"/>
              <a:cs typeface="微軟正黑體"/>
            </a:endParaRPr>
          </a:p>
          <a:p>
            <a:pPr marL="450215">
              <a:lnSpc>
                <a:spcPts val="1825"/>
              </a:lnSpc>
            </a:pP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四大經營理念，期許成為「獲利穩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健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且具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高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度信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賴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」的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壽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險品</a:t>
            </a:r>
            <a:r>
              <a:rPr sz="1600" spc="10" dirty="0">
                <a:solidFill>
                  <a:srgbClr val="002060"/>
                </a:solidFill>
                <a:latin typeface="微軟正黑體"/>
                <a:cs typeface="微軟正黑體"/>
              </a:rPr>
              <a:t>牌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。</a:t>
            </a:r>
            <a:endParaRPr sz="1600" dirty="0">
              <a:solidFill>
                <a:srgbClr val="002060"/>
              </a:solidFill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</a:pPr>
            <a:endParaRPr sz="215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450215" marR="5080" indent="-437515">
              <a:lnSpc>
                <a:spcPct val="90000"/>
              </a:lnSpc>
              <a:buFont typeface="Wingdings"/>
              <a:buChar char=""/>
              <a:tabLst>
                <a:tab pos="450215" algn="l"/>
                <a:tab pos="450850" algn="l"/>
              </a:tabLst>
            </a:pP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新光人壽員工人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數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1.3萬人，在業務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上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積極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拓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展多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元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行銷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通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路，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全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國各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縣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市鄉</a:t>
            </a:r>
            <a:r>
              <a:rPr sz="1600" spc="0" dirty="0">
                <a:solidFill>
                  <a:srgbClr val="002060"/>
                </a:solidFill>
                <a:latin typeface="微軟正黑體"/>
                <a:cs typeface="微軟正黑體"/>
              </a:rPr>
              <a:t>鎮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都設 有營業據點，並建構完善的資訊系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統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，形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成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精確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迅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速的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服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務流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程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網絡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，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提供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顧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客多 元便利的服務。此外，新光人壽產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品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線完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備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，主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要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商品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包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括：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傳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統壽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險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、利</a:t>
            </a:r>
            <a:r>
              <a:rPr sz="1600" spc="5" dirty="0">
                <a:solidFill>
                  <a:srgbClr val="002060"/>
                </a:solidFill>
                <a:latin typeface="微軟正黑體"/>
                <a:cs typeface="微軟正黑體"/>
              </a:rPr>
              <a:t>變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型保 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單、投資型保單、個人傷害險、個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人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健康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險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及團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體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險等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，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滿足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客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戶不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同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的保</a:t>
            </a:r>
            <a:r>
              <a:rPr sz="1600" dirty="0">
                <a:solidFill>
                  <a:srgbClr val="002060"/>
                </a:solidFill>
                <a:latin typeface="微軟正黑體"/>
                <a:cs typeface="微軟正黑體"/>
              </a:rPr>
              <a:t>險</a:t>
            </a:r>
            <a:r>
              <a:rPr sz="1600" spc="-10" dirty="0">
                <a:solidFill>
                  <a:srgbClr val="002060"/>
                </a:solidFill>
                <a:latin typeface="微軟正黑體"/>
                <a:cs typeface="微軟正黑體"/>
              </a:rPr>
              <a:t>需求 </a:t>
            </a:r>
            <a:r>
              <a:rPr sz="1600" spc="-5" dirty="0">
                <a:solidFill>
                  <a:srgbClr val="002060"/>
                </a:solidFill>
                <a:latin typeface="微軟正黑體"/>
                <a:cs typeface="微軟正黑體"/>
              </a:rPr>
              <a:t>及規劃。</a:t>
            </a:r>
            <a:endParaRPr sz="1600" dirty="0">
              <a:solidFill>
                <a:srgbClr val="002060"/>
              </a:solidFill>
              <a:latin typeface="微軟正黑體"/>
              <a:cs typeface="微軟正黑體"/>
            </a:endParaRPr>
          </a:p>
        </p:txBody>
      </p:sp>
      <p:pic>
        <p:nvPicPr>
          <p:cNvPr id="1026" name="Picture 2" descr="C:\Users\306468\AppData\Local\Microsoft\Windows\Temporary Internet Files\Content.Outlook\ZL6P45IT\工商15.9-26.5_OL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3200400"/>
            <a:ext cx="2743201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306468\AppData\Local\Microsoft\Windows\Temporary Internet Files\Content.Outlook\ZL6P45IT\2019保險信望愛廣告_21X28OL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00400"/>
            <a:ext cx="25908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794208"/>
            <a:ext cx="9144000" cy="6064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Times New Roman"/>
              <a:cs typeface="Times New Roman"/>
            </a:endParaRPr>
          </a:p>
          <a:p>
            <a:pPr marR="287020" algn="r">
              <a:lnSpc>
                <a:spcPct val="100000"/>
              </a:lnSpc>
            </a:pPr>
            <a:r>
              <a:rPr sz="900" dirty="0">
                <a:latin typeface="微軟正黑體"/>
                <a:cs typeface="微軟正黑體"/>
              </a:rPr>
              <a:t>4</a:t>
            </a:r>
            <a:endParaRPr sz="90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794208"/>
            <a:ext cx="9144000" cy="60637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99534" y="1816734"/>
            <a:ext cx="2055495" cy="609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b="1" i="0" spc="-5" dirty="0">
                <a:solidFill>
                  <a:srgbClr val="FFFFFF"/>
                </a:solidFill>
                <a:latin typeface="微軟正黑體"/>
                <a:cs typeface="微軟正黑體"/>
              </a:rPr>
              <a:t>企業實習</a:t>
            </a:r>
            <a:endParaRPr sz="4000" dirty="0">
              <a:latin typeface="微軟正黑體"/>
              <a:cs typeface="微軟正黑體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10" dirty="0"/>
              <a:t>一起踏上星光旅程</a:t>
            </a:r>
          </a:p>
          <a:p>
            <a:pPr marL="1000125" marR="431165">
              <a:lnSpc>
                <a:spcPct val="150000"/>
              </a:lnSpc>
              <a:spcBef>
                <a:spcPts val="980"/>
              </a:spcBef>
            </a:pPr>
            <a:r>
              <a:rPr sz="2600" dirty="0"/>
              <a:t>親身體會職場生活 了解保險行業</a:t>
            </a:r>
          </a:p>
          <a:p>
            <a:pPr marL="1000125">
              <a:lnSpc>
                <a:spcPct val="100000"/>
              </a:lnSpc>
              <a:spcBef>
                <a:spcPts val="1555"/>
              </a:spcBef>
            </a:pPr>
            <a:r>
              <a:rPr sz="2600" dirty="0"/>
              <a:t>累積實務經驗</a:t>
            </a:r>
          </a:p>
          <a:p>
            <a:pPr marL="1000125">
              <a:lnSpc>
                <a:spcPct val="100000"/>
              </a:lnSpc>
              <a:spcBef>
                <a:spcPts val="1555"/>
              </a:spcBef>
            </a:pPr>
            <a:r>
              <a:rPr sz="2600" dirty="0"/>
              <a:t>取得就業門票</a:t>
            </a:r>
          </a:p>
        </p:txBody>
      </p:sp>
      <p:sp>
        <p:nvSpPr>
          <p:cNvPr id="7" name="object 7"/>
          <p:cNvSpPr/>
          <p:nvPr/>
        </p:nvSpPr>
        <p:spPr>
          <a:xfrm>
            <a:off x="4967985" y="3680993"/>
            <a:ext cx="339763" cy="323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67985" y="4313072"/>
            <a:ext cx="339763" cy="323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67985" y="4905146"/>
            <a:ext cx="339763" cy="323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67985" y="5445226"/>
            <a:ext cx="339763" cy="323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548719"/>
            <a:ext cx="9144000" cy="6309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Times New Roman"/>
              <a:cs typeface="Times New Roman"/>
            </a:endParaRPr>
          </a:p>
          <a:p>
            <a:pPr marR="287020" algn="r">
              <a:lnSpc>
                <a:spcPct val="100000"/>
              </a:lnSpc>
            </a:pPr>
            <a:r>
              <a:rPr sz="900" dirty="0">
                <a:latin typeface="微軟正黑體"/>
                <a:cs typeface="微軟正黑體"/>
              </a:rPr>
              <a:t>6</a:t>
            </a:r>
            <a:endParaRPr sz="90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48719"/>
            <a:ext cx="9144000" cy="6309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48639"/>
            <a:ext cx="9144000" cy="6309360"/>
          </a:xfrm>
          <a:custGeom>
            <a:avLst/>
            <a:gdLst/>
            <a:ahLst/>
            <a:cxnLst/>
            <a:rect l="l" t="t" r="r" b="b"/>
            <a:pathLst>
              <a:path w="9144000" h="6309359">
                <a:moveTo>
                  <a:pt x="0" y="6309360"/>
                </a:moveTo>
                <a:lnTo>
                  <a:pt x="9144000" y="6309360"/>
                </a:lnTo>
                <a:lnTo>
                  <a:pt x="9144000" y="0"/>
                </a:lnTo>
                <a:lnTo>
                  <a:pt x="0" y="0"/>
                </a:lnTo>
                <a:lnTo>
                  <a:pt x="0" y="6309360"/>
                </a:lnTo>
                <a:close/>
              </a:path>
            </a:pathLst>
          </a:custGeom>
          <a:solidFill>
            <a:srgbClr val="7E7E7E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580390"/>
            <a:ext cx="3070860" cy="650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b="1" i="0" spc="-5" dirty="0">
                <a:solidFill>
                  <a:srgbClr val="FFFFFF"/>
                </a:solidFill>
                <a:latin typeface="微軟正黑體"/>
                <a:cs typeface="微軟正黑體"/>
              </a:rPr>
              <a:t>多元實習部門</a:t>
            </a:r>
            <a:endParaRPr sz="4000" dirty="0">
              <a:latin typeface="微軟正黑體"/>
              <a:cs typeface="微軟正黑體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983063"/>
              </p:ext>
            </p:extLst>
          </p:nvPr>
        </p:nvGraphicFramePr>
        <p:xfrm>
          <a:off x="314185" y="1412747"/>
          <a:ext cx="8440432" cy="50075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0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5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15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309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微軟正黑體"/>
                          <a:cs typeface="微軟正黑體"/>
                        </a:rPr>
                        <a:t>部門</a:t>
                      </a:r>
                      <a:endParaRPr sz="2400" dirty="0">
                        <a:latin typeface="微軟正黑體"/>
                        <a:cs typeface="微軟正黑體"/>
                      </a:endParaRPr>
                    </a:p>
                  </a:txBody>
                  <a:tcPr marL="0" marR="0" marT="36830" marB="0">
                    <a:lnB w="254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61315" algn="l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微軟正黑體"/>
                          <a:cs typeface="微軟正黑體"/>
                        </a:rPr>
                        <a:t>地點</a:t>
                      </a:r>
                      <a:endParaRPr sz="2400" dirty="0">
                        <a:latin typeface="微軟正黑體"/>
                        <a:cs typeface="微軟正黑體"/>
                      </a:endParaRPr>
                    </a:p>
                  </a:txBody>
                  <a:tcPr marL="0" marR="0" marT="36830" marB="0">
                    <a:lnB w="254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微軟正黑體"/>
                          <a:cs typeface="微軟正黑體"/>
                        </a:rPr>
                        <a:t>員額</a:t>
                      </a:r>
                      <a:endParaRPr sz="2400">
                        <a:latin typeface="微軟正黑體"/>
                        <a:cs typeface="微軟正黑體"/>
                      </a:endParaRPr>
                    </a:p>
                  </a:txBody>
                  <a:tcPr marL="0" marR="0" marT="36830" marB="0">
                    <a:lnB w="254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微軟正黑體"/>
                          <a:cs typeface="微軟正黑體"/>
                        </a:rPr>
                        <a:t>部門主要職掌</a:t>
                      </a:r>
                      <a:endParaRPr sz="2400">
                        <a:latin typeface="微軟正黑體"/>
                        <a:cs typeface="微軟正黑體"/>
                      </a:endParaRPr>
                    </a:p>
                  </a:txBody>
                  <a:tcPr marL="0" marR="0" marT="36830" marB="0">
                    <a:lnB w="254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8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2020"/>
                        </a:spcBef>
                      </a:pPr>
                      <a:r>
                        <a:rPr lang="zh-TW" altLang="en-US" sz="2000" b="1" dirty="0" smtClean="0"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/>
                        </a:rPr>
                        <a:t>數理</a:t>
                      </a:r>
                      <a:r>
                        <a:rPr sz="2000" b="1" dirty="0" smtClean="0"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/>
                          <a:cs typeface="微軟正黑體"/>
                        </a:rPr>
                        <a:t>部</a:t>
                      </a:r>
                      <a:endParaRPr sz="2000" dirty="0"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/>
                        <a:cs typeface="微軟正黑體"/>
                      </a:endParaRPr>
                    </a:p>
                  </a:txBody>
                  <a:tcPr marL="0" marR="0" marT="0" marB="0">
                    <a:lnT w="25400">
                      <a:solidFill>
                        <a:srgbClr val="FFFFFF"/>
                      </a:solidFill>
                      <a:prstDash val="soli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61315">
                        <a:lnSpc>
                          <a:spcPct val="100000"/>
                        </a:lnSpc>
                        <a:spcBef>
                          <a:spcPts val="2020"/>
                        </a:spcBef>
                      </a:pPr>
                      <a:r>
                        <a:rPr sz="2000" dirty="0">
                          <a:solidFill>
                            <a:srgbClr val="002060"/>
                          </a:solidFill>
                          <a:latin typeface="微軟正黑體"/>
                          <a:cs typeface="微軟正黑體"/>
                        </a:rPr>
                        <a:t>台北</a:t>
                      </a:r>
                    </a:p>
                  </a:txBody>
                  <a:tcPr marL="0" marR="0" marT="0" marB="0">
                    <a:lnT w="25400">
                      <a:solidFill>
                        <a:srgbClr val="FFFFFF"/>
                      </a:solidFill>
                      <a:prstDash val="soli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63195">
                        <a:lnSpc>
                          <a:spcPct val="100000"/>
                        </a:lnSpc>
                        <a:spcBef>
                          <a:spcPts val="2020"/>
                        </a:spcBef>
                      </a:pPr>
                      <a:r>
                        <a:rPr lang="en-US" altLang="zh-TW" sz="2000" dirty="0" smtClean="0">
                          <a:solidFill>
                            <a:srgbClr val="002060"/>
                          </a:solidFill>
                          <a:latin typeface="微軟正黑體"/>
                          <a:cs typeface="微軟正黑體"/>
                        </a:rPr>
                        <a:t>  5</a:t>
                      </a:r>
                      <a:endParaRPr sz="2000" dirty="0">
                        <a:solidFill>
                          <a:srgbClr val="002060"/>
                        </a:solidFill>
                        <a:latin typeface="微軟正黑體"/>
                        <a:cs typeface="微軟正黑體"/>
                      </a:endParaRPr>
                    </a:p>
                  </a:txBody>
                  <a:tcPr marL="0" marR="0" marT="0" marB="0">
                    <a:lnT w="25400">
                      <a:solidFill>
                        <a:srgbClr val="FFFFFF"/>
                      </a:solidFill>
                      <a:prstDash val="soli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000" spc="-5" dirty="0" smtClean="0">
                          <a:solidFill>
                            <a:srgbClr val="00206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/>
                        </a:rPr>
                        <a:t>掌理各種準備金核算、再保業務規劃與執行、年度簽證精算報告整合、公司隱含價值與新契約價值評估、國際財務報導準則研究與導入、資產負債管理委員會議</a:t>
                      </a:r>
                      <a:r>
                        <a:rPr lang="en-US" altLang="zh-TW" sz="2000" spc="-5" dirty="0" smtClean="0">
                          <a:solidFill>
                            <a:srgbClr val="00206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/>
                        </a:rPr>
                        <a:t>(ALCO)</a:t>
                      </a:r>
                      <a:r>
                        <a:rPr lang="zh-TW" altLang="en-US" sz="2000" spc="-5" dirty="0" smtClean="0">
                          <a:solidFill>
                            <a:srgbClr val="00206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/>
                        </a:rPr>
                        <a:t>之統籌、精算模型建構及假設訂定等相關事宜。 </a:t>
                      </a:r>
                      <a:r>
                        <a:rPr lang="zh-TW" altLang="en-US" sz="18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n-US" altLang="zh-TW" sz="1800" b="0" i="0" u="none" strike="noStrike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zh-TW" altLang="en-US" sz="1800" b="0" i="0" u="none" strike="noStrike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44780" marR="184785" algn="just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2000" b="1" u="heavy" dirty="0" err="1" smtClean="0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實習生將接觸</a:t>
                      </a:r>
                      <a:r>
                        <a:rPr sz="2000" b="1" u="heavy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：線上業</a:t>
                      </a:r>
                      <a:r>
                        <a:rPr sz="2000" b="1" u="heavy" spc="-15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務</a:t>
                      </a:r>
                      <a:r>
                        <a:rPr sz="2000" b="1" u="heavy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及專</a:t>
                      </a:r>
                      <a:r>
                        <a:rPr sz="2000" b="1" u="heavy" spc="-15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案</a:t>
                      </a:r>
                      <a:r>
                        <a:rPr sz="2000" b="1" u="heavy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活動</a:t>
                      </a:r>
                      <a:endParaRPr sz="2000" b="1" dirty="0">
                        <a:solidFill>
                          <a:srgbClr val="0000CC"/>
                        </a:solidFill>
                        <a:latin typeface="微軟正黑體"/>
                        <a:cs typeface="微軟正黑體"/>
                      </a:endParaRPr>
                    </a:p>
                  </a:txBody>
                  <a:tcPr marL="0" marR="0" marT="26034" marB="0">
                    <a:lnT w="25400">
                      <a:solidFill>
                        <a:srgbClr val="FFFFFF"/>
                      </a:solidFill>
                      <a:prstDash val="soli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67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zh-TW" altLang="en-US" sz="2000" b="1" dirty="0" smtClean="0"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/>
                        </a:rPr>
                        <a:t>綜合企劃部</a:t>
                      </a:r>
                      <a:endParaRPr sz="2000" b="1" dirty="0"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85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61315">
                        <a:lnSpc>
                          <a:spcPct val="100000"/>
                        </a:lnSpc>
                      </a:pPr>
                      <a:r>
                        <a:rPr sz="2000" dirty="0">
                          <a:solidFill>
                            <a:srgbClr val="002060"/>
                          </a:solidFill>
                          <a:latin typeface="微軟正黑體"/>
                          <a:cs typeface="微軟正黑體"/>
                        </a:rPr>
                        <a:t>台北</a:t>
                      </a:r>
                      <a:endParaRPr sz="2000">
                        <a:solidFill>
                          <a:srgbClr val="002060"/>
                        </a:solidFill>
                        <a:latin typeface="微軟正黑體"/>
                        <a:cs typeface="微軟正黑體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85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63195">
                        <a:lnSpc>
                          <a:spcPct val="100000"/>
                        </a:lnSpc>
                      </a:pPr>
                      <a:r>
                        <a:rPr lang="en-US" altLang="zh-TW" sz="2000" dirty="0" smtClean="0">
                          <a:solidFill>
                            <a:srgbClr val="002060"/>
                          </a:solidFill>
                          <a:latin typeface="微軟正黑體"/>
                          <a:cs typeface="微軟正黑體"/>
                        </a:rPr>
                        <a:t>  2</a:t>
                      </a:r>
                      <a:endParaRPr sz="2000" dirty="0">
                        <a:solidFill>
                          <a:srgbClr val="002060"/>
                        </a:solidFill>
                        <a:latin typeface="微軟正黑體"/>
                        <a:cs typeface="微軟正黑體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solidFill>
                            <a:srgbClr val="00206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/>
                        </a:rPr>
                        <a:t>掌理中長期計劃、預算編製、組織規程、企業社會責任</a:t>
                      </a:r>
                      <a:r>
                        <a:rPr lang="en-US" altLang="zh-TW" sz="2000" dirty="0" smtClean="0">
                          <a:solidFill>
                            <a:srgbClr val="00206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/>
                        </a:rPr>
                        <a:t>(CSR)</a:t>
                      </a:r>
                      <a:r>
                        <a:rPr lang="zh-TW" altLang="en-US" sz="2000" dirty="0" smtClean="0">
                          <a:solidFill>
                            <a:srgbClr val="00206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/>
                        </a:rPr>
                        <a:t>、績效管理、各項統計資料編制等事項。 </a:t>
                      </a:r>
                      <a:endParaRPr lang="en-US" altLang="zh-TW" sz="2000" dirty="0" smtClean="0">
                        <a:solidFill>
                          <a:srgbClr val="00206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/>
                      </a:endParaRPr>
                    </a:p>
                    <a:p>
                      <a:r>
                        <a:rPr lang="zh-TW" altLang="en-US" sz="18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144780" marR="184785" algn="just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000" b="1" u="heavy" dirty="0" err="1" smtClean="0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實習生將接觸</a:t>
                      </a:r>
                      <a:r>
                        <a:rPr sz="2000" b="1" u="heavy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：</a:t>
                      </a:r>
                      <a:r>
                        <a:rPr sz="2000" b="1" u="heavy" dirty="0" err="1" smtClean="0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線上業</a:t>
                      </a:r>
                      <a:r>
                        <a:rPr sz="2000" b="1" u="heavy" spc="-15" dirty="0" err="1" smtClean="0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務</a:t>
                      </a:r>
                      <a:r>
                        <a:rPr sz="2000" b="1" u="heavy" dirty="0" err="1" smtClean="0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及專案活</a:t>
                      </a:r>
                      <a:r>
                        <a:rPr sz="2000" b="1" u="heavy" spc="-2035" dirty="0" err="1" smtClean="0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動</a:t>
                      </a:r>
                      <a:endParaRPr sz="2000" b="1" dirty="0">
                        <a:solidFill>
                          <a:srgbClr val="0000CC"/>
                        </a:solidFill>
                        <a:latin typeface="微軟正黑體"/>
                        <a:cs typeface="微軟正黑體"/>
                      </a:endParaRPr>
                    </a:p>
                  </a:txBody>
                  <a:tcPr marL="0" marR="0" marT="3937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75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548719"/>
            <a:ext cx="9144000" cy="6309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Times New Roman"/>
              <a:cs typeface="Times New Roman"/>
            </a:endParaRPr>
          </a:p>
          <a:p>
            <a:pPr marR="287020" algn="r">
              <a:lnSpc>
                <a:spcPct val="100000"/>
              </a:lnSpc>
            </a:pPr>
            <a:r>
              <a:rPr sz="900" dirty="0">
                <a:latin typeface="微軟正黑體"/>
                <a:cs typeface="微軟正黑體"/>
              </a:rPr>
              <a:t>6</a:t>
            </a:r>
            <a:endParaRPr sz="90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48719"/>
            <a:ext cx="9144000" cy="6309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48639"/>
            <a:ext cx="9144000" cy="6309360"/>
          </a:xfrm>
          <a:custGeom>
            <a:avLst/>
            <a:gdLst/>
            <a:ahLst/>
            <a:cxnLst/>
            <a:rect l="l" t="t" r="r" b="b"/>
            <a:pathLst>
              <a:path w="9144000" h="6309359">
                <a:moveTo>
                  <a:pt x="0" y="6309360"/>
                </a:moveTo>
                <a:lnTo>
                  <a:pt x="9144000" y="6309360"/>
                </a:lnTo>
                <a:lnTo>
                  <a:pt x="9144000" y="0"/>
                </a:lnTo>
                <a:lnTo>
                  <a:pt x="0" y="0"/>
                </a:lnTo>
                <a:lnTo>
                  <a:pt x="0" y="6309360"/>
                </a:lnTo>
                <a:close/>
              </a:path>
            </a:pathLst>
          </a:custGeom>
          <a:solidFill>
            <a:srgbClr val="7E7E7E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580390"/>
            <a:ext cx="3070860" cy="650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b="1" i="0" spc="-5" dirty="0">
                <a:solidFill>
                  <a:srgbClr val="FFFFFF"/>
                </a:solidFill>
                <a:latin typeface="微軟正黑體"/>
                <a:cs typeface="微軟正黑體"/>
              </a:rPr>
              <a:t>多元實習部門</a:t>
            </a:r>
            <a:endParaRPr sz="4000">
              <a:latin typeface="微軟正黑體"/>
              <a:cs typeface="微軟正黑體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050169"/>
              </p:ext>
            </p:extLst>
          </p:nvPr>
        </p:nvGraphicFramePr>
        <p:xfrm>
          <a:off x="314185" y="1412746"/>
          <a:ext cx="8440432" cy="49880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5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15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806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微軟正黑體"/>
                          <a:cs typeface="微軟正黑體"/>
                        </a:rPr>
                        <a:t>部門</a:t>
                      </a:r>
                      <a:endParaRPr sz="2400" dirty="0">
                        <a:latin typeface="微軟正黑體"/>
                        <a:cs typeface="微軟正黑體"/>
                      </a:endParaRPr>
                    </a:p>
                  </a:txBody>
                  <a:tcPr marL="0" marR="0" marT="36830" marB="0">
                    <a:lnB w="254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613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微軟正黑體"/>
                          <a:cs typeface="微軟正黑體"/>
                        </a:rPr>
                        <a:t>地點</a:t>
                      </a:r>
                      <a:endParaRPr sz="2400">
                        <a:latin typeface="微軟正黑體"/>
                        <a:cs typeface="微軟正黑體"/>
                      </a:endParaRPr>
                    </a:p>
                  </a:txBody>
                  <a:tcPr marL="0" marR="0" marT="36830" marB="0">
                    <a:lnB w="254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微軟正黑體"/>
                          <a:cs typeface="微軟正黑體"/>
                        </a:rPr>
                        <a:t>員額</a:t>
                      </a:r>
                      <a:endParaRPr sz="2400">
                        <a:latin typeface="微軟正黑體"/>
                        <a:cs typeface="微軟正黑體"/>
                      </a:endParaRPr>
                    </a:p>
                  </a:txBody>
                  <a:tcPr marL="0" marR="0" marT="36830" marB="0">
                    <a:lnB w="254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微軟正黑體"/>
                          <a:cs typeface="微軟正黑體"/>
                        </a:rPr>
                        <a:t>部門主要職掌</a:t>
                      </a:r>
                      <a:endParaRPr sz="2400">
                        <a:latin typeface="微軟正黑體"/>
                        <a:cs typeface="微軟正黑體"/>
                      </a:endParaRPr>
                    </a:p>
                  </a:txBody>
                  <a:tcPr marL="0" marR="0" marT="36830" marB="0">
                    <a:lnB w="254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69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2020"/>
                        </a:spcBef>
                      </a:pPr>
                      <a:r>
                        <a:rPr lang="zh-TW" altLang="en-US" sz="2000" b="1" dirty="0" smtClean="0"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/>
                        </a:rPr>
                        <a:t>績效管理小組</a:t>
                      </a:r>
                      <a:endParaRPr sz="2000" b="1" dirty="0"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/>
                      </a:endParaRPr>
                    </a:p>
                  </a:txBody>
                  <a:tcPr marL="0" marR="0" marT="0" marB="0">
                    <a:lnT w="25400">
                      <a:solidFill>
                        <a:srgbClr val="FFFFFF"/>
                      </a:solidFill>
                      <a:prstDash val="soli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61315">
                        <a:lnSpc>
                          <a:spcPct val="100000"/>
                        </a:lnSpc>
                        <a:spcBef>
                          <a:spcPts val="2020"/>
                        </a:spcBef>
                      </a:pPr>
                      <a:r>
                        <a:rPr sz="2000" dirty="0">
                          <a:solidFill>
                            <a:srgbClr val="002060"/>
                          </a:solidFill>
                          <a:latin typeface="微軟正黑體"/>
                          <a:cs typeface="微軟正黑體"/>
                        </a:rPr>
                        <a:t>台北</a:t>
                      </a:r>
                    </a:p>
                  </a:txBody>
                  <a:tcPr marL="0" marR="0" marT="0" marB="0">
                    <a:lnT w="25400">
                      <a:solidFill>
                        <a:srgbClr val="FFFFFF"/>
                      </a:solidFill>
                      <a:prstDash val="soli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63195">
                        <a:lnSpc>
                          <a:spcPct val="100000"/>
                        </a:lnSpc>
                        <a:spcBef>
                          <a:spcPts val="2020"/>
                        </a:spcBef>
                      </a:pPr>
                      <a:r>
                        <a:rPr lang="en-US" altLang="zh-TW" sz="2000" dirty="0" smtClean="0">
                          <a:solidFill>
                            <a:srgbClr val="002060"/>
                          </a:solidFill>
                          <a:latin typeface="微軟正黑體"/>
                          <a:cs typeface="微軟正黑體"/>
                        </a:rPr>
                        <a:t>  1</a:t>
                      </a:r>
                      <a:endParaRPr sz="2000" dirty="0">
                        <a:solidFill>
                          <a:srgbClr val="002060"/>
                        </a:solidFill>
                        <a:latin typeface="微軟正黑體"/>
                        <a:cs typeface="微軟正黑體"/>
                      </a:endParaRPr>
                    </a:p>
                  </a:txBody>
                  <a:tcPr marL="0" marR="0" marT="0" marB="0">
                    <a:lnT w="25400">
                      <a:solidFill>
                        <a:srgbClr val="FFFFFF"/>
                      </a:solidFill>
                      <a:prstDash val="soli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800" b="0" i="0" u="none" strike="noStrike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zh-TW" altLang="en-US" sz="2000" spc="-5" dirty="0" smtClean="0">
                          <a:solidFill>
                            <a:srgbClr val="00206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/>
                        </a:rPr>
                        <a:t>協調彙編金控及人壽年度策略目標、協助督導關鍵績效指標與行動事項展開、指標衡量、績效管理檢視及數據分析、專案企劃研究，以提供公司經營決策參考。 </a:t>
                      </a:r>
                      <a:r>
                        <a:rPr lang="zh-TW" altLang="en-US" sz="18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n-US" altLang="zh-TW" sz="1800" b="0" i="0" u="none" strike="noStrike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zh-TW" altLang="en-US" sz="1800" b="0" i="0" u="none" strike="noStrike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44780" marR="184785" algn="just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2000" b="1" u="heavy" dirty="0" err="1" smtClean="0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實習生將接觸</a:t>
                      </a:r>
                      <a:r>
                        <a:rPr sz="2000" b="1" u="heavy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：線上業</a:t>
                      </a:r>
                      <a:r>
                        <a:rPr sz="2000" b="1" u="heavy" spc="-15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務</a:t>
                      </a:r>
                      <a:r>
                        <a:rPr sz="2000" b="1" u="heavy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及專</a:t>
                      </a:r>
                      <a:r>
                        <a:rPr sz="2000" b="1" u="heavy" spc="-15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案</a:t>
                      </a:r>
                      <a:r>
                        <a:rPr sz="2000" b="1" u="heavy" dirty="0" err="1">
                          <a:solidFill>
                            <a:srgbClr val="0000CC"/>
                          </a:solidFill>
                          <a:latin typeface="微軟正黑體"/>
                          <a:cs typeface="微軟正黑體"/>
                        </a:rPr>
                        <a:t>活動</a:t>
                      </a:r>
                      <a:endParaRPr sz="2000" b="1" dirty="0">
                        <a:solidFill>
                          <a:srgbClr val="0000CC"/>
                        </a:solidFill>
                        <a:latin typeface="微軟正黑體"/>
                        <a:cs typeface="微軟正黑體"/>
                      </a:endParaRPr>
                    </a:p>
                  </a:txBody>
                  <a:tcPr marL="0" marR="0" marT="26034" marB="0">
                    <a:lnT w="25400">
                      <a:solidFill>
                        <a:srgbClr val="FFFFFF"/>
                      </a:solidFill>
                      <a:prstDash val="soli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30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b="1" dirty="0"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rgbClr val="002060"/>
                        </a:solidFill>
                        <a:latin typeface="微軟正黑體"/>
                        <a:cs typeface="微軟正黑體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rgbClr val="002060"/>
                        </a:solidFill>
                        <a:latin typeface="微軟正黑體"/>
                        <a:cs typeface="微軟正黑體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2000" b="1" dirty="0">
                        <a:solidFill>
                          <a:srgbClr val="002060"/>
                        </a:solidFill>
                        <a:latin typeface="微軟正黑體"/>
                        <a:cs typeface="微軟正黑體"/>
                      </a:endParaRPr>
                    </a:p>
                  </a:txBody>
                  <a:tcPr marL="0" marR="0" marT="3937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0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04800" y="685800"/>
            <a:ext cx="8839200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32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新光人壽提供</a:t>
            </a:r>
            <a:r>
              <a:rPr lang="en-US" altLang="zh-TW" sz="32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3200" b="1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精算轄區</a:t>
            </a:r>
            <a:r>
              <a:rPr lang="en-US" altLang="zh-TW" sz="32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32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學生產學實習</a:t>
            </a:r>
            <a:r>
              <a:rPr lang="zh-TW" altLang="en-US" sz="32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機會：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適用對象：碩二生、大四生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英文閱讀能力佳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,TOEIC650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以上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熟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EXCEL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POWERPOINT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VBA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ACCESS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或具保險公司實習經驗者佳</a:t>
            </a:r>
            <a:endParaRPr lang="en-US" altLang="zh-TW" sz="2400" b="1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實習期間：預計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110.03.02~110.6.30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止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實習員額：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實習薪資：日薪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1,680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元，每週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2-3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至少上班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TW" altLang="en-US" sz="2400" b="1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享勞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健保、享三節福利點數</a:t>
            </a:r>
            <a:endParaRPr lang="en-US" altLang="zh-TW" sz="2400" b="1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實習地點：台北市中正區忠孝西路一段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66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樓 </a:t>
            </a:r>
            <a:endParaRPr lang="en-US" altLang="zh-TW" sz="2400" b="1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133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4800" y="692289"/>
            <a:ext cx="86868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實習部門：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數理部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</a:t>
            </a:r>
            <a:r>
              <a:rPr lang="zh-TW" altLang="en-US" sz="2400" b="1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主題</a:t>
            </a:r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</a:p>
          <a:p>
            <a:r>
              <a:rPr lang="zh-TW" altLang="en-US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*協助進行死</a:t>
            </a:r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利差互抵查核</a:t>
            </a:r>
            <a:r>
              <a:rPr lang="zh-TW" altLang="en-US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專案</a:t>
            </a:r>
            <a:endParaRPr lang="en-US" altLang="zh-TW" sz="2400" dirty="0" smtClean="0">
              <a:solidFill>
                <a:srgbClr val="00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*IFRS17</a:t>
            </a:r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利率與報酬率情境研究、</a:t>
            </a:r>
            <a:r>
              <a:rPr lang="en-US" altLang="zh-TW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ICS</a:t>
            </a:r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協助更新國際</a:t>
            </a:r>
            <a:r>
              <a:rPr lang="zh-TW" altLang="en-US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進度</a:t>
            </a:r>
            <a:endParaRPr lang="en-US" altLang="zh-TW" sz="2400" dirty="0" smtClean="0">
              <a:solidFill>
                <a:srgbClr val="00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*</a:t>
            </a:r>
            <a:r>
              <a:rPr lang="zh-TW" altLang="en-US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利率模型研究</a:t>
            </a:r>
            <a:endParaRPr lang="en-US" altLang="zh-TW" sz="2400" dirty="0" smtClean="0">
              <a:solidFill>
                <a:srgbClr val="00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*醫療險經驗率研究</a:t>
            </a:r>
            <a:endParaRPr lang="en-US" altLang="zh-TW" sz="2400" dirty="0" smtClean="0">
              <a:solidFill>
                <a:srgbClr val="00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實習部門：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綜合企劃部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</a:t>
            </a:r>
            <a:r>
              <a:rPr lang="zh-TW" altLang="en-US" sz="2400" b="1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主題</a:t>
            </a:r>
            <a:r>
              <a:rPr lang="zh-TW" altLang="en-US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*</a:t>
            </a:r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經驗率資料導入</a:t>
            </a:r>
            <a:r>
              <a:rPr lang="en-US" altLang="zh-TW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SAS</a:t>
            </a:r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導入及分析</a:t>
            </a:r>
          </a:p>
          <a:p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*</a:t>
            </a:r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報表導入學習及報表資料挖掘</a:t>
            </a:r>
          </a:p>
          <a:p>
            <a:pPr>
              <a:spcBef>
                <a:spcPts val="1200"/>
              </a:spcBef>
            </a:pPr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實習部門：</a:t>
            </a:r>
            <a:r>
              <a:rPr lang="en-US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績效管理小組</a:t>
            </a:r>
            <a:r>
              <a:rPr lang="en-US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en-US" altLang="zh-TW" sz="20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</a:t>
            </a:r>
            <a:r>
              <a:rPr lang="en-US" altLang="zh-TW" sz="20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 </a:t>
            </a:r>
            <a:r>
              <a:rPr lang="zh-TW" altLang="en-US" sz="2000" b="1" dirty="0" smtClean="0">
                <a:solidFill>
                  <a:srgbClr val="FF33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會計系</a:t>
            </a:r>
            <a:r>
              <a:rPr lang="en-US" altLang="zh-TW" sz="2000" b="1" dirty="0" smtClean="0">
                <a:solidFill>
                  <a:srgbClr val="FF33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(</a:t>
            </a:r>
            <a:r>
              <a:rPr lang="zh-TW" altLang="en-US" sz="2000" b="1" dirty="0" smtClean="0">
                <a:solidFill>
                  <a:srgbClr val="FF33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所</a:t>
            </a:r>
            <a:r>
              <a:rPr lang="en-US" altLang="zh-TW" sz="2000" b="1" dirty="0" smtClean="0">
                <a:solidFill>
                  <a:srgbClr val="FF33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)</a:t>
            </a:r>
            <a:endParaRPr lang="en-US" altLang="zh-TW" sz="2000" b="1" dirty="0">
              <a:solidFill>
                <a:srgbClr val="FF33D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</a:t>
            </a:r>
            <a:r>
              <a:rPr lang="zh-TW" altLang="en-US" sz="2400" b="1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主題</a:t>
            </a:r>
            <a:r>
              <a:rPr lang="zh-TW" altLang="en-US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 </a:t>
            </a:r>
            <a:endParaRPr lang="en-US" altLang="zh-TW" sz="2400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*成本分析專案：</a:t>
            </a:r>
            <a:r>
              <a:rPr lang="zh-TW" altLang="en-US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分析各項行政業務成本與探討數位化對各項行政業務之優</a:t>
            </a:r>
            <a:r>
              <a:rPr lang="zh-TW" altLang="en-US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化</a:t>
            </a:r>
            <a:endParaRPr lang="en-US" altLang="zh-TW" dirty="0" smtClean="0">
              <a:solidFill>
                <a:srgbClr val="00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*</a:t>
            </a:r>
            <a:r>
              <a:rPr lang="zh-TW" altLang="en-US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其他</a:t>
            </a:r>
            <a:r>
              <a:rPr lang="zh-TW" altLang="en-US" sz="2400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專案分析</a:t>
            </a:r>
            <a:r>
              <a:rPr lang="zh-TW" altLang="en-US" sz="2400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400" dirty="0" smtClean="0">
              <a:solidFill>
                <a:srgbClr val="00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包含</a:t>
            </a:r>
            <a:r>
              <a:rPr lang="zh-TW" altLang="en-US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整體經營成果、業務品質以及</a:t>
            </a:r>
            <a:r>
              <a:rPr lang="en-US" altLang="zh-TW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IFRS17</a:t>
            </a:r>
            <a:r>
              <a:rPr lang="zh-TW" altLang="en-US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對壽險業務之衝擊與接軌的因應方式等</a:t>
            </a:r>
            <a:r>
              <a:rPr lang="zh-TW" altLang="en-US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探討</a:t>
            </a:r>
            <a:endParaRPr lang="zh-TW" altLang="en-US" dirty="0">
              <a:solidFill>
                <a:srgbClr val="00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45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70366" y="6386169"/>
            <a:ext cx="92075" cy="15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微軟正黑體"/>
                <a:cs typeface="微軟正黑體"/>
              </a:rPr>
              <a:t>8</a:t>
            </a:r>
            <a:endParaRPr sz="90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1500" y="516636"/>
            <a:ext cx="2220468" cy="1155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3976" y="516636"/>
            <a:ext cx="3742944" cy="11551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08100" y="698119"/>
            <a:ext cx="459359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b="1" i="0" spc="-10" dirty="0">
                <a:solidFill>
                  <a:srgbClr val="FF0000"/>
                </a:solidFill>
                <a:latin typeface="微軟正黑體"/>
                <a:cs typeface="微軟正黑體"/>
              </a:rPr>
              <a:t>新光</a:t>
            </a:r>
            <a:r>
              <a:rPr sz="4000" b="1" i="0" spc="-5" dirty="0">
                <a:solidFill>
                  <a:srgbClr val="FF0000"/>
                </a:solidFill>
                <a:latin typeface="微軟正黑體"/>
                <a:cs typeface="微軟正黑體"/>
              </a:rPr>
              <a:t>在</a:t>
            </a:r>
            <a:r>
              <a:rPr sz="4000" b="1" i="0" spc="-10" dirty="0">
                <a:solidFill>
                  <a:srgbClr val="FF0000"/>
                </a:solidFill>
                <a:latin typeface="微軟正黑體"/>
                <a:cs typeface="微軟正黑體"/>
              </a:rPr>
              <a:t>找的人格特質</a:t>
            </a:r>
            <a:endParaRPr sz="4000" b="1" dirty="0">
              <a:latin typeface="微軟正黑體"/>
              <a:cs typeface="微軟正黑體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98931" y="1339596"/>
            <a:ext cx="1440180" cy="15270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13688" y="2203704"/>
            <a:ext cx="1152144" cy="362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23872" y="2203704"/>
            <a:ext cx="1152144" cy="3627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34055" y="2203704"/>
            <a:ext cx="1152144" cy="3627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44240" y="2203704"/>
            <a:ext cx="530351" cy="3627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58544" y="1914270"/>
            <a:ext cx="669290" cy="318135"/>
          </a:xfrm>
          <a:custGeom>
            <a:avLst/>
            <a:gdLst/>
            <a:ahLst/>
            <a:cxnLst/>
            <a:rect l="l" t="t" r="r" b="b"/>
            <a:pathLst>
              <a:path w="669289" h="318135">
                <a:moveTo>
                  <a:pt x="309244" y="281558"/>
                </a:moveTo>
                <a:lnTo>
                  <a:pt x="0" y="281558"/>
                </a:lnTo>
                <a:lnTo>
                  <a:pt x="0" y="306958"/>
                </a:lnTo>
                <a:lnTo>
                  <a:pt x="309244" y="306958"/>
                </a:lnTo>
                <a:lnTo>
                  <a:pt x="309244" y="281558"/>
                </a:lnTo>
                <a:close/>
              </a:path>
              <a:path w="669289" h="318135">
                <a:moveTo>
                  <a:pt x="171450" y="261619"/>
                </a:moveTo>
                <a:lnTo>
                  <a:pt x="139954" y="261619"/>
                </a:lnTo>
                <a:lnTo>
                  <a:pt x="139954" y="281558"/>
                </a:lnTo>
                <a:lnTo>
                  <a:pt x="171450" y="281558"/>
                </a:lnTo>
                <a:lnTo>
                  <a:pt x="171450" y="261619"/>
                </a:lnTo>
                <a:close/>
              </a:path>
              <a:path w="669289" h="318135">
                <a:moveTo>
                  <a:pt x="294386" y="237489"/>
                </a:moveTo>
                <a:lnTo>
                  <a:pt x="14859" y="237489"/>
                </a:lnTo>
                <a:lnTo>
                  <a:pt x="14859" y="261619"/>
                </a:lnTo>
                <a:lnTo>
                  <a:pt x="294386" y="261619"/>
                </a:lnTo>
                <a:lnTo>
                  <a:pt x="294386" y="237489"/>
                </a:lnTo>
                <a:close/>
              </a:path>
              <a:path w="669289" h="318135">
                <a:moveTo>
                  <a:pt x="171069" y="218820"/>
                </a:moveTo>
                <a:lnTo>
                  <a:pt x="139954" y="218820"/>
                </a:lnTo>
                <a:lnTo>
                  <a:pt x="139954" y="237489"/>
                </a:lnTo>
                <a:lnTo>
                  <a:pt x="171069" y="237489"/>
                </a:lnTo>
                <a:lnTo>
                  <a:pt x="171069" y="218820"/>
                </a:lnTo>
                <a:close/>
              </a:path>
              <a:path w="669289" h="318135">
                <a:moveTo>
                  <a:pt x="276732" y="108712"/>
                </a:moveTo>
                <a:lnTo>
                  <a:pt x="33400" y="108712"/>
                </a:lnTo>
                <a:lnTo>
                  <a:pt x="33400" y="218820"/>
                </a:lnTo>
                <a:lnTo>
                  <a:pt x="276732" y="218820"/>
                </a:lnTo>
                <a:lnTo>
                  <a:pt x="276732" y="195706"/>
                </a:lnTo>
                <a:lnTo>
                  <a:pt x="65405" y="195706"/>
                </a:lnTo>
                <a:lnTo>
                  <a:pt x="65405" y="174751"/>
                </a:lnTo>
                <a:lnTo>
                  <a:pt x="276732" y="174751"/>
                </a:lnTo>
                <a:lnTo>
                  <a:pt x="276732" y="152780"/>
                </a:lnTo>
                <a:lnTo>
                  <a:pt x="65405" y="152780"/>
                </a:lnTo>
                <a:lnTo>
                  <a:pt x="65405" y="131825"/>
                </a:lnTo>
                <a:lnTo>
                  <a:pt x="276732" y="131825"/>
                </a:lnTo>
                <a:lnTo>
                  <a:pt x="276732" y="108712"/>
                </a:lnTo>
                <a:close/>
              </a:path>
              <a:path w="669289" h="318135">
                <a:moveTo>
                  <a:pt x="171069" y="174751"/>
                </a:moveTo>
                <a:lnTo>
                  <a:pt x="139954" y="174751"/>
                </a:lnTo>
                <a:lnTo>
                  <a:pt x="139954" y="195706"/>
                </a:lnTo>
                <a:lnTo>
                  <a:pt x="171069" y="195706"/>
                </a:lnTo>
                <a:lnTo>
                  <a:pt x="171069" y="174751"/>
                </a:lnTo>
                <a:close/>
              </a:path>
              <a:path w="669289" h="318135">
                <a:moveTo>
                  <a:pt x="276732" y="174751"/>
                </a:moveTo>
                <a:lnTo>
                  <a:pt x="244982" y="174751"/>
                </a:lnTo>
                <a:lnTo>
                  <a:pt x="244982" y="195706"/>
                </a:lnTo>
                <a:lnTo>
                  <a:pt x="276732" y="195706"/>
                </a:lnTo>
                <a:lnTo>
                  <a:pt x="276732" y="174751"/>
                </a:lnTo>
                <a:close/>
              </a:path>
              <a:path w="669289" h="318135">
                <a:moveTo>
                  <a:pt x="171069" y="131825"/>
                </a:moveTo>
                <a:lnTo>
                  <a:pt x="139954" y="131825"/>
                </a:lnTo>
                <a:lnTo>
                  <a:pt x="139954" y="152780"/>
                </a:lnTo>
                <a:lnTo>
                  <a:pt x="171069" y="152780"/>
                </a:lnTo>
                <a:lnTo>
                  <a:pt x="171069" y="131825"/>
                </a:lnTo>
                <a:close/>
              </a:path>
              <a:path w="669289" h="318135">
                <a:moveTo>
                  <a:pt x="276732" y="131825"/>
                </a:moveTo>
                <a:lnTo>
                  <a:pt x="244982" y="131825"/>
                </a:lnTo>
                <a:lnTo>
                  <a:pt x="244982" y="152780"/>
                </a:lnTo>
                <a:lnTo>
                  <a:pt x="276732" y="152780"/>
                </a:lnTo>
                <a:lnTo>
                  <a:pt x="276732" y="131825"/>
                </a:lnTo>
                <a:close/>
              </a:path>
              <a:path w="669289" h="318135">
                <a:moveTo>
                  <a:pt x="171069" y="88773"/>
                </a:moveTo>
                <a:lnTo>
                  <a:pt x="139954" y="88773"/>
                </a:lnTo>
                <a:lnTo>
                  <a:pt x="139954" y="108712"/>
                </a:lnTo>
                <a:lnTo>
                  <a:pt x="171069" y="108712"/>
                </a:lnTo>
                <a:lnTo>
                  <a:pt x="171069" y="88773"/>
                </a:lnTo>
                <a:close/>
              </a:path>
              <a:path w="669289" h="318135">
                <a:moveTo>
                  <a:pt x="301498" y="64642"/>
                </a:moveTo>
                <a:lnTo>
                  <a:pt x="7493" y="64642"/>
                </a:lnTo>
                <a:lnTo>
                  <a:pt x="7493" y="88773"/>
                </a:lnTo>
                <a:lnTo>
                  <a:pt x="301498" y="88773"/>
                </a:lnTo>
                <a:lnTo>
                  <a:pt x="301498" y="64642"/>
                </a:lnTo>
                <a:close/>
              </a:path>
              <a:path w="669289" h="318135">
                <a:moveTo>
                  <a:pt x="171069" y="43306"/>
                </a:moveTo>
                <a:lnTo>
                  <a:pt x="139954" y="43306"/>
                </a:lnTo>
                <a:lnTo>
                  <a:pt x="139954" y="64642"/>
                </a:lnTo>
                <a:lnTo>
                  <a:pt x="171069" y="64642"/>
                </a:lnTo>
                <a:lnTo>
                  <a:pt x="171069" y="43306"/>
                </a:lnTo>
                <a:close/>
              </a:path>
              <a:path w="669289" h="318135">
                <a:moveTo>
                  <a:pt x="20319" y="20319"/>
                </a:moveTo>
                <a:lnTo>
                  <a:pt x="30480" y="45465"/>
                </a:lnTo>
                <a:lnTo>
                  <a:pt x="48692" y="45628"/>
                </a:lnTo>
                <a:lnTo>
                  <a:pt x="73025" y="45338"/>
                </a:lnTo>
                <a:lnTo>
                  <a:pt x="139954" y="43306"/>
                </a:lnTo>
                <a:lnTo>
                  <a:pt x="171069" y="43306"/>
                </a:lnTo>
                <a:lnTo>
                  <a:pt x="171069" y="40639"/>
                </a:lnTo>
                <a:lnTo>
                  <a:pt x="197050" y="38352"/>
                </a:lnTo>
                <a:lnTo>
                  <a:pt x="225472" y="35099"/>
                </a:lnTo>
                <a:lnTo>
                  <a:pt x="256347" y="30870"/>
                </a:lnTo>
                <a:lnTo>
                  <a:pt x="289687" y="25653"/>
                </a:lnTo>
                <a:lnTo>
                  <a:pt x="286682" y="20954"/>
                </a:lnTo>
                <a:lnTo>
                  <a:pt x="62737" y="20954"/>
                </a:lnTo>
                <a:lnTo>
                  <a:pt x="41481" y="20780"/>
                </a:lnTo>
                <a:lnTo>
                  <a:pt x="20319" y="20319"/>
                </a:lnTo>
                <a:close/>
              </a:path>
              <a:path w="669289" h="318135">
                <a:moveTo>
                  <a:pt x="274828" y="2412"/>
                </a:moveTo>
                <a:lnTo>
                  <a:pt x="223847" y="10560"/>
                </a:lnTo>
                <a:lnTo>
                  <a:pt x="171497" y="16351"/>
                </a:lnTo>
                <a:lnTo>
                  <a:pt x="117790" y="19808"/>
                </a:lnTo>
                <a:lnTo>
                  <a:pt x="62737" y="20954"/>
                </a:lnTo>
                <a:lnTo>
                  <a:pt x="286682" y="20954"/>
                </a:lnTo>
                <a:lnTo>
                  <a:pt x="274828" y="2412"/>
                </a:lnTo>
                <a:close/>
              </a:path>
              <a:path w="669289" h="318135">
                <a:moveTo>
                  <a:pt x="554355" y="209803"/>
                </a:moveTo>
                <a:lnTo>
                  <a:pt x="523113" y="209803"/>
                </a:lnTo>
                <a:lnTo>
                  <a:pt x="517542" y="235547"/>
                </a:lnTo>
                <a:lnTo>
                  <a:pt x="504269" y="257730"/>
                </a:lnTo>
                <a:lnTo>
                  <a:pt x="483304" y="276365"/>
                </a:lnTo>
                <a:lnTo>
                  <a:pt x="454660" y="291464"/>
                </a:lnTo>
                <a:lnTo>
                  <a:pt x="472948" y="317880"/>
                </a:lnTo>
                <a:lnTo>
                  <a:pt x="505170" y="300493"/>
                </a:lnTo>
                <a:lnTo>
                  <a:pt x="529463" y="276701"/>
                </a:lnTo>
                <a:lnTo>
                  <a:pt x="545849" y="246479"/>
                </a:lnTo>
                <a:lnTo>
                  <a:pt x="554355" y="209803"/>
                </a:lnTo>
                <a:close/>
              </a:path>
              <a:path w="669289" h="318135">
                <a:moveTo>
                  <a:pt x="434339" y="195199"/>
                </a:moveTo>
                <a:lnTo>
                  <a:pt x="403479" y="195199"/>
                </a:lnTo>
                <a:lnTo>
                  <a:pt x="403479" y="313181"/>
                </a:lnTo>
                <a:lnTo>
                  <a:pt x="434339" y="313181"/>
                </a:lnTo>
                <a:lnTo>
                  <a:pt x="434339" y="195199"/>
                </a:lnTo>
                <a:close/>
              </a:path>
              <a:path w="669289" h="318135">
                <a:moveTo>
                  <a:pt x="606806" y="209803"/>
                </a:moveTo>
                <a:lnTo>
                  <a:pt x="576961" y="209803"/>
                </a:lnTo>
                <a:lnTo>
                  <a:pt x="576961" y="281558"/>
                </a:lnTo>
                <a:lnTo>
                  <a:pt x="579411" y="294560"/>
                </a:lnTo>
                <a:lnTo>
                  <a:pt x="586755" y="303847"/>
                </a:lnTo>
                <a:lnTo>
                  <a:pt x="598981" y="309419"/>
                </a:lnTo>
                <a:lnTo>
                  <a:pt x="616076" y="311276"/>
                </a:lnTo>
                <a:lnTo>
                  <a:pt x="630287" y="310584"/>
                </a:lnTo>
                <a:lnTo>
                  <a:pt x="664324" y="282575"/>
                </a:lnTo>
                <a:lnTo>
                  <a:pt x="611378" y="282575"/>
                </a:lnTo>
                <a:lnTo>
                  <a:pt x="606806" y="279145"/>
                </a:lnTo>
                <a:lnTo>
                  <a:pt x="606806" y="209803"/>
                </a:lnTo>
                <a:close/>
              </a:path>
              <a:path w="669289" h="318135">
                <a:moveTo>
                  <a:pt x="639318" y="235076"/>
                </a:moveTo>
                <a:lnTo>
                  <a:pt x="633349" y="277113"/>
                </a:lnTo>
                <a:lnTo>
                  <a:pt x="626618" y="282575"/>
                </a:lnTo>
                <a:lnTo>
                  <a:pt x="664324" y="282575"/>
                </a:lnTo>
                <a:lnTo>
                  <a:pt x="664670" y="281447"/>
                </a:lnTo>
                <a:lnTo>
                  <a:pt x="667184" y="266436"/>
                </a:lnTo>
                <a:lnTo>
                  <a:pt x="668782" y="247650"/>
                </a:lnTo>
                <a:lnTo>
                  <a:pt x="639318" y="235076"/>
                </a:lnTo>
                <a:close/>
              </a:path>
              <a:path w="669289" h="318135">
                <a:moveTo>
                  <a:pt x="470916" y="63245"/>
                </a:moveTo>
                <a:lnTo>
                  <a:pt x="358775" y="63245"/>
                </a:lnTo>
                <a:lnTo>
                  <a:pt x="358775" y="94106"/>
                </a:lnTo>
                <a:lnTo>
                  <a:pt x="437388" y="94106"/>
                </a:lnTo>
                <a:lnTo>
                  <a:pt x="422697" y="123061"/>
                </a:lnTo>
                <a:lnTo>
                  <a:pt x="403780" y="149717"/>
                </a:lnTo>
                <a:lnTo>
                  <a:pt x="380648" y="174063"/>
                </a:lnTo>
                <a:lnTo>
                  <a:pt x="353313" y="196087"/>
                </a:lnTo>
                <a:lnTo>
                  <a:pt x="370331" y="224027"/>
                </a:lnTo>
                <a:lnTo>
                  <a:pt x="375689" y="219666"/>
                </a:lnTo>
                <a:lnTo>
                  <a:pt x="383000" y="213423"/>
                </a:lnTo>
                <a:lnTo>
                  <a:pt x="392263" y="205275"/>
                </a:lnTo>
                <a:lnTo>
                  <a:pt x="403479" y="195199"/>
                </a:lnTo>
                <a:lnTo>
                  <a:pt x="434339" y="195199"/>
                </a:lnTo>
                <a:lnTo>
                  <a:pt x="434339" y="178942"/>
                </a:lnTo>
                <a:lnTo>
                  <a:pt x="471666" y="178942"/>
                </a:lnTo>
                <a:lnTo>
                  <a:pt x="469312" y="176006"/>
                </a:lnTo>
                <a:lnTo>
                  <a:pt x="457702" y="162351"/>
                </a:lnTo>
                <a:lnTo>
                  <a:pt x="443483" y="146303"/>
                </a:lnTo>
                <a:lnTo>
                  <a:pt x="451913" y="132326"/>
                </a:lnTo>
                <a:lnTo>
                  <a:pt x="459295" y="118967"/>
                </a:lnTo>
                <a:lnTo>
                  <a:pt x="465629" y="106227"/>
                </a:lnTo>
                <a:lnTo>
                  <a:pt x="470916" y="94106"/>
                </a:lnTo>
                <a:lnTo>
                  <a:pt x="470916" y="63245"/>
                </a:lnTo>
                <a:close/>
              </a:path>
              <a:path w="669289" h="318135">
                <a:moveTo>
                  <a:pt x="471666" y="178942"/>
                </a:moveTo>
                <a:lnTo>
                  <a:pt x="434339" y="178942"/>
                </a:lnTo>
                <a:lnTo>
                  <a:pt x="444482" y="192279"/>
                </a:lnTo>
                <a:lnTo>
                  <a:pt x="452612" y="203533"/>
                </a:lnTo>
                <a:lnTo>
                  <a:pt x="458718" y="212715"/>
                </a:lnTo>
                <a:lnTo>
                  <a:pt x="462788" y="219837"/>
                </a:lnTo>
                <a:lnTo>
                  <a:pt x="484758" y="196087"/>
                </a:lnTo>
                <a:lnTo>
                  <a:pt x="478327" y="187255"/>
                </a:lnTo>
                <a:lnTo>
                  <a:pt x="471666" y="178942"/>
                </a:lnTo>
                <a:close/>
              </a:path>
              <a:path w="669289" h="318135">
                <a:moveTo>
                  <a:pt x="644398" y="12191"/>
                </a:moveTo>
                <a:lnTo>
                  <a:pt x="489838" y="12191"/>
                </a:lnTo>
                <a:lnTo>
                  <a:pt x="489838" y="209803"/>
                </a:lnTo>
                <a:lnTo>
                  <a:pt x="644398" y="209803"/>
                </a:lnTo>
                <a:lnTo>
                  <a:pt x="644398" y="182244"/>
                </a:lnTo>
                <a:lnTo>
                  <a:pt x="520954" y="182244"/>
                </a:lnTo>
                <a:lnTo>
                  <a:pt x="520954" y="151764"/>
                </a:lnTo>
                <a:lnTo>
                  <a:pt x="644398" y="151764"/>
                </a:lnTo>
                <a:lnTo>
                  <a:pt x="644398" y="124713"/>
                </a:lnTo>
                <a:lnTo>
                  <a:pt x="520954" y="124713"/>
                </a:lnTo>
                <a:lnTo>
                  <a:pt x="520954" y="95250"/>
                </a:lnTo>
                <a:lnTo>
                  <a:pt x="644398" y="95250"/>
                </a:lnTo>
                <a:lnTo>
                  <a:pt x="644398" y="67817"/>
                </a:lnTo>
                <a:lnTo>
                  <a:pt x="520954" y="67817"/>
                </a:lnTo>
                <a:lnTo>
                  <a:pt x="520954" y="38988"/>
                </a:lnTo>
                <a:lnTo>
                  <a:pt x="644398" y="38988"/>
                </a:lnTo>
                <a:lnTo>
                  <a:pt x="644398" y="12191"/>
                </a:lnTo>
                <a:close/>
              </a:path>
              <a:path w="669289" h="318135">
                <a:moveTo>
                  <a:pt x="644398" y="151764"/>
                </a:moveTo>
                <a:lnTo>
                  <a:pt x="614299" y="151764"/>
                </a:lnTo>
                <a:lnTo>
                  <a:pt x="614299" y="182244"/>
                </a:lnTo>
                <a:lnTo>
                  <a:pt x="644398" y="182244"/>
                </a:lnTo>
                <a:lnTo>
                  <a:pt x="644398" y="151764"/>
                </a:lnTo>
                <a:close/>
              </a:path>
              <a:path w="669289" h="318135">
                <a:moveTo>
                  <a:pt x="644398" y="95250"/>
                </a:moveTo>
                <a:lnTo>
                  <a:pt x="614299" y="95250"/>
                </a:lnTo>
                <a:lnTo>
                  <a:pt x="614299" y="124713"/>
                </a:lnTo>
                <a:lnTo>
                  <a:pt x="644398" y="124713"/>
                </a:lnTo>
                <a:lnTo>
                  <a:pt x="644398" y="95250"/>
                </a:lnTo>
                <a:close/>
              </a:path>
              <a:path w="669289" h="318135">
                <a:moveTo>
                  <a:pt x="644398" y="38988"/>
                </a:moveTo>
                <a:lnTo>
                  <a:pt x="614299" y="38988"/>
                </a:lnTo>
                <a:lnTo>
                  <a:pt x="614299" y="67817"/>
                </a:lnTo>
                <a:lnTo>
                  <a:pt x="644398" y="67817"/>
                </a:lnTo>
                <a:lnTo>
                  <a:pt x="644398" y="38988"/>
                </a:lnTo>
                <a:close/>
              </a:path>
              <a:path w="669289" h="318135">
                <a:moveTo>
                  <a:pt x="411606" y="0"/>
                </a:moveTo>
                <a:lnTo>
                  <a:pt x="384175" y="15620"/>
                </a:lnTo>
                <a:lnTo>
                  <a:pt x="393271" y="26288"/>
                </a:lnTo>
                <a:lnTo>
                  <a:pt x="401510" y="36956"/>
                </a:lnTo>
                <a:lnTo>
                  <a:pt x="408892" y="47625"/>
                </a:lnTo>
                <a:lnTo>
                  <a:pt x="415417" y="58292"/>
                </a:lnTo>
                <a:lnTo>
                  <a:pt x="443864" y="44703"/>
                </a:lnTo>
                <a:lnTo>
                  <a:pt x="438646" y="35486"/>
                </a:lnTo>
                <a:lnTo>
                  <a:pt x="431545" y="24971"/>
                </a:lnTo>
                <a:lnTo>
                  <a:pt x="422540" y="13146"/>
                </a:lnTo>
                <a:lnTo>
                  <a:pt x="4116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25041" y="2099500"/>
            <a:ext cx="83185" cy="0"/>
          </a:xfrm>
          <a:custGeom>
            <a:avLst/>
            <a:gdLst/>
            <a:ahLst/>
            <a:cxnLst/>
            <a:rect l="l" t="t" r="r" b="b"/>
            <a:pathLst>
              <a:path w="83185">
                <a:moveTo>
                  <a:pt x="0" y="0"/>
                </a:moveTo>
                <a:lnTo>
                  <a:pt x="83058" y="0"/>
                </a:lnTo>
              </a:path>
            </a:pathLst>
          </a:custGeom>
          <a:ln w="30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19377" y="2099500"/>
            <a:ext cx="83820" cy="0"/>
          </a:xfrm>
          <a:custGeom>
            <a:avLst/>
            <a:gdLst/>
            <a:ahLst/>
            <a:cxnLst/>
            <a:rect l="l" t="t" r="r" b="b"/>
            <a:pathLst>
              <a:path w="83819">
                <a:moveTo>
                  <a:pt x="0" y="0"/>
                </a:moveTo>
                <a:lnTo>
                  <a:pt x="83693" y="0"/>
                </a:lnTo>
              </a:path>
            </a:pathLst>
          </a:custGeom>
          <a:ln w="30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79498" y="2066035"/>
            <a:ext cx="93345" cy="30480"/>
          </a:xfrm>
          <a:custGeom>
            <a:avLst/>
            <a:gdLst/>
            <a:ahLst/>
            <a:cxnLst/>
            <a:rect l="l" t="t" r="r" b="b"/>
            <a:pathLst>
              <a:path w="93344" h="30480">
                <a:moveTo>
                  <a:pt x="0" y="0"/>
                </a:moveTo>
                <a:lnTo>
                  <a:pt x="0" y="30479"/>
                </a:lnTo>
                <a:lnTo>
                  <a:pt x="93344" y="30479"/>
                </a:lnTo>
                <a:lnTo>
                  <a:pt x="93344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25041" y="2056574"/>
            <a:ext cx="83185" cy="0"/>
          </a:xfrm>
          <a:custGeom>
            <a:avLst/>
            <a:gdLst/>
            <a:ahLst/>
            <a:cxnLst/>
            <a:rect l="l" t="t" r="r" b="b"/>
            <a:pathLst>
              <a:path w="83185">
                <a:moveTo>
                  <a:pt x="0" y="0"/>
                </a:moveTo>
                <a:lnTo>
                  <a:pt x="83058" y="0"/>
                </a:lnTo>
              </a:path>
            </a:pathLst>
          </a:custGeom>
          <a:ln w="30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19377" y="2056574"/>
            <a:ext cx="83820" cy="0"/>
          </a:xfrm>
          <a:custGeom>
            <a:avLst/>
            <a:gdLst/>
            <a:ahLst/>
            <a:cxnLst/>
            <a:rect l="l" t="t" r="r" b="b"/>
            <a:pathLst>
              <a:path w="83819">
                <a:moveTo>
                  <a:pt x="0" y="0"/>
                </a:moveTo>
                <a:lnTo>
                  <a:pt x="83693" y="0"/>
                </a:lnTo>
              </a:path>
            </a:pathLst>
          </a:custGeom>
          <a:ln w="30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79498" y="2009520"/>
            <a:ext cx="93345" cy="29845"/>
          </a:xfrm>
          <a:custGeom>
            <a:avLst/>
            <a:gdLst/>
            <a:ahLst/>
            <a:cxnLst/>
            <a:rect l="l" t="t" r="r" b="b"/>
            <a:pathLst>
              <a:path w="93344" h="29844">
                <a:moveTo>
                  <a:pt x="0" y="0"/>
                </a:moveTo>
                <a:lnTo>
                  <a:pt x="0" y="29463"/>
                </a:lnTo>
                <a:lnTo>
                  <a:pt x="93344" y="29463"/>
                </a:lnTo>
                <a:lnTo>
                  <a:pt x="93344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11857" y="1977517"/>
            <a:ext cx="131445" cy="250190"/>
          </a:xfrm>
          <a:custGeom>
            <a:avLst/>
            <a:gdLst/>
            <a:ahLst/>
            <a:cxnLst/>
            <a:rect l="l" t="t" r="r" b="b"/>
            <a:pathLst>
              <a:path w="131444" h="250189">
                <a:moveTo>
                  <a:pt x="5461" y="0"/>
                </a:moveTo>
                <a:lnTo>
                  <a:pt x="117602" y="0"/>
                </a:lnTo>
                <a:lnTo>
                  <a:pt x="117602" y="30861"/>
                </a:lnTo>
                <a:lnTo>
                  <a:pt x="112315" y="42981"/>
                </a:lnTo>
                <a:lnTo>
                  <a:pt x="105981" y="55721"/>
                </a:lnTo>
                <a:lnTo>
                  <a:pt x="98599" y="69080"/>
                </a:lnTo>
                <a:lnTo>
                  <a:pt x="90169" y="83058"/>
                </a:lnTo>
                <a:lnTo>
                  <a:pt x="104388" y="99105"/>
                </a:lnTo>
                <a:lnTo>
                  <a:pt x="115998" y="112760"/>
                </a:lnTo>
                <a:lnTo>
                  <a:pt x="125013" y="124009"/>
                </a:lnTo>
                <a:lnTo>
                  <a:pt x="131444" y="132842"/>
                </a:lnTo>
                <a:lnTo>
                  <a:pt x="109474" y="156591"/>
                </a:lnTo>
                <a:lnTo>
                  <a:pt x="105404" y="149469"/>
                </a:lnTo>
                <a:lnTo>
                  <a:pt x="99298" y="140287"/>
                </a:lnTo>
                <a:lnTo>
                  <a:pt x="91168" y="129033"/>
                </a:lnTo>
                <a:lnTo>
                  <a:pt x="81025" y="115697"/>
                </a:lnTo>
                <a:lnTo>
                  <a:pt x="81025" y="249936"/>
                </a:lnTo>
                <a:lnTo>
                  <a:pt x="50165" y="249936"/>
                </a:lnTo>
                <a:lnTo>
                  <a:pt x="50165" y="131953"/>
                </a:lnTo>
                <a:lnTo>
                  <a:pt x="38949" y="142029"/>
                </a:lnTo>
                <a:lnTo>
                  <a:pt x="29686" y="150177"/>
                </a:lnTo>
                <a:lnTo>
                  <a:pt x="22375" y="156420"/>
                </a:lnTo>
                <a:lnTo>
                  <a:pt x="17018" y="160782"/>
                </a:lnTo>
                <a:lnTo>
                  <a:pt x="0" y="132842"/>
                </a:lnTo>
                <a:lnTo>
                  <a:pt x="27334" y="110817"/>
                </a:lnTo>
                <a:lnTo>
                  <a:pt x="50466" y="86471"/>
                </a:lnTo>
                <a:lnTo>
                  <a:pt x="69383" y="59815"/>
                </a:lnTo>
                <a:lnTo>
                  <a:pt x="84074" y="30861"/>
                </a:lnTo>
                <a:lnTo>
                  <a:pt x="5461" y="30861"/>
                </a:lnTo>
                <a:lnTo>
                  <a:pt x="5461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79498" y="1953260"/>
            <a:ext cx="93345" cy="29209"/>
          </a:xfrm>
          <a:custGeom>
            <a:avLst/>
            <a:gdLst/>
            <a:ahLst/>
            <a:cxnLst/>
            <a:rect l="l" t="t" r="r" b="b"/>
            <a:pathLst>
              <a:path w="93344" h="29210">
                <a:moveTo>
                  <a:pt x="0" y="0"/>
                </a:moveTo>
                <a:lnTo>
                  <a:pt x="0" y="28828"/>
                </a:lnTo>
                <a:lnTo>
                  <a:pt x="93344" y="28828"/>
                </a:lnTo>
                <a:lnTo>
                  <a:pt x="93344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13204" y="1926463"/>
            <a:ext cx="214629" cy="306070"/>
          </a:xfrm>
          <a:custGeom>
            <a:avLst/>
            <a:gdLst/>
            <a:ahLst/>
            <a:cxnLst/>
            <a:rect l="l" t="t" r="r" b="b"/>
            <a:pathLst>
              <a:path w="214630" h="306069">
                <a:moveTo>
                  <a:pt x="35178" y="0"/>
                </a:moveTo>
                <a:lnTo>
                  <a:pt x="189737" y="0"/>
                </a:lnTo>
                <a:lnTo>
                  <a:pt x="189737" y="197612"/>
                </a:lnTo>
                <a:lnTo>
                  <a:pt x="152145" y="197612"/>
                </a:lnTo>
                <a:lnTo>
                  <a:pt x="152145" y="259841"/>
                </a:lnTo>
                <a:lnTo>
                  <a:pt x="152145" y="266953"/>
                </a:lnTo>
                <a:lnTo>
                  <a:pt x="156718" y="270383"/>
                </a:lnTo>
                <a:lnTo>
                  <a:pt x="165862" y="270383"/>
                </a:lnTo>
                <a:lnTo>
                  <a:pt x="171957" y="270383"/>
                </a:lnTo>
                <a:lnTo>
                  <a:pt x="184657" y="222885"/>
                </a:lnTo>
                <a:lnTo>
                  <a:pt x="214121" y="235458"/>
                </a:lnTo>
                <a:lnTo>
                  <a:pt x="206567" y="280481"/>
                </a:lnTo>
                <a:lnTo>
                  <a:pt x="161416" y="299085"/>
                </a:lnTo>
                <a:lnTo>
                  <a:pt x="144321" y="297227"/>
                </a:lnTo>
                <a:lnTo>
                  <a:pt x="132095" y="291655"/>
                </a:lnTo>
                <a:lnTo>
                  <a:pt x="124751" y="282368"/>
                </a:lnTo>
                <a:lnTo>
                  <a:pt x="122300" y="269366"/>
                </a:lnTo>
                <a:lnTo>
                  <a:pt x="122300" y="197612"/>
                </a:lnTo>
                <a:lnTo>
                  <a:pt x="99694" y="197612"/>
                </a:lnTo>
                <a:lnTo>
                  <a:pt x="91189" y="234287"/>
                </a:lnTo>
                <a:lnTo>
                  <a:pt x="74802" y="264509"/>
                </a:lnTo>
                <a:lnTo>
                  <a:pt x="50510" y="288301"/>
                </a:lnTo>
                <a:lnTo>
                  <a:pt x="18287" y="305688"/>
                </a:lnTo>
                <a:lnTo>
                  <a:pt x="0" y="279273"/>
                </a:lnTo>
                <a:lnTo>
                  <a:pt x="28644" y="264173"/>
                </a:lnTo>
                <a:lnTo>
                  <a:pt x="49609" y="245538"/>
                </a:lnTo>
                <a:lnTo>
                  <a:pt x="62882" y="223355"/>
                </a:lnTo>
                <a:lnTo>
                  <a:pt x="68452" y="197612"/>
                </a:lnTo>
                <a:lnTo>
                  <a:pt x="35178" y="197612"/>
                </a:lnTo>
                <a:lnTo>
                  <a:pt x="35178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58544" y="1916683"/>
            <a:ext cx="309245" cy="304800"/>
          </a:xfrm>
          <a:custGeom>
            <a:avLst/>
            <a:gdLst/>
            <a:ahLst/>
            <a:cxnLst/>
            <a:rect l="l" t="t" r="r" b="b"/>
            <a:pathLst>
              <a:path w="309244" h="304800">
                <a:moveTo>
                  <a:pt x="274828" y="0"/>
                </a:moveTo>
                <a:lnTo>
                  <a:pt x="225472" y="32686"/>
                </a:lnTo>
                <a:lnTo>
                  <a:pt x="171069" y="38226"/>
                </a:lnTo>
                <a:lnTo>
                  <a:pt x="171069" y="62229"/>
                </a:lnTo>
                <a:lnTo>
                  <a:pt x="301498" y="62229"/>
                </a:lnTo>
                <a:lnTo>
                  <a:pt x="301498" y="86360"/>
                </a:lnTo>
                <a:lnTo>
                  <a:pt x="171069" y="86360"/>
                </a:lnTo>
                <a:lnTo>
                  <a:pt x="171069" y="106299"/>
                </a:lnTo>
                <a:lnTo>
                  <a:pt x="276732" y="106299"/>
                </a:lnTo>
                <a:lnTo>
                  <a:pt x="276732" y="216407"/>
                </a:lnTo>
                <a:lnTo>
                  <a:pt x="171069" y="216407"/>
                </a:lnTo>
                <a:lnTo>
                  <a:pt x="171069" y="235076"/>
                </a:lnTo>
                <a:lnTo>
                  <a:pt x="294386" y="235076"/>
                </a:lnTo>
                <a:lnTo>
                  <a:pt x="294386" y="259206"/>
                </a:lnTo>
                <a:lnTo>
                  <a:pt x="171450" y="259206"/>
                </a:lnTo>
                <a:lnTo>
                  <a:pt x="171450" y="279145"/>
                </a:lnTo>
                <a:lnTo>
                  <a:pt x="309244" y="279145"/>
                </a:lnTo>
                <a:lnTo>
                  <a:pt x="309244" y="304545"/>
                </a:lnTo>
                <a:lnTo>
                  <a:pt x="0" y="304545"/>
                </a:lnTo>
                <a:lnTo>
                  <a:pt x="0" y="279145"/>
                </a:lnTo>
                <a:lnTo>
                  <a:pt x="139954" y="279145"/>
                </a:lnTo>
                <a:lnTo>
                  <a:pt x="139954" y="259206"/>
                </a:lnTo>
                <a:lnTo>
                  <a:pt x="14859" y="259206"/>
                </a:lnTo>
                <a:lnTo>
                  <a:pt x="14859" y="235076"/>
                </a:lnTo>
                <a:lnTo>
                  <a:pt x="139954" y="235076"/>
                </a:lnTo>
                <a:lnTo>
                  <a:pt x="139954" y="216407"/>
                </a:lnTo>
                <a:lnTo>
                  <a:pt x="33400" y="216407"/>
                </a:lnTo>
                <a:lnTo>
                  <a:pt x="33400" y="106299"/>
                </a:lnTo>
                <a:lnTo>
                  <a:pt x="139954" y="106299"/>
                </a:lnTo>
                <a:lnTo>
                  <a:pt x="139954" y="86360"/>
                </a:lnTo>
                <a:lnTo>
                  <a:pt x="7493" y="86360"/>
                </a:lnTo>
                <a:lnTo>
                  <a:pt x="7493" y="62229"/>
                </a:lnTo>
                <a:lnTo>
                  <a:pt x="139954" y="62229"/>
                </a:lnTo>
                <a:lnTo>
                  <a:pt x="139954" y="40893"/>
                </a:lnTo>
                <a:lnTo>
                  <a:pt x="103453" y="42160"/>
                </a:lnTo>
                <a:lnTo>
                  <a:pt x="73025" y="42925"/>
                </a:lnTo>
                <a:lnTo>
                  <a:pt x="48692" y="43215"/>
                </a:lnTo>
                <a:lnTo>
                  <a:pt x="30480" y="43052"/>
                </a:lnTo>
                <a:lnTo>
                  <a:pt x="20319" y="17906"/>
                </a:lnTo>
                <a:lnTo>
                  <a:pt x="30894" y="18166"/>
                </a:lnTo>
                <a:lnTo>
                  <a:pt x="41481" y="18367"/>
                </a:lnTo>
                <a:lnTo>
                  <a:pt x="52091" y="18496"/>
                </a:lnTo>
                <a:lnTo>
                  <a:pt x="62737" y="18541"/>
                </a:lnTo>
                <a:lnTo>
                  <a:pt x="117790" y="17395"/>
                </a:lnTo>
                <a:lnTo>
                  <a:pt x="171497" y="13938"/>
                </a:lnTo>
                <a:lnTo>
                  <a:pt x="223847" y="8147"/>
                </a:lnTo>
                <a:lnTo>
                  <a:pt x="274828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42719" y="1914270"/>
            <a:ext cx="59690" cy="58419"/>
          </a:xfrm>
          <a:custGeom>
            <a:avLst/>
            <a:gdLst/>
            <a:ahLst/>
            <a:cxnLst/>
            <a:rect l="l" t="t" r="r" b="b"/>
            <a:pathLst>
              <a:path w="59689" h="58419">
                <a:moveTo>
                  <a:pt x="27431" y="0"/>
                </a:moveTo>
                <a:lnTo>
                  <a:pt x="38365" y="13146"/>
                </a:lnTo>
                <a:lnTo>
                  <a:pt x="47370" y="24971"/>
                </a:lnTo>
                <a:lnTo>
                  <a:pt x="54471" y="35486"/>
                </a:lnTo>
                <a:lnTo>
                  <a:pt x="59689" y="44703"/>
                </a:lnTo>
                <a:lnTo>
                  <a:pt x="31242" y="58292"/>
                </a:lnTo>
                <a:lnTo>
                  <a:pt x="24717" y="47625"/>
                </a:lnTo>
                <a:lnTo>
                  <a:pt x="17335" y="36956"/>
                </a:lnTo>
                <a:lnTo>
                  <a:pt x="9096" y="26288"/>
                </a:lnTo>
                <a:lnTo>
                  <a:pt x="0" y="15620"/>
                </a:lnTo>
                <a:lnTo>
                  <a:pt x="27431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67711" y="1914651"/>
            <a:ext cx="665480" cy="312420"/>
          </a:xfrm>
          <a:custGeom>
            <a:avLst/>
            <a:gdLst/>
            <a:ahLst/>
            <a:cxnLst/>
            <a:rect l="l" t="t" r="r" b="b"/>
            <a:pathLst>
              <a:path w="665480" h="312419">
                <a:moveTo>
                  <a:pt x="310006" y="268732"/>
                </a:moveTo>
                <a:lnTo>
                  <a:pt x="0" y="268732"/>
                </a:lnTo>
                <a:lnTo>
                  <a:pt x="0" y="300736"/>
                </a:lnTo>
                <a:lnTo>
                  <a:pt x="310006" y="300736"/>
                </a:lnTo>
                <a:lnTo>
                  <a:pt x="310006" y="268732"/>
                </a:lnTo>
                <a:close/>
              </a:path>
              <a:path w="665480" h="312419">
                <a:moveTo>
                  <a:pt x="172465" y="48387"/>
                </a:moveTo>
                <a:lnTo>
                  <a:pt x="138556" y="48387"/>
                </a:lnTo>
                <a:lnTo>
                  <a:pt x="138556" y="268732"/>
                </a:lnTo>
                <a:lnTo>
                  <a:pt x="172465" y="268732"/>
                </a:lnTo>
                <a:lnTo>
                  <a:pt x="172465" y="48387"/>
                </a:lnTo>
                <a:close/>
              </a:path>
              <a:path w="665480" h="312419">
                <a:moveTo>
                  <a:pt x="295782" y="15239"/>
                </a:moveTo>
                <a:lnTo>
                  <a:pt x="15239" y="15239"/>
                </a:lnTo>
                <a:lnTo>
                  <a:pt x="15239" y="48387"/>
                </a:lnTo>
                <a:lnTo>
                  <a:pt x="295782" y="48387"/>
                </a:lnTo>
                <a:lnTo>
                  <a:pt x="295782" y="15239"/>
                </a:lnTo>
                <a:close/>
              </a:path>
              <a:path w="665480" h="312419">
                <a:moveTo>
                  <a:pt x="554608" y="77088"/>
                </a:moveTo>
                <a:lnTo>
                  <a:pt x="522731" y="77088"/>
                </a:lnTo>
                <a:lnTo>
                  <a:pt x="522731" y="312420"/>
                </a:lnTo>
                <a:lnTo>
                  <a:pt x="554608" y="312420"/>
                </a:lnTo>
                <a:lnTo>
                  <a:pt x="554608" y="239268"/>
                </a:lnTo>
                <a:lnTo>
                  <a:pt x="657225" y="239268"/>
                </a:lnTo>
                <a:lnTo>
                  <a:pt x="657225" y="210312"/>
                </a:lnTo>
                <a:lnTo>
                  <a:pt x="554608" y="210312"/>
                </a:lnTo>
                <a:lnTo>
                  <a:pt x="554608" y="158750"/>
                </a:lnTo>
                <a:lnTo>
                  <a:pt x="656970" y="158750"/>
                </a:lnTo>
                <a:lnTo>
                  <a:pt x="656970" y="129286"/>
                </a:lnTo>
                <a:lnTo>
                  <a:pt x="554608" y="129286"/>
                </a:lnTo>
                <a:lnTo>
                  <a:pt x="554608" y="77088"/>
                </a:lnTo>
                <a:close/>
              </a:path>
              <a:path w="665480" h="312419">
                <a:moveTo>
                  <a:pt x="425450" y="135255"/>
                </a:moveTo>
                <a:lnTo>
                  <a:pt x="393319" y="135255"/>
                </a:lnTo>
                <a:lnTo>
                  <a:pt x="393319" y="312038"/>
                </a:lnTo>
                <a:lnTo>
                  <a:pt x="425450" y="312038"/>
                </a:lnTo>
                <a:lnTo>
                  <a:pt x="425450" y="135255"/>
                </a:lnTo>
                <a:close/>
              </a:path>
              <a:path w="665480" h="312419">
                <a:moveTo>
                  <a:pt x="423163" y="0"/>
                </a:moveTo>
                <a:lnTo>
                  <a:pt x="409807" y="37240"/>
                </a:lnTo>
                <a:lnTo>
                  <a:pt x="393938" y="71612"/>
                </a:lnTo>
                <a:lnTo>
                  <a:pt x="375568" y="103102"/>
                </a:lnTo>
                <a:lnTo>
                  <a:pt x="354711" y="131699"/>
                </a:lnTo>
                <a:lnTo>
                  <a:pt x="369569" y="164719"/>
                </a:lnTo>
                <a:lnTo>
                  <a:pt x="374852" y="158954"/>
                </a:lnTo>
                <a:lnTo>
                  <a:pt x="380587" y="152130"/>
                </a:lnTo>
                <a:lnTo>
                  <a:pt x="386750" y="144234"/>
                </a:lnTo>
                <a:lnTo>
                  <a:pt x="393319" y="135255"/>
                </a:lnTo>
                <a:lnTo>
                  <a:pt x="425450" y="135255"/>
                </a:lnTo>
                <a:lnTo>
                  <a:pt x="425450" y="80899"/>
                </a:lnTo>
                <a:lnTo>
                  <a:pt x="440563" y="45720"/>
                </a:lnTo>
                <a:lnTo>
                  <a:pt x="444132" y="36955"/>
                </a:lnTo>
                <a:lnTo>
                  <a:pt x="447786" y="27606"/>
                </a:lnTo>
                <a:lnTo>
                  <a:pt x="451510" y="17662"/>
                </a:lnTo>
                <a:lnTo>
                  <a:pt x="455294" y="7112"/>
                </a:lnTo>
                <a:lnTo>
                  <a:pt x="423163" y="0"/>
                </a:lnTo>
                <a:close/>
              </a:path>
              <a:path w="665480" h="312419">
                <a:moveTo>
                  <a:pt x="506094" y="381"/>
                </a:moveTo>
                <a:lnTo>
                  <a:pt x="492807" y="37929"/>
                </a:lnTo>
                <a:lnTo>
                  <a:pt x="476757" y="72643"/>
                </a:lnTo>
                <a:lnTo>
                  <a:pt x="457946" y="104501"/>
                </a:lnTo>
                <a:lnTo>
                  <a:pt x="436371" y="133476"/>
                </a:lnTo>
                <a:lnTo>
                  <a:pt x="459486" y="155448"/>
                </a:lnTo>
                <a:lnTo>
                  <a:pt x="472195" y="139846"/>
                </a:lnTo>
                <a:lnTo>
                  <a:pt x="484965" y="121602"/>
                </a:lnTo>
                <a:lnTo>
                  <a:pt x="497758" y="100691"/>
                </a:lnTo>
                <a:lnTo>
                  <a:pt x="510539" y="77088"/>
                </a:lnTo>
                <a:lnTo>
                  <a:pt x="665099" y="77088"/>
                </a:lnTo>
                <a:lnTo>
                  <a:pt x="665099" y="47625"/>
                </a:lnTo>
                <a:lnTo>
                  <a:pt x="523748" y="47625"/>
                </a:lnTo>
                <a:lnTo>
                  <a:pt x="528839" y="33936"/>
                </a:lnTo>
                <a:lnTo>
                  <a:pt x="532860" y="22605"/>
                </a:lnTo>
                <a:lnTo>
                  <a:pt x="535785" y="13656"/>
                </a:lnTo>
                <a:lnTo>
                  <a:pt x="537590" y="7112"/>
                </a:lnTo>
                <a:lnTo>
                  <a:pt x="506094" y="3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67711" y="1929892"/>
            <a:ext cx="310515" cy="285750"/>
          </a:xfrm>
          <a:custGeom>
            <a:avLst/>
            <a:gdLst/>
            <a:ahLst/>
            <a:cxnLst/>
            <a:rect l="l" t="t" r="r" b="b"/>
            <a:pathLst>
              <a:path w="310514" h="285750">
                <a:moveTo>
                  <a:pt x="15239" y="0"/>
                </a:moveTo>
                <a:lnTo>
                  <a:pt x="295782" y="0"/>
                </a:lnTo>
                <a:lnTo>
                  <a:pt x="295782" y="33147"/>
                </a:lnTo>
                <a:lnTo>
                  <a:pt x="172465" y="33147"/>
                </a:lnTo>
                <a:lnTo>
                  <a:pt x="172465" y="253492"/>
                </a:lnTo>
                <a:lnTo>
                  <a:pt x="310006" y="253492"/>
                </a:lnTo>
                <a:lnTo>
                  <a:pt x="310006" y="285496"/>
                </a:lnTo>
                <a:lnTo>
                  <a:pt x="0" y="285496"/>
                </a:lnTo>
                <a:lnTo>
                  <a:pt x="0" y="253492"/>
                </a:lnTo>
                <a:lnTo>
                  <a:pt x="138556" y="253492"/>
                </a:lnTo>
                <a:lnTo>
                  <a:pt x="138556" y="33147"/>
                </a:lnTo>
                <a:lnTo>
                  <a:pt x="15239" y="33147"/>
                </a:lnTo>
                <a:lnTo>
                  <a:pt x="15239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4083" y="1915032"/>
            <a:ext cx="229235" cy="312420"/>
          </a:xfrm>
          <a:custGeom>
            <a:avLst/>
            <a:gdLst/>
            <a:ahLst/>
            <a:cxnLst/>
            <a:rect l="l" t="t" r="r" b="b"/>
            <a:pathLst>
              <a:path w="229235" h="312419">
                <a:moveTo>
                  <a:pt x="69723" y="0"/>
                </a:moveTo>
                <a:lnTo>
                  <a:pt x="101218" y="6730"/>
                </a:lnTo>
                <a:lnTo>
                  <a:pt x="99413" y="13275"/>
                </a:lnTo>
                <a:lnTo>
                  <a:pt x="96488" y="22224"/>
                </a:lnTo>
                <a:lnTo>
                  <a:pt x="92467" y="33555"/>
                </a:lnTo>
                <a:lnTo>
                  <a:pt x="87376" y="47243"/>
                </a:lnTo>
                <a:lnTo>
                  <a:pt x="228727" y="47243"/>
                </a:lnTo>
                <a:lnTo>
                  <a:pt x="228727" y="76707"/>
                </a:lnTo>
                <a:lnTo>
                  <a:pt x="118237" y="76707"/>
                </a:lnTo>
                <a:lnTo>
                  <a:pt x="118237" y="128904"/>
                </a:lnTo>
                <a:lnTo>
                  <a:pt x="220599" y="128904"/>
                </a:lnTo>
                <a:lnTo>
                  <a:pt x="220599" y="158368"/>
                </a:lnTo>
                <a:lnTo>
                  <a:pt x="118237" y="158368"/>
                </a:lnTo>
                <a:lnTo>
                  <a:pt x="118237" y="209930"/>
                </a:lnTo>
                <a:lnTo>
                  <a:pt x="220853" y="209930"/>
                </a:lnTo>
                <a:lnTo>
                  <a:pt x="220853" y="238887"/>
                </a:lnTo>
                <a:lnTo>
                  <a:pt x="118237" y="238887"/>
                </a:lnTo>
                <a:lnTo>
                  <a:pt x="118237" y="312038"/>
                </a:lnTo>
                <a:lnTo>
                  <a:pt x="86360" y="312038"/>
                </a:lnTo>
                <a:lnTo>
                  <a:pt x="86360" y="76707"/>
                </a:lnTo>
                <a:lnTo>
                  <a:pt x="74168" y="76707"/>
                </a:lnTo>
                <a:lnTo>
                  <a:pt x="61386" y="100310"/>
                </a:lnTo>
                <a:lnTo>
                  <a:pt x="48593" y="121221"/>
                </a:lnTo>
                <a:lnTo>
                  <a:pt x="35823" y="139465"/>
                </a:lnTo>
                <a:lnTo>
                  <a:pt x="23114" y="155066"/>
                </a:lnTo>
                <a:lnTo>
                  <a:pt x="0" y="133095"/>
                </a:lnTo>
                <a:lnTo>
                  <a:pt x="21574" y="104120"/>
                </a:lnTo>
                <a:lnTo>
                  <a:pt x="40386" y="72262"/>
                </a:lnTo>
                <a:lnTo>
                  <a:pt x="56435" y="37548"/>
                </a:lnTo>
                <a:lnTo>
                  <a:pt x="6972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22423" y="1914651"/>
            <a:ext cx="100965" cy="312420"/>
          </a:xfrm>
          <a:custGeom>
            <a:avLst/>
            <a:gdLst/>
            <a:ahLst/>
            <a:cxnLst/>
            <a:rect l="l" t="t" r="r" b="b"/>
            <a:pathLst>
              <a:path w="100964" h="312419">
                <a:moveTo>
                  <a:pt x="68452" y="0"/>
                </a:moveTo>
                <a:lnTo>
                  <a:pt x="100583" y="7112"/>
                </a:lnTo>
                <a:lnTo>
                  <a:pt x="96799" y="17662"/>
                </a:lnTo>
                <a:lnTo>
                  <a:pt x="93075" y="27606"/>
                </a:lnTo>
                <a:lnTo>
                  <a:pt x="89421" y="36955"/>
                </a:lnTo>
                <a:lnTo>
                  <a:pt x="85851" y="45720"/>
                </a:lnTo>
                <a:lnTo>
                  <a:pt x="70738" y="80899"/>
                </a:lnTo>
                <a:lnTo>
                  <a:pt x="70738" y="312038"/>
                </a:lnTo>
                <a:lnTo>
                  <a:pt x="38607" y="312038"/>
                </a:lnTo>
                <a:lnTo>
                  <a:pt x="38607" y="135255"/>
                </a:lnTo>
                <a:lnTo>
                  <a:pt x="32039" y="144234"/>
                </a:lnTo>
                <a:lnTo>
                  <a:pt x="25876" y="152130"/>
                </a:lnTo>
                <a:lnTo>
                  <a:pt x="20141" y="158954"/>
                </a:lnTo>
                <a:lnTo>
                  <a:pt x="14858" y="164719"/>
                </a:lnTo>
                <a:lnTo>
                  <a:pt x="0" y="131699"/>
                </a:lnTo>
                <a:lnTo>
                  <a:pt x="20857" y="103102"/>
                </a:lnTo>
                <a:lnTo>
                  <a:pt x="39227" y="71612"/>
                </a:lnTo>
                <a:lnTo>
                  <a:pt x="55096" y="37240"/>
                </a:lnTo>
                <a:lnTo>
                  <a:pt x="6845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989707" y="1914651"/>
            <a:ext cx="652145" cy="316865"/>
          </a:xfrm>
          <a:custGeom>
            <a:avLst/>
            <a:gdLst/>
            <a:ahLst/>
            <a:cxnLst/>
            <a:rect l="l" t="t" r="r" b="b"/>
            <a:pathLst>
              <a:path w="652145" h="316864">
                <a:moveTo>
                  <a:pt x="549275" y="267335"/>
                </a:moveTo>
                <a:lnTo>
                  <a:pt x="534669" y="292608"/>
                </a:lnTo>
                <a:lnTo>
                  <a:pt x="563383" y="296985"/>
                </a:lnTo>
                <a:lnTo>
                  <a:pt x="590073" y="302482"/>
                </a:lnTo>
                <a:lnTo>
                  <a:pt x="614715" y="309074"/>
                </a:lnTo>
                <a:lnTo>
                  <a:pt x="637285" y="316738"/>
                </a:lnTo>
                <a:lnTo>
                  <a:pt x="651891" y="291084"/>
                </a:lnTo>
                <a:lnTo>
                  <a:pt x="630052" y="283676"/>
                </a:lnTo>
                <a:lnTo>
                  <a:pt x="605678" y="277256"/>
                </a:lnTo>
                <a:lnTo>
                  <a:pt x="578756" y="271813"/>
                </a:lnTo>
                <a:lnTo>
                  <a:pt x="549275" y="267335"/>
                </a:lnTo>
                <a:close/>
              </a:path>
              <a:path w="652145" h="316864">
                <a:moveTo>
                  <a:pt x="449833" y="260603"/>
                </a:moveTo>
                <a:lnTo>
                  <a:pt x="435609" y="260603"/>
                </a:lnTo>
                <a:lnTo>
                  <a:pt x="412392" y="270250"/>
                </a:lnTo>
                <a:lnTo>
                  <a:pt x="389032" y="278431"/>
                </a:lnTo>
                <a:lnTo>
                  <a:pt x="365529" y="285160"/>
                </a:lnTo>
                <a:lnTo>
                  <a:pt x="341883" y="290449"/>
                </a:lnTo>
                <a:lnTo>
                  <a:pt x="361060" y="315722"/>
                </a:lnTo>
                <a:lnTo>
                  <a:pt x="391328" y="307605"/>
                </a:lnTo>
                <a:lnTo>
                  <a:pt x="419274" y="297942"/>
                </a:lnTo>
                <a:lnTo>
                  <a:pt x="444910" y="286754"/>
                </a:lnTo>
                <a:lnTo>
                  <a:pt x="468248" y="274065"/>
                </a:lnTo>
                <a:lnTo>
                  <a:pt x="449833" y="260603"/>
                </a:lnTo>
                <a:close/>
              </a:path>
              <a:path w="652145" h="316864">
                <a:moveTo>
                  <a:pt x="612140" y="123189"/>
                </a:moveTo>
                <a:lnTo>
                  <a:pt x="385191" y="123189"/>
                </a:lnTo>
                <a:lnTo>
                  <a:pt x="385191" y="260603"/>
                </a:lnTo>
                <a:lnTo>
                  <a:pt x="612140" y="260603"/>
                </a:lnTo>
                <a:lnTo>
                  <a:pt x="612140" y="237109"/>
                </a:lnTo>
                <a:lnTo>
                  <a:pt x="416052" y="237109"/>
                </a:lnTo>
                <a:lnTo>
                  <a:pt x="416052" y="221614"/>
                </a:lnTo>
                <a:lnTo>
                  <a:pt x="612140" y="221614"/>
                </a:lnTo>
                <a:lnTo>
                  <a:pt x="612140" y="199898"/>
                </a:lnTo>
                <a:lnTo>
                  <a:pt x="415670" y="199898"/>
                </a:lnTo>
                <a:lnTo>
                  <a:pt x="415670" y="184658"/>
                </a:lnTo>
                <a:lnTo>
                  <a:pt x="612140" y="184658"/>
                </a:lnTo>
                <a:lnTo>
                  <a:pt x="612140" y="162306"/>
                </a:lnTo>
                <a:lnTo>
                  <a:pt x="415670" y="162306"/>
                </a:lnTo>
                <a:lnTo>
                  <a:pt x="416052" y="147700"/>
                </a:lnTo>
                <a:lnTo>
                  <a:pt x="612140" y="147700"/>
                </a:lnTo>
                <a:lnTo>
                  <a:pt x="612140" y="123189"/>
                </a:lnTo>
                <a:close/>
              </a:path>
              <a:path w="652145" h="316864">
                <a:moveTo>
                  <a:pt x="612140" y="221614"/>
                </a:moveTo>
                <a:lnTo>
                  <a:pt x="580390" y="221614"/>
                </a:lnTo>
                <a:lnTo>
                  <a:pt x="580390" y="237109"/>
                </a:lnTo>
                <a:lnTo>
                  <a:pt x="612140" y="237109"/>
                </a:lnTo>
                <a:lnTo>
                  <a:pt x="612140" y="221614"/>
                </a:lnTo>
                <a:close/>
              </a:path>
              <a:path w="652145" h="316864">
                <a:moveTo>
                  <a:pt x="612140" y="184658"/>
                </a:moveTo>
                <a:lnTo>
                  <a:pt x="580390" y="184658"/>
                </a:lnTo>
                <a:lnTo>
                  <a:pt x="580390" y="199898"/>
                </a:lnTo>
                <a:lnTo>
                  <a:pt x="612140" y="199898"/>
                </a:lnTo>
                <a:lnTo>
                  <a:pt x="612140" y="184658"/>
                </a:lnTo>
                <a:close/>
              </a:path>
              <a:path w="652145" h="316864">
                <a:moveTo>
                  <a:pt x="612140" y="147700"/>
                </a:moveTo>
                <a:lnTo>
                  <a:pt x="580390" y="147700"/>
                </a:lnTo>
                <a:lnTo>
                  <a:pt x="580390" y="162306"/>
                </a:lnTo>
                <a:lnTo>
                  <a:pt x="612140" y="162306"/>
                </a:lnTo>
                <a:lnTo>
                  <a:pt x="612140" y="147700"/>
                </a:lnTo>
                <a:close/>
              </a:path>
              <a:path w="652145" h="316864">
                <a:moveTo>
                  <a:pt x="472947" y="0"/>
                </a:moveTo>
                <a:lnTo>
                  <a:pt x="451588" y="5476"/>
                </a:lnTo>
                <a:lnTo>
                  <a:pt x="427132" y="9715"/>
                </a:lnTo>
                <a:lnTo>
                  <a:pt x="399581" y="12715"/>
                </a:lnTo>
                <a:lnTo>
                  <a:pt x="368934" y="14477"/>
                </a:lnTo>
                <a:lnTo>
                  <a:pt x="369316" y="23240"/>
                </a:lnTo>
                <a:lnTo>
                  <a:pt x="367633" y="63230"/>
                </a:lnTo>
                <a:lnTo>
                  <a:pt x="347416" y="101099"/>
                </a:lnTo>
                <a:lnTo>
                  <a:pt x="340868" y="105790"/>
                </a:lnTo>
                <a:lnTo>
                  <a:pt x="359156" y="131445"/>
                </a:lnTo>
                <a:lnTo>
                  <a:pt x="371538" y="121515"/>
                </a:lnTo>
                <a:lnTo>
                  <a:pt x="381825" y="109442"/>
                </a:lnTo>
                <a:lnTo>
                  <a:pt x="390017" y="95226"/>
                </a:lnTo>
                <a:lnTo>
                  <a:pt x="396113" y="78867"/>
                </a:lnTo>
                <a:lnTo>
                  <a:pt x="492759" y="78867"/>
                </a:lnTo>
                <a:lnTo>
                  <a:pt x="492759" y="52832"/>
                </a:lnTo>
                <a:lnTo>
                  <a:pt x="398780" y="52832"/>
                </a:lnTo>
                <a:lnTo>
                  <a:pt x="399288" y="48640"/>
                </a:lnTo>
                <a:lnTo>
                  <a:pt x="399292" y="42437"/>
                </a:lnTo>
                <a:lnTo>
                  <a:pt x="399033" y="38988"/>
                </a:lnTo>
                <a:lnTo>
                  <a:pt x="423749" y="36560"/>
                </a:lnTo>
                <a:lnTo>
                  <a:pt x="447024" y="33274"/>
                </a:lnTo>
                <a:lnTo>
                  <a:pt x="468846" y="29130"/>
                </a:lnTo>
                <a:lnTo>
                  <a:pt x="489204" y="24130"/>
                </a:lnTo>
                <a:lnTo>
                  <a:pt x="472947" y="0"/>
                </a:lnTo>
                <a:close/>
              </a:path>
              <a:path w="652145" h="316864">
                <a:moveTo>
                  <a:pt x="622681" y="635"/>
                </a:moveTo>
                <a:lnTo>
                  <a:pt x="597703" y="6351"/>
                </a:lnTo>
                <a:lnTo>
                  <a:pt x="570976" y="10556"/>
                </a:lnTo>
                <a:lnTo>
                  <a:pt x="542510" y="13261"/>
                </a:lnTo>
                <a:lnTo>
                  <a:pt x="512318" y="14477"/>
                </a:lnTo>
                <a:lnTo>
                  <a:pt x="511790" y="42437"/>
                </a:lnTo>
                <a:lnTo>
                  <a:pt x="506761" y="65182"/>
                </a:lnTo>
                <a:lnTo>
                  <a:pt x="497208" y="82736"/>
                </a:lnTo>
                <a:lnTo>
                  <a:pt x="483107" y="95123"/>
                </a:lnTo>
                <a:lnTo>
                  <a:pt x="505206" y="116459"/>
                </a:lnTo>
                <a:lnTo>
                  <a:pt x="515088" y="107888"/>
                </a:lnTo>
                <a:lnTo>
                  <a:pt x="523398" y="98758"/>
                </a:lnTo>
                <a:lnTo>
                  <a:pt x="530137" y="89080"/>
                </a:lnTo>
                <a:lnTo>
                  <a:pt x="535305" y="78867"/>
                </a:lnTo>
                <a:lnTo>
                  <a:pt x="650875" y="78867"/>
                </a:lnTo>
                <a:lnTo>
                  <a:pt x="650875" y="52832"/>
                </a:lnTo>
                <a:lnTo>
                  <a:pt x="540384" y="52832"/>
                </a:lnTo>
                <a:lnTo>
                  <a:pt x="541528" y="49149"/>
                </a:lnTo>
                <a:lnTo>
                  <a:pt x="542163" y="44703"/>
                </a:lnTo>
                <a:lnTo>
                  <a:pt x="542163" y="39624"/>
                </a:lnTo>
                <a:lnTo>
                  <a:pt x="569422" y="37623"/>
                </a:lnTo>
                <a:lnTo>
                  <a:pt x="594788" y="34480"/>
                </a:lnTo>
                <a:lnTo>
                  <a:pt x="618226" y="30194"/>
                </a:lnTo>
                <a:lnTo>
                  <a:pt x="639698" y="24764"/>
                </a:lnTo>
                <a:lnTo>
                  <a:pt x="622681" y="635"/>
                </a:lnTo>
                <a:close/>
              </a:path>
              <a:path w="652145" h="316864">
                <a:moveTo>
                  <a:pt x="602107" y="78867"/>
                </a:moveTo>
                <a:lnTo>
                  <a:pt x="571245" y="78867"/>
                </a:lnTo>
                <a:lnTo>
                  <a:pt x="571245" y="113537"/>
                </a:lnTo>
                <a:lnTo>
                  <a:pt x="602107" y="113537"/>
                </a:lnTo>
                <a:lnTo>
                  <a:pt x="602107" y="78867"/>
                </a:lnTo>
                <a:close/>
              </a:path>
              <a:path w="652145" h="316864">
                <a:moveTo>
                  <a:pt x="460120" y="78867"/>
                </a:moveTo>
                <a:lnTo>
                  <a:pt x="429641" y="78867"/>
                </a:lnTo>
                <a:lnTo>
                  <a:pt x="429641" y="113157"/>
                </a:lnTo>
                <a:lnTo>
                  <a:pt x="460120" y="113157"/>
                </a:lnTo>
                <a:lnTo>
                  <a:pt x="460120" y="78867"/>
                </a:lnTo>
                <a:close/>
              </a:path>
              <a:path w="652145" h="316864">
                <a:moveTo>
                  <a:pt x="286893" y="152781"/>
                </a:moveTo>
                <a:lnTo>
                  <a:pt x="158242" y="152781"/>
                </a:lnTo>
                <a:lnTo>
                  <a:pt x="158242" y="312420"/>
                </a:lnTo>
                <a:lnTo>
                  <a:pt x="189484" y="312420"/>
                </a:lnTo>
                <a:lnTo>
                  <a:pt x="189484" y="294386"/>
                </a:lnTo>
                <a:lnTo>
                  <a:pt x="286893" y="294386"/>
                </a:lnTo>
                <a:lnTo>
                  <a:pt x="286893" y="265938"/>
                </a:lnTo>
                <a:lnTo>
                  <a:pt x="189484" y="265938"/>
                </a:lnTo>
                <a:lnTo>
                  <a:pt x="189484" y="182245"/>
                </a:lnTo>
                <a:lnTo>
                  <a:pt x="286893" y="182245"/>
                </a:lnTo>
                <a:lnTo>
                  <a:pt x="286893" y="152781"/>
                </a:lnTo>
                <a:close/>
              </a:path>
              <a:path w="652145" h="316864">
                <a:moveTo>
                  <a:pt x="286893" y="294386"/>
                </a:moveTo>
                <a:lnTo>
                  <a:pt x="255905" y="294386"/>
                </a:lnTo>
                <a:lnTo>
                  <a:pt x="255905" y="312420"/>
                </a:lnTo>
                <a:lnTo>
                  <a:pt x="286893" y="312420"/>
                </a:lnTo>
                <a:lnTo>
                  <a:pt x="286893" y="294386"/>
                </a:lnTo>
                <a:close/>
              </a:path>
              <a:path w="652145" h="316864">
                <a:moveTo>
                  <a:pt x="286893" y="182245"/>
                </a:moveTo>
                <a:lnTo>
                  <a:pt x="255905" y="182245"/>
                </a:lnTo>
                <a:lnTo>
                  <a:pt x="255905" y="265938"/>
                </a:lnTo>
                <a:lnTo>
                  <a:pt x="286893" y="265938"/>
                </a:lnTo>
                <a:lnTo>
                  <a:pt x="286893" y="182245"/>
                </a:lnTo>
                <a:close/>
              </a:path>
              <a:path w="652145" h="316864">
                <a:moveTo>
                  <a:pt x="128016" y="152781"/>
                </a:moveTo>
                <a:lnTo>
                  <a:pt x="0" y="152781"/>
                </a:lnTo>
                <a:lnTo>
                  <a:pt x="0" y="312420"/>
                </a:lnTo>
                <a:lnTo>
                  <a:pt x="30861" y="312420"/>
                </a:lnTo>
                <a:lnTo>
                  <a:pt x="30861" y="294386"/>
                </a:lnTo>
                <a:lnTo>
                  <a:pt x="128016" y="294386"/>
                </a:lnTo>
                <a:lnTo>
                  <a:pt x="128016" y="265557"/>
                </a:lnTo>
                <a:lnTo>
                  <a:pt x="30861" y="265557"/>
                </a:lnTo>
                <a:lnTo>
                  <a:pt x="30861" y="182245"/>
                </a:lnTo>
                <a:lnTo>
                  <a:pt x="128016" y="182245"/>
                </a:lnTo>
                <a:lnTo>
                  <a:pt x="128016" y="152781"/>
                </a:lnTo>
                <a:close/>
              </a:path>
              <a:path w="652145" h="316864">
                <a:moveTo>
                  <a:pt x="128016" y="294386"/>
                </a:moveTo>
                <a:lnTo>
                  <a:pt x="96519" y="294386"/>
                </a:lnTo>
                <a:lnTo>
                  <a:pt x="96519" y="312420"/>
                </a:lnTo>
                <a:lnTo>
                  <a:pt x="128016" y="312420"/>
                </a:lnTo>
                <a:lnTo>
                  <a:pt x="128016" y="294386"/>
                </a:lnTo>
                <a:close/>
              </a:path>
              <a:path w="652145" h="316864">
                <a:moveTo>
                  <a:pt x="128016" y="182245"/>
                </a:moveTo>
                <a:lnTo>
                  <a:pt x="96519" y="182245"/>
                </a:lnTo>
                <a:lnTo>
                  <a:pt x="96519" y="265557"/>
                </a:lnTo>
                <a:lnTo>
                  <a:pt x="128016" y="265557"/>
                </a:lnTo>
                <a:lnTo>
                  <a:pt x="128016" y="182245"/>
                </a:lnTo>
                <a:close/>
              </a:path>
              <a:path w="652145" h="316864">
                <a:moveTo>
                  <a:pt x="252730" y="9144"/>
                </a:moveTo>
                <a:lnTo>
                  <a:pt x="34670" y="9144"/>
                </a:lnTo>
                <a:lnTo>
                  <a:pt x="34670" y="121538"/>
                </a:lnTo>
                <a:lnTo>
                  <a:pt x="252730" y="121538"/>
                </a:lnTo>
                <a:lnTo>
                  <a:pt x="252730" y="93472"/>
                </a:lnTo>
                <a:lnTo>
                  <a:pt x="67056" y="93472"/>
                </a:lnTo>
                <a:lnTo>
                  <a:pt x="67056" y="38353"/>
                </a:lnTo>
                <a:lnTo>
                  <a:pt x="252730" y="38353"/>
                </a:lnTo>
                <a:lnTo>
                  <a:pt x="252730" y="9144"/>
                </a:lnTo>
                <a:close/>
              </a:path>
              <a:path w="652145" h="316864">
                <a:moveTo>
                  <a:pt x="252730" y="38353"/>
                </a:moveTo>
                <a:lnTo>
                  <a:pt x="220853" y="38353"/>
                </a:lnTo>
                <a:lnTo>
                  <a:pt x="220853" y="93472"/>
                </a:lnTo>
                <a:lnTo>
                  <a:pt x="252730" y="93472"/>
                </a:lnTo>
                <a:lnTo>
                  <a:pt x="252730" y="383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24377" y="2181986"/>
            <a:ext cx="117475" cy="49530"/>
          </a:xfrm>
          <a:custGeom>
            <a:avLst/>
            <a:gdLst/>
            <a:ahLst/>
            <a:cxnLst/>
            <a:rect l="l" t="t" r="r" b="b"/>
            <a:pathLst>
              <a:path w="117475" h="49530">
                <a:moveTo>
                  <a:pt x="14605" y="0"/>
                </a:moveTo>
                <a:lnTo>
                  <a:pt x="44086" y="4478"/>
                </a:lnTo>
                <a:lnTo>
                  <a:pt x="71008" y="9921"/>
                </a:lnTo>
                <a:lnTo>
                  <a:pt x="95382" y="16341"/>
                </a:lnTo>
                <a:lnTo>
                  <a:pt x="117221" y="23749"/>
                </a:lnTo>
                <a:lnTo>
                  <a:pt x="102615" y="49402"/>
                </a:lnTo>
                <a:lnTo>
                  <a:pt x="80045" y="41739"/>
                </a:lnTo>
                <a:lnTo>
                  <a:pt x="55403" y="35147"/>
                </a:lnTo>
                <a:lnTo>
                  <a:pt x="28713" y="29650"/>
                </a:lnTo>
                <a:lnTo>
                  <a:pt x="0" y="25273"/>
                </a:lnTo>
                <a:lnTo>
                  <a:pt x="1460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01186" y="2144014"/>
            <a:ext cx="173990" cy="0"/>
          </a:xfrm>
          <a:custGeom>
            <a:avLst/>
            <a:gdLst/>
            <a:ahLst/>
            <a:cxnLst/>
            <a:rect l="l" t="t" r="r" b="b"/>
            <a:pathLst>
              <a:path w="173989">
                <a:moveTo>
                  <a:pt x="0" y="0"/>
                </a:moveTo>
                <a:lnTo>
                  <a:pt x="173482" y="0"/>
                </a:lnTo>
              </a:path>
            </a:pathLst>
          </a:custGeom>
          <a:ln w="24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00805" y="2106929"/>
            <a:ext cx="173990" cy="0"/>
          </a:xfrm>
          <a:custGeom>
            <a:avLst/>
            <a:gdLst/>
            <a:ahLst/>
            <a:cxnLst/>
            <a:rect l="l" t="t" r="r" b="b"/>
            <a:pathLst>
              <a:path w="173989">
                <a:moveTo>
                  <a:pt x="0" y="0"/>
                </a:moveTo>
                <a:lnTo>
                  <a:pt x="173863" y="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79191" y="2096897"/>
            <a:ext cx="66675" cy="83820"/>
          </a:xfrm>
          <a:custGeom>
            <a:avLst/>
            <a:gdLst/>
            <a:ahLst/>
            <a:cxnLst/>
            <a:rect l="l" t="t" r="r" b="b"/>
            <a:pathLst>
              <a:path w="66675" h="83819">
                <a:moveTo>
                  <a:pt x="0" y="0"/>
                </a:moveTo>
                <a:lnTo>
                  <a:pt x="0" y="83692"/>
                </a:lnTo>
                <a:lnTo>
                  <a:pt x="66420" y="83692"/>
                </a:lnTo>
                <a:lnTo>
                  <a:pt x="66420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20567" y="2096897"/>
            <a:ext cx="66040" cy="83820"/>
          </a:xfrm>
          <a:custGeom>
            <a:avLst/>
            <a:gdLst/>
            <a:ahLst/>
            <a:cxnLst/>
            <a:rect l="l" t="t" r="r" b="b"/>
            <a:pathLst>
              <a:path w="66039" h="83819">
                <a:moveTo>
                  <a:pt x="0" y="0"/>
                </a:moveTo>
                <a:lnTo>
                  <a:pt x="0" y="83312"/>
                </a:lnTo>
                <a:lnTo>
                  <a:pt x="65658" y="83312"/>
                </a:lnTo>
                <a:lnTo>
                  <a:pt x="65658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47948" y="2067432"/>
            <a:ext cx="128905" cy="160020"/>
          </a:xfrm>
          <a:custGeom>
            <a:avLst/>
            <a:gdLst/>
            <a:ahLst/>
            <a:cxnLst/>
            <a:rect l="l" t="t" r="r" b="b"/>
            <a:pathLst>
              <a:path w="128904" h="160019">
                <a:moveTo>
                  <a:pt x="0" y="0"/>
                </a:moveTo>
                <a:lnTo>
                  <a:pt x="128650" y="0"/>
                </a:lnTo>
                <a:lnTo>
                  <a:pt x="128650" y="159638"/>
                </a:lnTo>
                <a:lnTo>
                  <a:pt x="97662" y="159638"/>
                </a:lnTo>
                <a:lnTo>
                  <a:pt x="97662" y="141604"/>
                </a:lnTo>
                <a:lnTo>
                  <a:pt x="31242" y="141604"/>
                </a:lnTo>
                <a:lnTo>
                  <a:pt x="31242" y="159638"/>
                </a:lnTo>
                <a:lnTo>
                  <a:pt x="0" y="159638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89707" y="2067432"/>
            <a:ext cx="128270" cy="160020"/>
          </a:xfrm>
          <a:custGeom>
            <a:avLst/>
            <a:gdLst/>
            <a:ahLst/>
            <a:cxnLst/>
            <a:rect l="l" t="t" r="r" b="b"/>
            <a:pathLst>
              <a:path w="128269" h="160019">
                <a:moveTo>
                  <a:pt x="0" y="0"/>
                </a:moveTo>
                <a:lnTo>
                  <a:pt x="128016" y="0"/>
                </a:lnTo>
                <a:lnTo>
                  <a:pt x="128016" y="159638"/>
                </a:lnTo>
                <a:lnTo>
                  <a:pt x="96519" y="159638"/>
                </a:lnTo>
                <a:lnTo>
                  <a:pt x="96519" y="141604"/>
                </a:lnTo>
                <a:lnTo>
                  <a:pt x="30861" y="141604"/>
                </a:lnTo>
                <a:lnTo>
                  <a:pt x="30861" y="159638"/>
                </a:lnTo>
                <a:lnTo>
                  <a:pt x="0" y="159638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05378" y="2062352"/>
            <a:ext cx="165100" cy="14604"/>
          </a:xfrm>
          <a:custGeom>
            <a:avLst/>
            <a:gdLst/>
            <a:ahLst/>
            <a:cxnLst/>
            <a:rect l="l" t="t" r="r" b="b"/>
            <a:pathLst>
              <a:path w="165100" h="14605">
                <a:moveTo>
                  <a:pt x="381" y="0"/>
                </a:moveTo>
                <a:lnTo>
                  <a:pt x="0" y="14605"/>
                </a:lnTo>
                <a:lnTo>
                  <a:pt x="164719" y="14605"/>
                </a:lnTo>
                <a:lnTo>
                  <a:pt x="164719" y="0"/>
                </a:lnTo>
                <a:lnTo>
                  <a:pt x="381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331590" y="2037842"/>
            <a:ext cx="270510" cy="193040"/>
          </a:xfrm>
          <a:custGeom>
            <a:avLst/>
            <a:gdLst/>
            <a:ahLst/>
            <a:cxnLst/>
            <a:rect l="l" t="t" r="r" b="b"/>
            <a:pathLst>
              <a:path w="270510" h="193039">
                <a:moveTo>
                  <a:pt x="43307" y="0"/>
                </a:moveTo>
                <a:lnTo>
                  <a:pt x="270256" y="0"/>
                </a:lnTo>
                <a:lnTo>
                  <a:pt x="270256" y="137413"/>
                </a:lnTo>
                <a:lnTo>
                  <a:pt x="107950" y="137413"/>
                </a:lnTo>
                <a:lnTo>
                  <a:pt x="126364" y="150875"/>
                </a:lnTo>
                <a:lnTo>
                  <a:pt x="103026" y="163564"/>
                </a:lnTo>
                <a:lnTo>
                  <a:pt x="77390" y="174752"/>
                </a:lnTo>
                <a:lnTo>
                  <a:pt x="49444" y="184415"/>
                </a:lnTo>
                <a:lnTo>
                  <a:pt x="19176" y="192532"/>
                </a:lnTo>
                <a:lnTo>
                  <a:pt x="0" y="167259"/>
                </a:lnTo>
                <a:lnTo>
                  <a:pt x="23645" y="161970"/>
                </a:lnTo>
                <a:lnTo>
                  <a:pt x="47148" y="155241"/>
                </a:lnTo>
                <a:lnTo>
                  <a:pt x="70508" y="147060"/>
                </a:lnTo>
                <a:lnTo>
                  <a:pt x="93725" y="137413"/>
                </a:lnTo>
                <a:lnTo>
                  <a:pt x="43307" y="137413"/>
                </a:lnTo>
                <a:lnTo>
                  <a:pt x="43307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56763" y="1953005"/>
            <a:ext cx="154305" cy="55244"/>
          </a:xfrm>
          <a:custGeom>
            <a:avLst/>
            <a:gdLst/>
            <a:ahLst/>
            <a:cxnLst/>
            <a:rect l="l" t="t" r="r" b="b"/>
            <a:pathLst>
              <a:path w="154305" h="55244">
                <a:moveTo>
                  <a:pt x="0" y="0"/>
                </a:moveTo>
                <a:lnTo>
                  <a:pt x="0" y="55118"/>
                </a:lnTo>
                <a:lnTo>
                  <a:pt x="153797" y="55118"/>
                </a:lnTo>
                <a:lnTo>
                  <a:pt x="153797" y="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024377" y="1923795"/>
            <a:ext cx="218440" cy="112395"/>
          </a:xfrm>
          <a:custGeom>
            <a:avLst/>
            <a:gdLst/>
            <a:ahLst/>
            <a:cxnLst/>
            <a:rect l="l" t="t" r="r" b="b"/>
            <a:pathLst>
              <a:path w="218439" h="112394">
                <a:moveTo>
                  <a:pt x="0" y="0"/>
                </a:moveTo>
                <a:lnTo>
                  <a:pt x="218059" y="0"/>
                </a:lnTo>
                <a:lnTo>
                  <a:pt x="218059" y="112394"/>
                </a:lnTo>
                <a:lnTo>
                  <a:pt x="0" y="112394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472815" y="1915286"/>
            <a:ext cx="168275" cy="116205"/>
          </a:xfrm>
          <a:custGeom>
            <a:avLst/>
            <a:gdLst/>
            <a:ahLst/>
            <a:cxnLst/>
            <a:rect l="l" t="t" r="r" b="b"/>
            <a:pathLst>
              <a:path w="168275" h="116205">
                <a:moveTo>
                  <a:pt x="139573" y="0"/>
                </a:moveTo>
                <a:lnTo>
                  <a:pt x="111680" y="33845"/>
                </a:lnTo>
                <a:lnTo>
                  <a:pt x="59055" y="38988"/>
                </a:lnTo>
                <a:lnTo>
                  <a:pt x="59055" y="44068"/>
                </a:lnTo>
                <a:lnTo>
                  <a:pt x="58420" y="48513"/>
                </a:lnTo>
                <a:lnTo>
                  <a:pt x="57276" y="52197"/>
                </a:lnTo>
                <a:lnTo>
                  <a:pt x="167767" y="52197"/>
                </a:lnTo>
                <a:lnTo>
                  <a:pt x="167767" y="78232"/>
                </a:lnTo>
                <a:lnTo>
                  <a:pt x="118999" y="78232"/>
                </a:lnTo>
                <a:lnTo>
                  <a:pt x="118999" y="112902"/>
                </a:lnTo>
                <a:lnTo>
                  <a:pt x="88137" y="112902"/>
                </a:lnTo>
                <a:lnTo>
                  <a:pt x="88137" y="78232"/>
                </a:lnTo>
                <a:lnTo>
                  <a:pt x="52197" y="78232"/>
                </a:lnTo>
                <a:lnTo>
                  <a:pt x="47029" y="88445"/>
                </a:lnTo>
                <a:lnTo>
                  <a:pt x="40290" y="98123"/>
                </a:lnTo>
                <a:lnTo>
                  <a:pt x="31980" y="107253"/>
                </a:lnTo>
                <a:lnTo>
                  <a:pt x="22098" y="115824"/>
                </a:lnTo>
                <a:lnTo>
                  <a:pt x="0" y="94487"/>
                </a:lnTo>
                <a:lnTo>
                  <a:pt x="14100" y="82101"/>
                </a:lnTo>
                <a:lnTo>
                  <a:pt x="23653" y="64547"/>
                </a:lnTo>
                <a:lnTo>
                  <a:pt x="28682" y="41802"/>
                </a:lnTo>
                <a:lnTo>
                  <a:pt x="29210" y="13842"/>
                </a:lnTo>
                <a:lnTo>
                  <a:pt x="59402" y="12626"/>
                </a:lnTo>
                <a:lnTo>
                  <a:pt x="87868" y="9921"/>
                </a:lnTo>
                <a:lnTo>
                  <a:pt x="114595" y="5716"/>
                </a:lnTo>
                <a:lnTo>
                  <a:pt x="13957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330575" y="1914651"/>
            <a:ext cx="152400" cy="131445"/>
          </a:xfrm>
          <a:custGeom>
            <a:avLst/>
            <a:gdLst/>
            <a:ahLst/>
            <a:cxnLst/>
            <a:rect l="l" t="t" r="r" b="b"/>
            <a:pathLst>
              <a:path w="152400" h="131444">
                <a:moveTo>
                  <a:pt x="132079" y="0"/>
                </a:moveTo>
                <a:lnTo>
                  <a:pt x="106156" y="33274"/>
                </a:lnTo>
                <a:lnTo>
                  <a:pt x="58165" y="38988"/>
                </a:lnTo>
                <a:lnTo>
                  <a:pt x="58547" y="44069"/>
                </a:lnTo>
                <a:lnTo>
                  <a:pt x="58420" y="48640"/>
                </a:lnTo>
                <a:lnTo>
                  <a:pt x="57912" y="52832"/>
                </a:lnTo>
                <a:lnTo>
                  <a:pt x="151891" y="52832"/>
                </a:lnTo>
                <a:lnTo>
                  <a:pt x="151891" y="78867"/>
                </a:lnTo>
                <a:lnTo>
                  <a:pt x="119252" y="78867"/>
                </a:lnTo>
                <a:lnTo>
                  <a:pt x="119252" y="113157"/>
                </a:lnTo>
                <a:lnTo>
                  <a:pt x="88773" y="113157"/>
                </a:lnTo>
                <a:lnTo>
                  <a:pt x="88773" y="78867"/>
                </a:lnTo>
                <a:lnTo>
                  <a:pt x="55245" y="78867"/>
                </a:lnTo>
                <a:lnTo>
                  <a:pt x="49149" y="95226"/>
                </a:lnTo>
                <a:lnTo>
                  <a:pt x="40957" y="109442"/>
                </a:lnTo>
                <a:lnTo>
                  <a:pt x="30670" y="121515"/>
                </a:lnTo>
                <a:lnTo>
                  <a:pt x="18287" y="131445"/>
                </a:lnTo>
                <a:lnTo>
                  <a:pt x="0" y="105790"/>
                </a:lnTo>
                <a:lnTo>
                  <a:pt x="6548" y="101099"/>
                </a:lnTo>
                <a:lnTo>
                  <a:pt x="12287" y="95599"/>
                </a:lnTo>
                <a:lnTo>
                  <a:pt x="28122" y="50861"/>
                </a:lnTo>
                <a:lnTo>
                  <a:pt x="28575" y="36575"/>
                </a:lnTo>
                <a:lnTo>
                  <a:pt x="28575" y="30607"/>
                </a:lnTo>
                <a:lnTo>
                  <a:pt x="28448" y="23240"/>
                </a:lnTo>
                <a:lnTo>
                  <a:pt x="28066" y="14477"/>
                </a:lnTo>
                <a:lnTo>
                  <a:pt x="58713" y="12715"/>
                </a:lnTo>
                <a:lnTo>
                  <a:pt x="86264" y="9715"/>
                </a:lnTo>
                <a:lnTo>
                  <a:pt x="110720" y="5476"/>
                </a:lnTo>
                <a:lnTo>
                  <a:pt x="132079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8744" y="2220467"/>
            <a:ext cx="1440180" cy="15270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31975" y="3084576"/>
            <a:ext cx="2572512" cy="3627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462528" y="3084576"/>
            <a:ext cx="530351" cy="3627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71371" y="2790698"/>
            <a:ext cx="2098293" cy="3262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8744" y="3156204"/>
            <a:ext cx="1440180" cy="15270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12163" y="4030979"/>
            <a:ext cx="1862327" cy="3627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732532" y="4030979"/>
            <a:ext cx="530352" cy="3627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54099" y="3736466"/>
            <a:ext cx="1370584" cy="32448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3983" y="4066032"/>
            <a:ext cx="1441704" cy="15285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48739" y="4930140"/>
            <a:ext cx="2927604" cy="3611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34384" y="4930140"/>
            <a:ext cx="530351" cy="3611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84960" y="4633721"/>
            <a:ext cx="2458212" cy="32689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97991" y="5161788"/>
            <a:ext cx="1205483" cy="11551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205483" y="5161788"/>
            <a:ext cx="861060" cy="115519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68552" y="5161788"/>
            <a:ext cx="1205484" cy="115519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76044" y="5161788"/>
            <a:ext cx="861059" cy="11551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039111" y="5161788"/>
            <a:ext cx="1205484" cy="11551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46604" y="5161788"/>
            <a:ext cx="2727960" cy="115519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576571" y="5161788"/>
            <a:ext cx="1205484" cy="115519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84064" y="5161788"/>
            <a:ext cx="943356" cy="115519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329428" y="5161788"/>
            <a:ext cx="824484" cy="11551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1034288" y="1548129"/>
            <a:ext cx="4802632" cy="44525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85">
              <a:lnSpc>
                <a:spcPct val="100000"/>
              </a:lnSpc>
            </a:pPr>
            <a:r>
              <a:rPr sz="5400" dirty="0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endParaRPr sz="5400" dirty="0">
              <a:latin typeface="Cambria"/>
              <a:cs typeface="Cambria"/>
            </a:endParaRPr>
          </a:p>
          <a:p>
            <a:pPr marL="39370">
              <a:lnSpc>
                <a:spcPct val="100000"/>
              </a:lnSpc>
              <a:spcBef>
                <a:spcPts val="455"/>
              </a:spcBef>
            </a:pPr>
            <a:r>
              <a:rPr sz="5400" dirty="0">
                <a:solidFill>
                  <a:srgbClr val="FFFFFF"/>
                </a:solidFill>
                <a:latin typeface="Cambria"/>
                <a:cs typeface="Cambria"/>
              </a:rPr>
              <a:t>2</a:t>
            </a:r>
            <a:endParaRPr sz="5400" dirty="0">
              <a:latin typeface="Cambria"/>
              <a:cs typeface="Cambria"/>
            </a:endParaRPr>
          </a:p>
          <a:p>
            <a:pPr marL="39370">
              <a:lnSpc>
                <a:spcPct val="100000"/>
              </a:lnSpc>
              <a:spcBef>
                <a:spcPts val="885"/>
              </a:spcBef>
            </a:pPr>
            <a:r>
              <a:rPr sz="5400" dirty="0">
                <a:solidFill>
                  <a:srgbClr val="FFFFFF"/>
                </a:solidFill>
                <a:latin typeface="Cambria"/>
                <a:cs typeface="Cambria"/>
              </a:rPr>
              <a:t>3</a:t>
            </a:r>
            <a:endParaRPr sz="5400" dirty="0">
              <a:latin typeface="Cambria"/>
              <a:cs typeface="Cambria"/>
            </a:endParaRPr>
          </a:p>
          <a:p>
            <a:pPr marL="55244">
              <a:lnSpc>
                <a:spcPct val="100000"/>
              </a:lnSpc>
              <a:spcBef>
                <a:spcPts val="690"/>
              </a:spcBef>
            </a:pPr>
            <a:r>
              <a:rPr sz="5400" dirty="0">
                <a:solidFill>
                  <a:srgbClr val="FFFFFF"/>
                </a:solidFill>
                <a:latin typeface="Cambria"/>
                <a:cs typeface="Cambria"/>
              </a:rPr>
              <a:t>4</a:t>
            </a:r>
            <a:endParaRPr sz="54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925"/>
              </a:spcBef>
            </a:pPr>
            <a:r>
              <a:rPr sz="4000" b="1" spc="-10" dirty="0">
                <a:solidFill>
                  <a:srgbClr val="FF0000"/>
                </a:solidFill>
                <a:latin typeface="微軟正黑體"/>
                <a:cs typeface="微軟正黑體"/>
              </a:rPr>
              <a:t>你</a:t>
            </a:r>
            <a:r>
              <a:rPr sz="4000" b="1" spc="-5" dirty="0">
                <a:solidFill>
                  <a:srgbClr val="FF0000"/>
                </a:solidFill>
                <a:latin typeface="微軟正黑體"/>
                <a:cs typeface="微軟正黑體"/>
              </a:rPr>
              <a:t>(</a:t>
            </a:r>
            <a:r>
              <a:rPr sz="4000" b="1" spc="-10" dirty="0">
                <a:solidFill>
                  <a:srgbClr val="FF0000"/>
                </a:solidFill>
                <a:latin typeface="微軟正黑體"/>
                <a:cs typeface="微軟正黑體"/>
              </a:rPr>
              <a:t>妳</a:t>
            </a:r>
            <a:r>
              <a:rPr sz="4000" b="1" spc="-5" dirty="0">
                <a:solidFill>
                  <a:srgbClr val="FF0000"/>
                </a:solidFill>
                <a:latin typeface="微軟正黑體"/>
                <a:cs typeface="微軟正黑體"/>
              </a:rPr>
              <a:t>)</a:t>
            </a:r>
            <a:r>
              <a:rPr sz="4000" b="1" spc="-10" dirty="0">
                <a:solidFill>
                  <a:srgbClr val="FF0000"/>
                </a:solidFill>
                <a:latin typeface="微軟正黑體"/>
                <a:cs typeface="微軟正黑體"/>
              </a:rPr>
              <a:t>，準備好</a:t>
            </a:r>
            <a:r>
              <a:rPr sz="4000" b="1" spc="-5" dirty="0">
                <a:solidFill>
                  <a:srgbClr val="FF0000"/>
                </a:solidFill>
                <a:latin typeface="微軟正黑體"/>
                <a:cs typeface="微軟正黑體"/>
              </a:rPr>
              <a:t>了</a:t>
            </a:r>
            <a:r>
              <a:rPr sz="4000" b="1" spc="-10" dirty="0">
                <a:solidFill>
                  <a:srgbClr val="FF0000"/>
                </a:solidFill>
                <a:latin typeface="微軟正黑體"/>
                <a:cs typeface="微軟正黑體"/>
              </a:rPr>
              <a:t>嗎</a:t>
            </a:r>
            <a:r>
              <a:rPr sz="4000" b="1" spc="-5" dirty="0">
                <a:solidFill>
                  <a:srgbClr val="FF0000"/>
                </a:solidFill>
                <a:latin typeface="微軟正黑體"/>
                <a:cs typeface="微軟正黑體"/>
              </a:rPr>
              <a:t>?</a:t>
            </a:r>
            <a:endParaRPr sz="4000" b="1" dirty="0">
              <a:latin typeface="微軟正黑體"/>
              <a:cs typeface="微軟正黑體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420865" y="4437151"/>
            <a:ext cx="2286126" cy="152527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414642" y="1196721"/>
            <a:ext cx="2249169" cy="150063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34454" y="2816860"/>
            <a:ext cx="2272537" cy="151383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3400" y="990600"/>
            <a:ext cx="8382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</a:t>
            </a:r>
            <a:r>
              <a:rPr lang="zh-TW" altLang="en-US" sz="3600" b="1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</a:t>
            </a:r>
            <a:r>
              <a:rPr lang="zh-TW" altLang="en-US" sz="3600" b="1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流程</a:t>
            </a:r>
            <a:r>
              <a:rPr lang="zh-TW" altLang="en-US" sz="36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一、有興趣的同學，將以下資料於</a:t>
            </a:r>
            <a:r>
              <a:rPr lang="en-US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109/10/30(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下班前寄至</a:t>
            </a:r>
            <a:r>
              <a:rPr lang="en-US" altLang="zh-TW" sz="2400" b="1" u="sng" dirty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annielin@skl.com.tw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信箱。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1. 2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吋證件照電子檔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附加</a:t>
            </a:r>
            <a:r>
              <a:rPr lang="zh-TW" altLang="en-US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檔案「新光人壽應徵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人員資料</a:t>
            </a:r>
            <a:r>
              <a:rPr lang="zh-TW" altLang="en-US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表」</a:t>
            </a:r>
            <a:endParaRPr lang="zh-TW" altLang="en-US" sz="2400" b="1" dirty="0">
              <a:solidFill>
                <a:srgbClr val="00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en-US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學校歷年成績單 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碩士學歷者請加附大學歷年成績單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en-US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 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若有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SOA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考科</a:t>
            </a:r>
            <a:r>
              <a:rPr lang="en-US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請附官網</a:t>
            </a:r>
            <a:r>
              <a:rPr lang="zh-TW" altLang="en-US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成績單</a:t>
            </a:r>
            <a:endParaRPr lang="en-US" altLang="zh-TW" sz="2400" b="1" dirty="0" smtClean="0">
              <a:solidFill>
                <a:srgbClr val="00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zh-TW" altLang="zh-TW" sz="2400" b="1" dirty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</a:t>
            </a:r>
            <a:r>
              <a:rPr lang="zh-TW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預計</a:t>
            </a:r>
            <a:r>
              <a:rPr lang="en-US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zh-TW" altLang="en-US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安排</a:t>
            </a:r>
            <a:r>
              <a:rPr lang="zh-TW" altLang="zh-TW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面</a:t>
            </a:r>
            <a:r>
              <a:rPr lang="zh-TW" altLang="en-US" sz="2400" b="1" dirty="0" smtClean="0">
                <a:solidFill>
                  <a:srgbClr val="00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endParaRPr lang="zh-TW" altLang="en-US" sz="2400" b="1" dirty="0">
              <a:solidFill>
                <a:srgbClr val="00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617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6385"/>
            <a:ext cx="9139555" cy="6851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R="282575" algn="r">
              <a:lnSpc>
                <a:spcPct val="100000"/>
              </a:lnSpc>
            </a:pPr>
            <a:r>
              <a:rPr sz="900" spc="-10" dirty="0">
                <a:latin typeface="微軟正黑體"/>
                <a:cs typeface="微軟正黑體"/>
              </a:rPr>
              <a:t>10</a:t>
            </a:r>
            <a:endParaRPr sz="90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7621" y="1652"/>
            <a:ext cx="9144000" cy="6856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75347" y="2439923"/>
            <a:ext cx="646176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64379" y="2947416"/>
            <a:ext cx="568451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3000" y="2895599"/>
            <a:ext cx="731520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b="1" i="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讓我們一起用</a:t>
            </a:r>
            <a:r>
              <a:rPr sz="5400" b="1" spc="-150" dirty="0">
                <a:solidFill>
                  <a:srgbClr val="E60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行動</a:t>
            </a:r>
            <a:r>
              <a:rPr sz="4400" b="1" i="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豐富</a:t>
            </a:r>
            <a:r>
              <a:rPr sz="5400" b="1" spc="-165" dirty="0">
                <a:solidFill>
                  <a:srgbClr val="E60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夢想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82202" y="4516571"/>
            <a:ext cx="7005955" cy="7412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ct val="100000"/>
              </a:lnSpc>
            </a:pPr>
            <a:r>
              <a:rPr lang="zh-TW" altLang="en-US" sz="2400" b="1" dirty="0" smtClean="0">
                <a:solidFill>
                  <a:srgbClr val="FF0000"/>
                </a:solidFill>
                <a:latin typeface="Arial Unicode MS"/>
                <a:cs typeface="Arial Unicode MS"/>
              </a:rPr>
              <a:t>                        </a:t>
            </a:r>
            <a:r>
              <a:rPr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新光人</a:t>
            </a:r>
            <a:r>
              <a:rPr sz="2400" b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壽官</a:t>
            </a:r>
            <a:r>
              <a:rPr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網</a:t>
            </a:r>
            <a:r>
              <a:rPr lang="zh-TW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：</a:t>
            </a:r>
            <a:endParaRPr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924050">
              <a:lnSpc>
                <a:spcPts val="2860"/>
              </a:lnSpc>
              <a:spcBef>
                <a:spcPts val="35"/>
              </a:spcBef>
            </a:pPr>
            <a:r>
              <a:rPr sz="2400" b="1" u="heavy" spc="-10" dirty="0" smtClean="0">
                <a:latin typeface="Arial"/>
                <a:cs typeface="Arial"/>
                <a:hlinkClick r:id="rId5"/>
              </a:rPr>
              <a:t>www.skfh.com.tw</a:t>
            </a:r>
            <a:endParaRPr sz="24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 cstate="print"/>
          <a:stretch>
            <a:fillRect/>
          </a:stretch>
        </a:blipFill>
      </a:spPr>
      <a:bodyPr wrap="square" lIns="0" tIns="0" rIns="0" bIns="0" rtlCol="0"/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</TotalTime>
  <Words>661</Words>
  <Application>Microsoft Office PowerPoint</Application>
  <PresentationFormat>如螢幕大小 (4:3)</PresentationFormat>
  <Paragraphs>290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3" baseType="lpstr">
      <vt:lpstr>Arial Unicode MS</vt:lpstr>
      <vt:lpstr>微軟正黑體</vt:lpstr>
      <vt:lpstr>新細明體</vt:lpstr>
      <vt:lpstr>標楷體</vt:lpstr>
      <vt:lpstr>Arial</vt:lpstr>
      <vt:lpstr>Calibri</vt:lpstr>
      <vt:lpstr>Cambria</vt:lpstr>
      <vt:lpstr>Times New Roman</vt:lpstr>
      <vt:lpstr>Wingdings</vt:lpstr>
      <vt:lpstr>Wingdings 2</vt:lpstr>
      <vt:lpstr>Office Theme</vt:lpstr>
      <vt:lpstr>新光人壽  企業實習介紹</vt:lpstr>
      <vt:lpstr>新光集團存在於我們的生活周遭， 其中新光金控以 新光人壽子公司 為主體</vt:lpstr>
      <vt:lpstr>PowerPoint 簡報</vt:lpstr>
      <vt:lpstr>新光人壽深耕台灣50多年，致力永續經營</vt:lpstr>
      <vt:lpstr>企業實習</vt:lpstr>
      <vt:lpstr>多元實習部門</vt:lpstr>
      <vt:lpstr>多元實習部門</vt:lpstr>
      <vt:lpstr>PowerPoint 簡報</vt:lpstr>
      <vt:lpstr>PowerPoint 簡報</vt:lpstr>
      <vt:lpstr>新光在找的人格特質</vt:lpstr>
      <vt:lpstr>PowerPoint 簡報</vt:lpstr>
      <vt:lpstr>讓我們一起用行動豐富夢想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林玲宜</cp:lastModifiedBy>
  <cp:revision>38</cp:revision>
  <cp:lastPrinted>2020-09-28T08:25:58Z</cp:lastPrinted>
  <dcterms:created xsi:type="dcterms:W3CDTF">2018-09-17T11:31:15Z</dcterms:created>
  <dcterms:modified xsi:type="dcterms:W3CDTF">2020-09-29T08:12:42Z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2017-12-06T00:00:00Z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2018-09-17T00:00:00Z</vt:filetime>
  </property>
</Properties>
</file>