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235" r:id="rId2"/>
  </p:sldMasterIdLst>
  <p:notesMasterIdLst>
    <p:notesMasterId r:id="rId10"/>
  </p:notesMasterIdLst>
  <p:handoutMasterIdLst>
    <p:handoutMasterId r:id="rId11"/>
  </p:handoutMasterIdLst>
  <p:sldIdLst>
    <p:sldId id="256" r:id="rId3"/>
    <p:sldId id="1252" r:id="rId4"/>
    <p:sldId id="1256" r:id="rId5"/>
    <p:sldId id="1257" r:id="rId6"/>
    <p:sldId id="1253" r:id="rId7"/>
    <p:sldId id="1254" r:id="rId8"/>
    <p:sldId id="1255" r:id="rId9"/>
  </p:sldIdLst>
  <p:sldSz cx="9144000" cy="6858000" type="screen4x3"/>
  <p:notesSz cx="6797675" cy="99266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BE8B1A1C-130A-4CE3-8646-798A230F8EE2}">
          <p14:sldIdLst>
            <p14:sldId id="256"/>
            <p14:sldId id="1252"/>
            <p14:sldId id="1256"/>
            <p14:sldId id="1257"/>
            <p14:sldId id="1253"/>
            <p14:sldId id="1254"/>
            <p14:sldId id="125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660033"/>
    <a:srgbClr val="FFFF99"/>
    <a:srgbClr val="333300"/>
    <a:srgbClr val="00CC99"/>
    <a:srgbClr val="003300"/>
    <a:srgbClr val="FF9933"/>
    <a:srgbClr val="FF6600"/>
    <a:srgbClr val="FFFF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深色樣式 1 - 輔色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FD4443E-F989-4FC4-A0C8-D5A2AF1F390B}" styleName="深色樣式 1 - 輔色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佈景主題樣式 1 - 輔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9" autoAdjust="0"/>
    <p:restoredTop sz="96760" autoAdjust="0"/>
  </p:normalViewPr>
  <p:slideViewPr>
    <p:cSldViewPr>
      <p:cViewPr varScale="1">
        <p:scale>
          <a:sx n="90" d="100"/>
          <a:sy n="90" d="100"/>
        </p:scale>
        <p:origin x="677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437"/>
    </p:cViewPr>
  </p:sorterViewPr>
  <p:notesViewPr>
    <p:cSldViewPr>
      <p:cViewPr varScale="1">
        <p:scale>
          <a:sx n="54" d="100"/>
          <a:sy n="54" d="100"/>
        </p:scale>
        <p:origin x="-185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>
                <a:latin typeface="Times New Roman" pitchFamily="18" charset="0"/>
                <a:ea typeface="新細明體" charset="-120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3924DB9A-690B-45C9-9DC6-87B76A492960}" type="datetimeFigureOut">
              <a:rPr lang="zh-TW" altLang="en-US"/>
              <a:pPr>
                <a:defRPr/>
              </a:pPr>
              <a:t>2019/5/9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>
                <a:latin typeface="Times New Roman" pitchFamily="18" charset="0"/>
                <a:ea typeface="新細明體" charset="-120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EE167827-6D90-4CEC-9747-4C94996B739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4323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>
                <a:latin typeface="Times New Roman" pitchFamily="18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9A0EC892-75A8-48EE-A6AA-6FA6EDCF418A}" type="datetimeFigureOut">
              <a:rPr lang="zh-TW" altLang="en-US"/>
              <a:pPr>
                <a:defRPr/>
              </a:pPr>
              <a:t>2019/5/9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>
                <a:latin typeface="Times New Roman" pitchFamily="18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70F18801-2F0D-4D5B-91B4-44F355D20E4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57595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新細明體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kumimoji="0" lang="zh-TW" altLang="en-US"/>
          </a:p>
        </p:txBody>
      </p:sp>
      <p:sp>
        <p:nvSpPr>
          <p:cNvPr id="7475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51ADE95C-6FD0-4542-9D44-9FCB5B35C65C}" type="slidenum">
              <a:rPr lang="zh-TW" altLang="en-US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zh-TW" alt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9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D52DA-644A-44BD-87A3-6E27993806F5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6661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D52DA-644A-44BD-87A3-6E27993806F5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4049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D52DA-644A-44BD-87A3-6E27993806F5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3871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D52DA-644A-44BD-87A3-6E27993806F5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3949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D52DA-644A-44BD-87A3-6E27993806F5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8858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D52DA-644A-44BD-87A3-6E27993806F5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897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E40AE-B355-40FC-A1EB-C8015E4DB5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18675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ABD93-7871-4BE3-BDB5-FA5303F48A1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94446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9D18E-87AC-4FA1-BA76-AEFB37B83D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216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625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BC43C-0859-4CF1-B938-CDE933E219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95466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5E31A-5160-4796-914F-20B58603A83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54492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648A5-6CA3-4B19-B8CA-523F979B945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2889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BA27F-D2D2-4F27-AA79-4EF618DB310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62253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0A07D-1148-479A-A437-DDC7B834BBF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64680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C44B5-A728-4D6C-8CCA-1BB7F338F46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8785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1D4BA-7ADA-48D9-9CA6-7713D29C206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49560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72250" y="609600"/>
            <a:ext cx="1885950" cy="54864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5505450" cy="54864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C8130-7693-4287-A6CB-0B6122F9AC2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4162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5438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7543800" cy="4114800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19CB7-8E10-4F96-87CE-FFE5A5FC844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79136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0D904-8878-40C0-8AC6-7F395347B359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506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9592" y="130596"/>
            <a:ext cx="7543800" cy="1039044"/>
          </a:xfrm>
        </p:spPr>
        <p:txBody>
          <a:bodyPr/>
          <a:lstStyle>
            <a:lvl1pPr>
              <a:defRPr sz="4000" b="1" baseline="0">
                <a:solidFill>
                  <a:srgbClr val="11716F"/>
                </a:solidFill>
                <a:latin typeface="Arial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9592" y="1268760"/>
            <a:ext cx="7543800" cy="4114800"/>
          </a:xfrm>
        </p:spPr>
        <p:txBody>
          <a:bodyPr/>
          <a:lstStyle>
            <a:lvl1pPr>
              <a:defRPr>
                <a:solidFill>
                  <a:srgbClr val="373737"/>
                </a:solidFill>
              </a:defRPr>
            </a:lvl1pPr>
            <a:lvl2pPr marL="742950" indent="-285750">
              <a:buSzPct val="75000"/>
              <a:buFont typeface="Wingdings" pitchFamily="2" charset="2"/>
              <a:buChar char="ü"/>
              <a:defRPr>
                <a:solidFill>
                  <a:srgbClr val="373737"/>
                </a:solidFill>
              </a:defRPr>
            </a:lvl2pPr>
            <a:lvl3pPr>
              <a:defRPr>
                <a:solidFill>
                  <a:srgbClr val="373737"/>
                </a:solidFill>
              </a:defRPr>
            </a:lvl3pPr>
            <a:lvl4pPr>
              <a:defRPr>
                <a:solidFill>
                  <a:srgbClr val="373737"/>
                </a:solidFill>
              </a:defRPr>
            </a:lvl4pPr>
            <a:lvl5pPr>
              <a:defRPr>
                <a:solidFill>
                  <a:srgbClr val="373737"/>
                </a:solidFill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3AABDA-270D-4765-A20F-B5FB5B0B9F33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207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98DA6-306A-444F-AA8A-00EEE90469A9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895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625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48FFBF-74C9-40CA-A7CF-CD226C62212B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302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2A4ED-71E0-4D88-8C05-BF20AF54797E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6818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8B829-52C3-4C89-83EB-30588AA46BEE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732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72706-2EFF-4AC3-97E0-6B72FFAC689F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8000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6A3F2-7309-4724-A9BC-5F1A05E95A3D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215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44E22-4BFC-434E-BE73-30F6C541F716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411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140A0-F3D0-488E-8CB3-1F0E7DC997F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1661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72250" y="609600"/>
            <a:ext cx="1885950" cy="54864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5505450" cy="54864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E0182-59FB-43A4-92D7-DB48F16BC524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373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back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38" y="4724400"/>
            <a:ext cx="3497262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8" descr="a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4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754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7543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0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itchFamily="18" charset="-120"/>
              </a:defRPr>
            </a:lvl1pPr>
          </a:lstStyle>
          <a:p>
            <a:pPr>
              <a:defRPr/>
            </a:pPr>
            <a:fld id="{54865688-3690-44B6-9371-584A1506569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  <p:sldLayoutId id="214748413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標楷體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標楷體" pitchFamily="65" charset="-120"/>
          <a:cs typeface="標楷體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標楷體" pitchFamily="65" charset="-120"/>
          <a:cs typeface="標楷體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標楷體" pitchFamily="65" charset="-120"/>
          <a:cs typeface="標楷體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標楷體" pitchFamily="65" charset="-120"/>
          <a:cs typeface="標楷體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標楷體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  <a:cs typeface="標楷體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標楷體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  <a:cs typeface="標楷體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  <a:cs typeface="標楷體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back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38" y="4724400"/>
            <a:ext cx="3497262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8" descr="a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4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7543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0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新細明體" charset="-120"/>
              </a:defRPr>
            </a:lvl1pPr>
          </a:lstStyle>
          <a:p>
            <a:pPr algn="ctr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  <a:ea typeface="新細明體" charset="-120"/>
              </a:defRPr>
            </a:lvl1pPr>
          </a:lstStyle>
          <a:p>
            <a:pPr>
              <a:defRPr/>
            </a:pPr>
            <a:fld id="{114A0D59-FF6E-4127-8098-08B8748192AD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pic>
        <p:nvPicPr>
          <p:cNvPr id="9" name="Picture 7" descr="back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38" y="4724400"/>
            <a:ext cx="3497262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 descr="a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4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594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6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  <p:sldLayoutId id="2147484245" r:id="rId10"/>
    <p:sldLayoutId id="2147484246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rgbClr val="0000CC"/>
          </a:solidFill>
          <a:latin typeface="Times New Roman" charset="0"/>
          <a:ea typeface="標楷體" pitchFamily="65" charset="-12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rgbClr val="0000CC"/>
          </a:solidFill>
          <a:latin typeface="Times New Roman" charset="0"/>
          <a:ea typeface="標楷體" pitchFamily="65" charset="-12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rgbClr val="0000CC"/>
          </a:solidFill>
          <a:latin typeface="Times New Roman" charset="0"/>
          <a:ea typeface="標楷體" pitchFamily="65" charset="-12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rgbClr val="0000CC"/>
          </a:solidFill>
          <a:latin typeface="Times New Roman" charset="0"/>
          <a:ea typeface="標楷體" pitchFamily="65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rgbClr val="0000CC"/>
          </a:solidFill>
          <a:latin typeface="Times New Roman" charset="0"/>
          <a:ea typeface="標楷體" pitchFamily="65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rgbClr val="0000CC"/>
          </a:solidFill>
          <a:latin typeface="Times New Roman" charset="0"/>
          <a:ea typeface="標楷體" pitchFamily="65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rgbClr val="0000CC"/>
          </a:solidFill>
          <a:latin typeface="Times New Roman" charset="0"/>
          <a:ea typeface="標楷體" pitchFamily="65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rgbClr val="0000CC"/>
          </a:solidFill>
          <a:latin typeface="Times New Roman" charset="0"/>
          <a:ea typeface="標楷體" pitchFamily="65" charset="-12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1D7A8E0-7637-4C49-B74B-164B57D6E95C}" type="slidenum">
              <a:rPr lang="en-US" altLang="zh-TW" sz="1400" smtClean="0"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zh-TW" sz="1400">
              <a:ea typeface="新細明體" pitchFamily="18" charset="-120"/>
            </a:endParaRPr>
          </a:p>
        </p:txBody>
      </p:sp>
      <p:sp>
        <p:nvSpPr>
          <p:cNvPr id="41988" name="Rectangle 2"/>
          <p:cNvSpPr txBox="1">
            <a:spLocks noChangeArrowheads="1"/>
          </p:cNvSpPr>
          <p:nvPr/>
        </p:nvSpPr>
        <p:spPr bwMode="auto">
          <a:xfrm>
            <a:off x="971550" y="2205038"/>
            <a:ext cx="777240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zh-TW" sz="4800" b="1" cap="all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[</a:t>
            </a:r>
            <a:r>
              <a:rPr lang="zh-TW" altLang="en-US" sz="4800" b="1" cap="all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中日合資公司</a:t>
            </a:r>
            <a:r>
              <a:rPr lang="en-US" altLang="zh-TW" sz="4800" b="1" cap="all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zh-TW" sz="4800" b="1" cap="all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新安東京海上產險]</a:t>
            </a:r>
            <a:endParaRPr lang="en-US" altLang="zh-TW" sz="4800" b="1" cap="all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4800" b="1" cap="all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4800" b="1" cap="all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年暑期</a:t>
            </a:r>
            <a:r>
              <a:rPr lang="zh-TW" altLang="en-US" sz="4800" dirty="0">
                <a:solidFill>
                  <a:srgbClr val="C0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工讀機會說明</a:t>
            </a:r>
            <a:endParaRPr lang="en-US" altLang="zh-TW" sz="4800" dirty="0">
              <a:solidFill>
                <a:srgbClr val="C00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en-US" sz="48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矩形 5"/>
          <p:cNvSpPr/>
          <p:nvPr/>
        </p:nvSpPr>
        <p:spPr>
          <a:xfrm>
            <a:off x="755576" y="175846"/>
            <a:ext cx="8136904" cy="583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4000" dirty="0">
                <a:solidFill>
                  <a:srgbClr val="C0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 </a:t>
            </a:r>
            <a:r>
              <a:rPr lang="zh-TW" altLang="en-US" sz="4000" dirty="0">
                <a:solidFill>
                  <a:srgbClr val="C0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工讀機會說明</a:t>
            </a:r>
            <a:endParaRPr lang="en-US" altLang="zh-TW" sz="4000" dirty="0">
              <a:solidFill>
                <a:srgbClr val="C00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zh-TW" altLang="zh-TW" sz="24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en-US" b="1" u="sng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需求</a:t>
            </a:r>
            <a:r>
              <a:rPr lang="zh-TW" altLang="zh-TW" sz="2400" b="1" u="sng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公司：新安東京海上產險股份有限公司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zh-TW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東京海上為日本最大保險公司集團，在台灣與裕隆集團合資之保險公司，目前為四大產險公司之一，座落於南京東路地段良好，南京復興捷運站旁走路</a:t>
            </a:r>
            <a:r>
              <a:rPr lang="en-US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1</a:t>
            </a:r>
            <a:r>
              <a:rPr lang="zh-TW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分鐘</a:t>
            </a:r>
          </a:p>
          <a:p>
            <a:pPr>
              <a:spcAft>
                <a:spcPts val="0"/>
              </a:spcAft>
            </a:pPr>
            <a:r>
              <a:rPr lang="en-US" altLang="zh-TW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 </a:t>
            </a:r>
            <a:endParaRPr lang="zh-TW" altLang="zh-TW" sz="24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en-US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工讀實習</a:t>
            </a:r>
            <a:r>
              <a:rPr lang="zh-TW" altLang="zh-TW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部門：火災保險部、新種保險部</a:t>
            </a:r>
            <a:r>
              <a:rPr lang="zh-TW" altLang="en-US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。</a:t>
            </a:r>
            <a:endParaRPr lang="zh-TW" altLang="zh-TW" sz="24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TW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工作內容：核保、理賠、再保，非外勤</a:t>
            </a:r>
            <a:r>
              <a:rPr lang="zh-TW" altLang="en-US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業務。</a:t>
            </a:r>
            <a:endParaRPr lang="zh-TW" altLang="zh-TW" sz="24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TW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需求人員：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5</a:t>
            </a:r>
            <a:r>
              <a:rPr lang="zh-TW" altLang="zh-TW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名</a:t>
            </a:r>
            <a:r>
              <a:rPr lang="zh-TW" altLang="en-US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。</a:t>
            </a:r>
            <a:endParaRPr lang="zh-TW" altLang="zh-TW" sz="24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TW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優點：</a:t>
            </a:r>
            <a:r>
              <a:rPr lang="en-US" altLang="zh-TW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1.</a:t>
            </a:r>
            <a:r>
              <a:rPr lang="zh-TW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工作穩定且工作氣氛溫和，</a:t>
            </a:r>
            <a:r>
              <a:rPr lang="zh-TW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公司以個人啟發為主，工讀單位</a:t>
            </a:r>
            <a:endParaRPr lang="en-US" altLang="zh-TW" sz="20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               </a:t>
            </a:r>
            <a:r>
              <a:rPr lang="zh-TW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為管理公司主要業務單位，可以學到很多實務經驗，辦公室</a:t>
            </a:r>
            <a:endParaRPr lang="en-US" altLang="zh-TW" sz="20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               氣氛自由，</a:t>
            </a:r>
            <a:endParaRPr lang="en-US" altLang="zh-TW" sz="20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　　　  </a:t>
            </a:r>
            <a:r>
              <a:rPr lang="en-US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2.</a:t>
            </a:r>
            <a:r>
              <a:rPr lang="zh-TW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未來有機會成為正式員工，並有</a:t>
            </a:r>
            <a:r>
              <a:rPr lang="zh-TW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派訓機會多</a:t>
            </a:r>
            <a:r>
              <a:rPr lang="en-US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有機會去日本總</a:t>
            </a:r>
            <a:endParaRPr lang="en-US" altLang="zh-TW" sz="20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               </a:t>
            </a:r>
            <a:r>
              <a:rPr lang="zh-TW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公司及相關海外子公司受訓</a:t>
            </a:r>
            <a:r>
              <a:rPr lang="en-US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  <a:endParaRPr lang="zh-TW" altLang="zh-TW" sz="20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            3.</a:t>
            </a:r>
            <a:r>
              <a:rPr lang="zh-TW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工作環境：座位非常大，辦公環境良好，備有免治馬桶</a:t>
            </a:r>
            <a:r>
              <a:rPr lang="zh-TW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。</a:t>
            </a:r>
            <a:endParaRPr lang="zh-TW" altLang="zh-TW" sz="2000" dirty="0">
              <a:effectLst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273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20234" y="1043151"/>
            <a:ext cx="8208912" cy="549585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zh-TW" altLang="en-US" sz="2300" dirty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工讀</a:t>
            </a: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對象：大三、大四在學學生</a:t>
            </a:r>
            <a:endParaRPr lang="en-US" altLang="zh-TW" sz="23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zh-TW" altLang="en-US" sz="2300" dirty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工讀地點</a:t>
            </a: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：新安東京海上產物保險</a:t>
            </a:r>
            <a:endParaRPr lang="en-US" altLang="zh-TW" sz="23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zh-TW" altLang="en-US" sz="2300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                      </a:t>
            </a: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台北總公司</a:t>
            </a:r>
            <a:r>
              <a:rPr lang="en-US" altLang="zh-TW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台北巿南京東路三段</a:t>
            </a:r>
            <a:r>
              <a:rPr lang="en-US" altLang="zh-TW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130</a:t>
            </a: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號</a:t>
            </a:r>
            <a:r>
              <a:rPr lang="en-US" altLang="zh-TW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zh-TW" altLang="en-US" sz="2300" dirty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工讀</a:t>
            </a: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期間：</a:t>
            </a:r>
            <a:r>
              <a:rPr lang="en-US" altLang="zh-TW" sz="2300" dirty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2019</a:t>
            </a:r>
            <a:r>
              <a:rPr lang="zh-TW" altLang="en-US" sz="2300" dirty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年</a:t>
            </a:r>
            <a:r>
              <a:rPr lang="en-US" altLang="zh-TW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7</a:t>
            </a: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月</a:t>
            </a:r>
            <a:r>
              <a:rPr lang="en-US" altLang="zh-TW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1</a:t>
            </a: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日</a:t>
            </a:r>
            <a:r>
              <a:rPr lang="en-US" altLang="zh-TW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-8</a:t>
            </a: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月</a:t>
            </a:r>
            <a:r>
              <a:rPr lang="en-US" altLang="zh-TW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30</a:t>
            </a: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日</a:t>
            </a:r>
            <a:endParaRPr lang="en-US" altLang="zh-TW" sz="23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zh-TW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           </a:t>
            </a: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每週工讀</a:t>
            </a:r>
            <a:r>
              <a:rPr lang="en-US" altLang="zh-TW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5</a:t>
            </a: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日</a:t>
            </a:r>
            <a:r>
              <a:rPr lang="en-US" altLang="zh-TW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上班時間：</a:t>
            </a:r>
            <a:r>
              <a:rPr lang="en-US" altLang="zh-TW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AM8:30-PM5:30)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工讀單位：企業體保險業務單位</a:t>
            </a:r>
            <a:r>
              <a:rPr lang="en-US" altLang="zh-TW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,</a:t>
            </a: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非外勤業務</a:t>
            </a:r>
            <a:r>
              <a:rPr lang="en-US" altLang="zh-TW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,</a:t>
            </a: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或可將各別學</a:t>
            </a:r>
            <a:endParaRPr lang="en-US" altLang="zh-TW" sz="23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                      生履歷、專長做適宜單位安排。</a:t>
            </a:r>
            <a:endParaRPr lang="en-US" altLang="zh-TW" sz="23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zh-TW" altLang="en-US" sz="2300" dirty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工讀內容：</a:t>
            </a:r>
            <a:endParaRPr lang="en-US" altLang="zh-TW" sz="2300" dirty="0">
              <a:solidFill>
                <a:schemeClr val="tx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      </a:t>
            </a:r>
            <a:r>
              <a:rPr lang="en-US" altLang="zh-TW" sz="2300" dirty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1.</a:t>
            </a:r>
            <a:r>
              <a:rPr lang="zh-TW" altLang="en-US" sz="2300" dirty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參與</a:t>
            </a:r>
            <a:r>
              <a:rPr lang="en-US" altLang="zh-TW" sz="2300" dirty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｢</a:t>
            </a:r>
            <a:r>
              <a:rPr lang="zh-TW" altLang="en-US" sz="2300" dirty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暑期工讀訓練</a:t>
            </a:r>
            <a:r>
              <a:rPr lang="en-US" altLang="zh-TW" sz="2300" dirty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｣</a:t>
            </a:r>
            <a:r>
              <a:rPr lang="zh-TW" altLang="en-US" sz="2300" dirty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，除了協助業務處理，也會安排業</a:t>
            </a:r>
            <a:endParaRPr lang="en-US" altLang="zh-TW" sz="2300" dirty="0">
              <a:solidFill>
                <a:schemeClr val="tx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zh-TW" altLang="en-US" sz="23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　　  </a:t>
            </a:r>
            <a:r>
              <a:rPr lang="zh-TW" altLang="en-US" sz="2300" dirty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務介紹的訓練，安排同學熟悉未來工讀單位業務。</a:t>
            </a:r>
            <a:endParaRPr lang="en-US" altLang="zh-TW" sz="2300" dirty="0">
              <a:solidFill>
                <a:schemeClr val="tx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zh-TW" altLang="en-US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</a:t>
            </a:r>
            <a:r>
              <a:rPr lang="en-US" altLang="zh-TW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可以實際了解保險公司的運作，也可學習與人相處的技</a:t>
            </a:r>
            <a:endParaRPr lang="en-US" altLang="zh-TW" sz="23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zh-TW" altLang="en-US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　　能，有助獲取未來進入職場所需的經驗。</a:t>
            </a:r>
            <a:endParaRPr lang="en-US" altLang="zh-TW" sz="2300" dirty="0">
              <a:solidFill>
                <a:schemeClr val="tx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827584" y="-178416"/>
            <a:ext cx="7632291" cy="1512168"/>
          </a:xfrm>
        </p:spPr>
        <p:txBody>
          <a:bodyPr/>
          <a:lstStyle/>
          <a:p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本次暑期工讀專案說明</a:t>
            </a:r>
            <a:r>
              <a:rPr lang="en-US" altLang="zh-TW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36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983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971600" y="1340768"/>
            <a:ext cx="7993944" cy="3958540"/>
          </a:xfrm>
        </p:spPr>
        <p:txBody>
          <a:bodyPr>
            <a:noAutofit/>
          </a:bodyPr>
          <a:lstStyle/>
          <a:p>
            <a:pPr>
              <a:spcBef>
                <a:spcPts val="2000"/>
              </a:spcBef>
              <a:buFont typeface="Wingdings" pitchFamily="2" charset="2"/>
              <a:buChar char="Ø"/>
            </a:pPr>
            <a:r>
              <a:rPr lang="zh-TW" altLang="en-US" sz="23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工讀內容：工讀</a:t>
            </a:r>
            <a:r>
              <a:rPr lang="zh-TW" altLang="en-US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薪資：</a:t>
            </a:r>
            <a:r>
              <a:rPr lang="en-US" altLang="zh-TW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150</a:t>
            </a:r>
            <a:r>
              <a:rPr lang="zh-TW" altLang="en-US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en-US" altLang="zh-TW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小時</a:t>
            </a:r>
            <a:endParaRPr lang="en-US" altLang="zh-TW" sz="23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2000"/>
              </a:spcBef>
              <a:buFont typeface="Wingdings" pitchFamily="2" charset="2"/>
              <a:buChar char="Ø"/>
            </a:pPr>
            <a:r>
              <a:rPr lang="zh-TW" altLang="en-US" sz="23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工讀</a:t>
            </a:r>
            <a:r>
              <a:rPr lang="zh-TW" altLang="en-US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人數：</a:t>
            </a:r>
            <a:r>
              <a:rPr lang="en-US" altLang="zh-TW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名</a:t>
            </a:r>
            <a:endParaRPr lang="en-US" altLang="zh-TW" sz="23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2000"/>
              </a:spcBef>
              <a:buFont typeface="Wingdings" pitchFamily="2" charset="2"/>
              <a:buChar char="Ø"/>
            </a:pPr>
            <a:r>
              <a:rPr lang="zh-TW" altLang="en-US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資格條件：學期成績總平均</a:t>
            </a:r>
            <a:r>
              <a:rPr lang="en-US" altLang="zh-TW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80</a:t>
            </a:r>
            <a:r>
              <a:rPr lang="zh-TW" altLang="en-US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r>
              <a:rPr lang="en-US" altLang="zh-TW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</a:t>
            </a:r>
            <a:r>
              <a:rPr lang="en-US" altLang="zh-TW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以上</a:t>
            </a:r>
            <a:endParaRPr lang="en-US" altLang="zh-TW" sz="23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2000"/>
              </a:spcBef>
              <a:buFont typeface="Wingdings" pitchFamily="2" charset="2"/>
              <a:buChar char="Ø"/>
            </a:pPr>
            <a:r>
              <a:rPr lang="zh-TW" altLang="en-US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收件截止日</a:t>
            </a:r>
            <a:r>
              <a:rPr lang="zh-TW" altLang="en-US" sz="23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23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3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108/05/27(</a:t>
            </a:r>
            <a:r>
              <a:rPr lang="zh-TW" altLang="en-US" sz="23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3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3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中午</a:t>
            </a:r>
            <a:r>
              <a:rPr lang="en-US" altLang="zh-TW" sz="23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3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</a:t>
            </a:r>
            <a:r>
              <a:rPr lang="zh-TW" altLang="en-US" sz="23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以前給慧婷助教</a:t>
            </a:r>
            <a:endParaRPr lang="en-US" altLang="zh-TW" sz="23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2000"/>
              </a:spcBef>
              <a:buFont typeface="Wingdings" pitchFamily="2" charset="2"/>
              <a:buChar char="Ø"/>
            </a:pPr>
            <a:r>
              <a:rPr lang="zh-TW" altLang="en-US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申請方式：填寫</a:t>
            </a:r>
            <a:r>
              <a:rPr lang="zh-TW" altLang="en-US" sz="2300" u="sng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履歷表</a:t>
            </a:r>
            <a:r>
              <a:rPr lang="zh-TW" altLang="en-US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並檢附</a:t>
            </a:r>
            <a:r>
              <a:rPr lang="zh-TW" altLang="en-US" sz="2300" u="sng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成績單影本</a:t>
            </a:r>
            <a:r>
              <a:rPr lang="en-US" altLang="zh-TW" sz="2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e-mail</a:t>
            </a:r>
            <a:r>
              <a:rPr lang="zh-TW" altLang="en-US" sz="23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予</a:t>
            </a:r>
            <a:r>
              <a:rPr lang="zh-TW" altLang="en-US" sz="23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給慧婷助教</a:t>
            </a:r>
            <a:endParaRPr lang="en-US" altLang="zh-TW" sz="23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827584" y="301158"/>
            <a:ext cx="7704856" cy="764704"/>
          </a:xfrm>
        </p:spPr>
        <p:txBody>
          <a:bodyPr/>
          <a:lstStyle/>
          <a:p>
            <a:r>
              <a:rPr lang="zh-TW" altLang="en-US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本次工讀專案說明</a:t>
            </a:r>
            <a:r>
              <a:rPr lang="en-US" altLang="zh-TW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77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6"/>
          <p:cNvSpPr>
            <a:spLocks noGrp="1"/>
          </p:cNvSpPr>
          <p:nvPr>
            <p:ph idx="1"/>
          </p:nvPr>
        </p:nvSpPr>
        <p:spPr>
          <a:xfrm>
            <a:off x="903784" y="908720"/>
            <a:ext cx="8132712" cy="5688632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成立日期及資本額</a:t>
            </a: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︰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  <a:defRPr/>
            </a:pP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      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1999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3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      新台幣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29.9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億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主要股東</a:t>
            </a: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︰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  <a:defRPr/>
            </a:pPr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      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裕隆集團 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51%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  <a:defRPr/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東京海上亞洲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隸屬於日本東京海上集團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 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49%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員工人數</a:t>
            </a: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︰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  <a:defRPr/>
            </a:pP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       </a:t>
            </a:r>
            <a: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1,281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信用評等</a:t>
            </a: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︰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       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A (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美國標準普爾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)</a:t>
            </a:r>
            <a:endParaRPr lang="en-US" altLang="zh-TW" sz="2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  <a:defRPr/>
            </a:pP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 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   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   </a:t>
            </a:r>
            <a:r>
              <a:rPr lang="en-US" altLang="zh-TW" sz="2400" dirty="0" err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twAAA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 (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中華信評公司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)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  <a:defRPr/>
            </a:pP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       長期評等展望為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『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正向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』--</a:t>
            </a:r>
            <a:r>
              <a:rPr lang="zh-TW" altLang="en-US" sz="11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評等日期</a:t>
            </a:r>
            <a:r>
              <a:rPr lang="en-US" altLang="zh-TW" sz="11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2019</a:t>
            </a:r>
            <a:r>
              <a:rPr lang="zh-TW" altLang="en-US" sz="11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年</a:t>
            </a:r>
            <a:r>
              <a:rPr lang="en-US" altLang="zh-TW" sz="11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03</a:t>
            </a:r>
            <a:r>
              <a:rPr lang="zh-TW" altLang="en-US" sz="11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月</a:t>
            </a:r>
            <a:r>
              <a:rPr lang="en-US" altLang="zh-TW" sz="11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13</a:t>
            </a:r>
            <a:r>
              <a:rPr lang="zh-TW" altLang="en-US" sz="11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日</a:t>
            </a:r>
            <a:endParaRPr lang="en-US" altLang="zh-TW" sz="11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  <a:defRPr/>
            </a:pPr>
            <a:r>
              <a:rPr lang="zh-TW" altLang="en-US" sz="10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itchFamily="34" charset="0"/>
              </a:rPr>
              <a:t>                                        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1043608" y="133400"/>
            <a:ext cx="6912768" cy="720080"/>
          </a:xfrm>
        </p:spPr>
        <p:txBody>
          <a:bodyPr/>
          <a:lstStyle/>
          <a:p>
            <a:r>
              <a:rPr lang="zh-TW" altLang="en-US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公司簡介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290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015344" y="260648"/>
            <a:ext cx="6820873" cy="895417"/>
          </a:xfrm>
        </p:spPr>
        <p:txBody>
          <a:bodyPr anchor="ctr">
            <a:normAutofit/>
          </a:bodyPr>
          <a:lstStyle/>
          <a:p>
            <a:r>
              <a:rPr lang="zh-TW" altLang="en-US" sz="4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品牌經營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23020" y="1795342"/>
            <a:ext cx="7250360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新安東京海上產險是後進市場者，透過市調洞察目標消費族群心中最深層的需求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－希望有人可以在事故現場協助處理－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以此創造出新安東京海上產險獨有的差異化服務，建立專業、迅速、貼心的品牌形象，激發目標族群的共鳴，進而產生品牌認同感。</a:t>
            </a:r>
          </a:p>
        </p:txBody>
      </p:sp>
      <p:sp>
        <p:nvSpPr>
          <p:cNvPr id="7" name="文字版面配置區 6"/>
          <p:cNvSpPr>
            <a:spLocks noGrp="1"/>
          </p:cNvSpPr>
          <p:nvPr>
            <p:ph type="body" sz="half" idx="2"/>
          </p:nvPr>
        </p:nvSpPr>
        <p:spPr>
          <a:xfrm>
            <a:off x="1015343" y="1388035"/>
            <a:ext cx="6725009" cy="407307"/>
          </a:xfrm>
        </p:spPr>
        <p:txBody>
          <a:bodyPr>
            <a:normAutofit/>
          </a:bodyPr>
          <a:lstStyle/>
          <a:p>
            <a:r>
              <a:rPr lang="zh-TW" altLang="en-US" sz="14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品牌形象建立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66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835603"/>
              </p:ext>
            </p:extLst>
          </p:nvPr>
        </p:nvGraphicFramePr>
        <p:xfrm>
          <a:off x="1187624" y="921365"/>
          <a:ext cx="7416828" cy="5739727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362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436284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</a:tblGrid>
              <a:tr h="288883">
                <a:tc rowSpan="3">
                  <a:txBody>
                    <a:bodyPr/>
                    <a:lstStyle/>
                    <a:p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職內訓練</a:t>
                      </a:r>
                      <a:endParaRPr lang="en-US" altLang="zh-TW" sz="14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O.J.T</a:t>
                      </a:r>
                      <a:endParaRPr lang="zh-TW" altLang="en-US" sz="14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職外訓練</a:t>
                      </a:r>
                      <a:r>
                        <a:rPr lang="en-US" altLang="zh-TW" sz="1400" b="1" baseline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(OFF.J.T)</a:t>
                      </a:r>
                      <a:endParaRPr lang="zh-TW" altLang="en-US" sz="14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自我啟發</a:t>
                      </a:r>
                      <a:endParaRPr lang="en-US" altLang="zh-TW" sz="14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400" b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SD</a:t>
                      </a:r>
                      <a:endParaRPr lang="zh-TW" altLang="en-US" sz="14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883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公司內訓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sz="1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sz="1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sz="1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sz="1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1600" b="1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派外訓練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15626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新人訓練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職能訓練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專案訓練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專業訓練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法令遵循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03214">
                <a:tc rowSpan="2">
                  <a:txBody>
                    <a:bodyPr/>
                    <a:lstStyle/>
                    <a:p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部級以上主管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由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單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位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視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其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求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定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期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zh-TW" altLang="en-US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核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心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能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訓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練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endParaRPr lang="zh-TW" altLang="en-US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業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能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訓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管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理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能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訓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練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部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講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培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其他專案訓練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核保理賠訓練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其他專業訓練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法令相關訓練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產險公會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發展中心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核保學會等課程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國內其他訓練機構之訓練課程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國外考察進修或研討課程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部門專業雜誌訂閱或ＫＭＳ自我學習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服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務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致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勝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培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訓</a:t>
                      </a:r>
                    </a:p>
                    <a:p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07699">
                <a:tc>
                  <a:txBody>
                    <a:bodyPr/>
                    <a:lstStyle/>
                    <a:p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科級主管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訓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營業訓練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403214">
                <a:tc>
                  <a:txBody>
                    <a:bodyPr/>
                    <a:lstStyle/>
                    <a:p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一般人員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altLang="zh-TW" sz="1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827584" y="0"/>
            <a:ext cx="7416824" cy="1008112"/>
          </a:xfrm>
        </p:spPr>
        <p:txBody>
          <a:bodyPr/>
          <a:lstStyle/>
          <a:p>
            <a:r>
              <a:rPr lang="zh-TW" altLang="en-US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教育訓練體系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979840"/>
      </p:ext>
    </p:extLst>
  </p:cSld>
  <p:clrMapOvr>
    <a:masterClrMapping/>
  </p:clrMapOvr>
</p:sld>
</file>

<file path=ppt/theme/theme1.xml><?xml version="1.0" encoding="utf-8"?>
<a:theme xmlns:a="http://schemas.openxmlformats.org/drawingml/2006/main" name="100年1月 經營會議資料">
  <a:themeElements>
    <a:clrScheme name="100年1月 經營會議資料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00年1月 經營會議資料">
      <a:majorFont>
        <a:latin typeface="Times New Roman"/>
        <a:ea typeface="標楷體"/>
        <a:cs typeface=""/>
      </a:majorFont>
      <a:minorFont>
        <a:latin typeface="Times New Roman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100年1月 經營會議資料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0年1月 經營會議資料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0年1月 經營會議資料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0年1月 經營會議資料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0年1月 經營會議資料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0年1月 經營會議資料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0年1月 經營會議資料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新安佈景主題1">
  <a:themeElements>
    <a:clrScheme name="預設簡報設計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預設簡報設計">
      <a:majorFont>
        <a:latin typeface="Times New Roman"/>
        <a:ea typeface="標楷體"/>
        <a:cs typeface=""/>
      </a:majorFont>
      <a:minorFont>
        <a:latin typeface="Times New Roman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F0000"/>
            </a:gs>
            <a:gs pos="100000">
              <a:srgbClr val="FFFFFF"/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12700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細明體" pitchFamily="49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F0000"/>
            </a:gs>
            <a:gs pos="100000">
              <a:srgbClr val="FFFFFF"/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12700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細明體" pitchFamily="49" charset="-120"/>
          </a:defRPr>
        </a:defPPr>
      </a:lstStyle>
    </a:ln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100年1月 經營會議資料</Template>
  <TotalTime>65527</TotalTime>
  <Words>509</Words>
  <Application>Microsoft Office PowerPoint</Application>
  <PresentationFormat>如螢幕大小 (4:3)</PresentationFormat>
  <Paragraphs>147</Paragraphs>
  <Slides>7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7</vt:i4>
      </vt:variant>
    </vt:vector>
  </HeadingPairs>
  <TitlesOfParts>
    <vt:vector size="17" baseType="lpstr">
      <vt:lpstr>微軟正黑體</vt:lpstr>
      <vt:lpstr>新細明體</vt:lpstr>
      <vt:lpstr>標楷體</vt:lpstr>
      <vt:lpstr>Arial</vt:lpstr>
      <vt:lpstr>Calibri</vt:lpstr>
      <vt:lpstr>Tahoma</vt:lpstr>
      <vt:lpstr>Times New Roman</vt:lpstr>
      <vt:lpstr>Wingdings</vt:lpstr>
      <vt:lpstr>100年1月 經營會議資料</vt:lpstr>
      <vt:lpstr>新安佈景主題1</vt:lpstr>
      <vt:lpstr>PowerPoint 簡報</vt:lpstr>
      <vt:lpstr>PowerPoint 簡報</vt:lpstr>
      <vt:lpstr>本次暑期工讀專案說明(一)</vt:lpstr>
      <vt:lpstr>本次工讀專案說明(二)</vt:lpstr>
      <vt:lpstr>公司簡介</vt:lpstr>
      <vt:lpstr>品牌經營</vt:lpstr>
      <vt:lpstr>教育訓練體系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100年2月 經營會議資料</dc:title>
  <dc:creator>TMNEWA</dc:creator>
  <cp:lastModifiedBy>User</cp:lastModifiedBy>
  <cp:revision>4334</cp:revision>
  <cp:lastPrinted>2017-04-10T05:48:39Z</cp:lastPrinted>
  <dcterms:created xsi:type="dcterms:W3CDTF">2011-02-15T09:43:01Z</dcterms:created>
  <dcterms:modified xsi:type="dcterms:W3CDTF">2019-05-09T05:46:09Z</dcterms:modified>
</cp:coreProperties>
</file>