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media/image19.jpg" ContentType="image/jpeg"/>
  <Override PartName="/ppt/media/image21.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6"/>
  </p:handoutMasterIdLst>
  <p:sldIdLst>
    <p:sldId id="256" r:id="rId2"/>
    <p:sldId id="257" r:id="rId3"/>
    <p:sldId id="267" r:id="rId4"/>
    <p:sldId id="259" r:id="rId5"/>
    <p:sldId id="260" r:id="rId6"/>
    <p:sldId id="262" r:id="rId7"/>
    <p:sldId id="268" r:id="rId8"/>
    <p:sldId id="269" r:id="rId9"/>
    <p:sldId id="270" r:id="rId10"/>
    <p:sldId id="271" r:id="rId11"/>
    <p:sldId id="272" r:id="rId12"/>
    <p:sldId id="263" r:id="rId13"/>
    <p:sldId id="264" r:id="rId14"/>
    <p:sldId id="266" r:id="rId15"/>
  </p:sldIdLst>
  <p:sldSz cx="9144000" cy="6858000" type="screen4x3"/>
  <p:notesSz cx="6784975" cy="9906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00C0"/>
    <a:srgbClr val="FF0066"/>
    <a:srgbClr val="FF33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128" y="-78"/>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0156" cy="4953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43642" y="0"/>
            <a:ext cx="2940156" cy="495300"/>
          </a:xfrm>
          <a:prstGeom prst="rect">
            <a:avLst/>
          </a:prstGeom>
        </p:spPr>
        <p:txBody>
          <a:bodyPr vert="horz" lIns="91440" tIns="45720" rIns="91440" bIns="45720" rtlCol="0"/>
          <a:lstStyle>
            <a:lvl1pPr algn="r">
              <a:defRPr sz="1200"/>
            </a:lvl1pPr>
          </a:lstStyle>
          <a:p>
            <a:fld id="{82770C18-E344-48B6-BB8B-537A6F87D9AC}" type="datetimeFigureOut">
              <a:rPr lang="zh-TW" altLang="en-US" smtClean="0"/>
              <a:t>2018/9/25</a:t>
            </a:fld>
            <a:endParaRPr lang="zh-TW" altLang="en-US"/>
          </a:p>
        </p:txBody>
      </p:sp>
      <p:sp>
        <p:nvSpPr>
          <p:cNvPr id="4" name="頁尾版面配置區 3"/>
          <p:cNvSpPr>
            <a:spLocks noGrp="1"/>
          </p:cNvSpPr>
          <p:nvPr>
            <p:ph type="ftr" sz="quarter" idx="2"/>
          </p:nvPr>
        </p:nvSpPr>
        <p:spPr>
          <a:xfrm>
            <a:off x="0" y="9408408"/>
            <a:ext cx="2940156" cy="495300"/>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43642" y="9408408"/>
            <a:ext cx="2940156" cy="495300"/>
          </a:xfrm>
          <a:prstGeom prst="rect">
            <a:avLst/>
          </a:prstGeom>
        </p:spPr>
        <p:txBody>
          <a:bodyPr vert="horz" lIns="91440" tIns="45720" rIns="91440" bIns="45720" rtlCol="0" anchor="b"/>
          <a:lstStyle>
            <a:lvl1pPr algn="r">
              <a:defRPr sz="1200"/>
            </a:lvl1pPr>
          </a:lstStyle>
          <a:p>
            <a:fld id="{9AA7FBCD-2CEA-404A-9F72-DEF72E7B81E8}" type="slidenum">
              <a:rPr lang="zh-TW" altLang="en-US" smtClean="0"/>
              <a:t>‹#›</a:t>
            </a:fld>
            <a:endParaRPr lang="zh-TW" altLang="en-US"/>
          </a:p>
        </p:txBody>
      </p:sp>
    </p:spTree>
    <p:extLst>
      <p:ext uri="{BB962C8B-B14F-4D97-AF65-F5344CB8AC3E}">
        <p14:creationId xmlns:p14="http://schemas.microsoft.com/office/powerpoint/2010/main" val="40819601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1">
                <a:solidFill>
                  <a:srgbClr val="2C2CB8"/>
                </a:solidFill>
                <a:latin typeface="Arial Unicode MS"/>
                <a:cs typeface="Arial Unicode MS"/>
              </a:defRPr>
            </a:lvl1pPr>
          </a:lstStyle>
          <a:p>
            <a:endParaRPr/>
          </a:p>
        </p:txBody>
      </p:sp>
      <p:sp>
        <p:nvSpPr>
          <p:cNvPr id="3" name="Holder 3"/>
          <p:cNvSpPr>
            <a:spLocks noGrp="1"/>
          </p:cNvSpPr>
          <p:nvPr>
            <p:ph type="body" idx="1"/>
          </p:nvPr>
        </p:nvSpPr>
        <p:spPr/>
        <p:txBody>
          <a:bodyPr lIns="0" tIns="0" rIns="0" bIns="0"/>
          <a:lstStyle>
            <a:lvl1pPr>
              <a:defRPr sz="4000" b="1" i="0">
                <a:solidFill>
                  <a:schemeClr val="bg1"/>
                </a:solidFill>
                <a:latin typeface="微軟正黑體"/>
                <a:cs typeface="微軟正黑體"/>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1">
                <a:solidFill>
                  <a:srgbClr val="2C2CB8"/>
                </a:solidFill>
                <a:latin typeface="Arial Unicode MS"/>
                <a:cs typeface="Arial Unicode MS"/>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9/25/2018</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1">
                <a:solidFill>
                  <a:srgbClr val="2C2CB8"/>
                </a:solidFill>
                <a:latin typeface="Arial Unicode MS"/>
                <a:cs typeface="Arial Unicode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9/25/2018</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9/25/2018</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649"/>
            <a:ext cx="9144000" cy="6856348"/>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2333625" y="2540000"/>
            <a:ext cx="4906009" cy="510539"/>
          </a:xfrm>
          <a:prstGeom prst="rect">
            <a:avLst/>
          </a:prstGeom>
        </p:spPr>
        <p:txBody>
          <a:bodyPr wrap="square" lIns="0" tIns="0" rIns="0" bIns="0">
            <a:spAutoFit/>
          </a:bodyPr>
          <a:lstStyle>
            <a:lvl1pPr>
              <a:defRPr sz="3350" b="0" i="1">
                <a:solidFill>
                  <a:srgbClr val="2C2CB8"/>
                </a:solidFill>
                <a:latin typeface="Arial Unicode MS"/>
                <a:cs typeface="Arial Unicode MS"/>
              </a:defRPr>
            </a:lvl1pPr>
          </a:lstStyle>
          <a:p>
            <a:endParaRPr/>
          </a:p>
        </p:txBody>
      </p:sp>
      <p:sp>
        <p:nvSpPr>
          <p:cNvPr id="3" name="Holder 3"/>
          <p:cNvSpPr>
            <a:spLocks noGrp="1"/>
          </p:cNvSpPr>
          <p:nvPr>
            <p:ph type="body" idx="1"/>
          </p:nvPr>
        </p:nvSpPr>
        <p:spPr>
          <a:xfrm>
            <a:off x="4399534" y="2731389"/>
            <a:ext cx="4085590" cy="3112135"/>
          </a:xfrm>
          <a:prstGeom prst="rect">
            <a:avLst/>
          </a:prstGeom>
        </p:spPr>
        <p:txBody>
          <a:bodyPr wrap="square" lIns="0" tIns="0" rIns="0" bIns="0">
            <a:spAutoFit/>
          </a:bodyPr>
          <a:lstStyle>
            <a:lvl1pPr>
              <a:defRPr sz="4000" b="1" i="0">
                <a:solidFill>
                  <a:schemeClr val="bg1"/>
                </a:solidFill>
                <a:latin typeface="微軟正黑體"/>
                <a:cs typeface="微軟正黑體"/>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9/25/2018</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image" Target="../media/image40.png"/><Relationship Id="rId26" Type="http://schemas.openxmlformats.org/officeDocument/2006/relationships/image" Target="../media/image48.png"/><Relationship Id="rId3" Type="http://schemas.openxmlformats.org/officeDocument/2006/relationships/image" Target="../media/image25.png"/><Relationship Id="rId21" Type="http://schemas.openxmlformats.org/officeDocument/2006/relationships/image" Target="../media/image43.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5" Type="http://schemas.openxmlformats.org/officeDocument/2006/relationships/image" Target="../media/image47.png"/><Relationship Id="rId2" Type="http://schemas.openxmlformats.org/officeDocument/2006/relationships/image" Target="../media/image24.png"/><Relationship Id="rId16" Type="http://schemas.openxmlformats.org/officeDocument/2006/relationships/image" Target="../media/image38.png"/><Relationship Id="rId20" Type="http://schemas.openxmlformats.org/officeDocument/2006/relationships/image" Target="../media/image42.png"/><Relationship Id="rId29" Type="http://schemas.openxmlformats.org/officeDocument/2006/relationships/image" Target="../media/image51.jp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24" Type="http://schemas.openxmlformats.org/officeDocument/2006/relationships/image" Target="../media/image46.png"/><Relationship Id="rId5" Type="http://schemas.openxmlformats.org/officeDocument/2006/relationships/image" Target="../media/image27.png"/><Relationship Id="rId15" Type="http://schemas.openxmlformats.org/officeDocument/2006/relationships/image" Target="../media/image37.png"/><Relationship Id="rId23" Type="http://schemas.openxmlformats.org/officeDocument/2006/relationships/image" Target="../media/image45.png"/><Relationship Id="rId28" Type="http://schemas.openxmlformats.org/officeDocument/2006/relationships/image" Target="../media/image50.jpg"/><Relationship Id="rId10" Type="http://schemas.openxmlformats.org/officeDocument/2006/relationships/image" Target="../media/image32.png"/><Relationship Id="rId19" Type="http://schemas.openxmlformats.org/officeDocument/2006/relationships/image" Target="../media/image41.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 Id="rId22" Type="http://schemas.openxmlformats.org/officeDocument/2006/relationships/image" Target="../media/image44.png"/><Relationship Id="rId27" Type="http://schemas.openxmlformats.org/officeDocument/2006/relationships/image" Target="../media/image49.jpg"/></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hyperlink" Target="http://www.skfh.com.tw/" TargetMode="Externa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0" y="0"/>
            <a:ext cx="9140825" cy="6851015"/>
          </a:xfrm>
          <a:prstGeom prst="rect">
            <a:avLst/>
          </a:prstGeom>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30"/>
              </a:spcBef>
            </a:pPr>
            <a:endParaRPr sz="1700">
              <a:latin typeface="Times New Roman"/>
              <a:cs typeface="Times New Roman"/>
            </a:endParaRPr>
          </a:p>
          <a:p>
            <a:pPr marR="283210" algn="r">
              <a:lnSpc>
                <a:spcPct val="100000"/>
              </a:lnSpc>
              <a:spcBef>
                <a:spcPts val="5"/>
              </a:spcBef>
            </a:pPr>
            <a:r>
              <a:rPr sz="900" dirty="0">
                <a:latin typeface="微軟正黑體"/>
                <a:cs typeface="微軟正黑體"/>
              </a:rPr>
              <a:t>0</a:t>
            </a:r>
            <a:endParaRPr sz="900">
              <a:latin typeface="微軟正黑體"/>
              <a:cs typeface="微軟正黑體"/>
            </a:endParaRPr>
          </a:p>
        </p:txBody>
      </p:sp>
      <p:sp>
        <p:nvSpPr>
          <p:cNvPr id="3" name="object 3"/>
          <p:cNvSpPr/>
          <p:nvPr/>
        </p:nvSpPr>
        <p:spPr>
          <a:xfrm>
            <a:off x="0" y="0"/>
            <a:ext cx="9144000" cy="6857997"/>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2080005" y="2508647"/>
            <a:ext cx="6073395" cy="615553"/>
          </a:xfrm>
          <a:prstGeom prst="rect">
            <a:avLst/>
          </a:prstGeom>
        </p:spPr>
        <p:txBody>
          <a:bodyPr vert="horz" wrap="square" lIns="0" tIns="0" rIns="0" bIns="0" rtlCol="0">
            <a:spAutoFit/>
          </a:bodyPr>
          <a:lstStyle/>
          <a:p>
            <a:pPr marL="12700">
              <a:lnSpc>
                <a:spcPct val="100000"/>
              </a:lnSpc>
              <a:tabLst>
                <a:tab pos="2146300" algn="l"/>
              </a:tabLst>
            </a:pPr>
            <a:r>
              <a:rPr sz="4000" b="1" i="0" spc="300" dirty="0" err="1" smtClean="0">
                <a:solidFill>
                  <a:srgbClr val="002060"/>
                </a:solidFill>
                <a:effectLst>
                  <a:outerShdw blurRad="38100" dist="38100" dir="2700000" algn="tl">
                    <a:srgbClr val="000000">
                      <a:alpha val="43137"/>
                    </a:srgbClr>
                  </a:outerShdw>
                </a:effectLst>
                <a:latin typeface="微軟正黑體"/>
                <a:cs typeface="微軟正黑體"/>
              </a:rPr>
              <a:t>新光人</a:t>
            </a:r>
            <a:r>
              <a:rPr sz="4000" b="1" i="0" dirty="0" err="1" smtClean="0">
                <a:solidFill>
                  <a:srgbClr val="002060"/>
                </a:solidFill>
                <a:effectLst>
                  <a:outerShdw blurRad="38100" dist="38100" dir="2700000" algn="tl">
                    <a:srgbClr val="000000">
                      <a:alpha val="43137"/>
                    </a:srgbClr>
                  </a:outerShdw>
                </a:effectLst>
                <a:latin typeface="微軟正黑體"/>
                <a:cs typeface="微軟正黑體"/>
              </a:rPr>
              <a:t>壽</a:t>
            </a:r>
            <a:r>
              <a:rPr lang="zh-TW" altLang="en-US" sz="4000" b="1" i="0" dirty="0" smtClean="0">
                <a:solidFill>
                  <a:srgbClr val="002060"/>
                </a:solidFill>
                <a:effectLst>
                  <a:outerShdw blurRad="38100" dist="38100" dir="2700000" algn="tl">
                    <a:srgbClr val="000000">
                      <a:alpha val="43137"/>
                    </a:srgbClr>
                  </a:outerShdw>
                </a:effectLst>
                <a:latin typeface="微軟正黑體"/>
                <a:cs typeface="微軟正黑體"/>
              </a:rPr>
              <a:t>  </a:t>
            </a:r>
            <a:r>
              <a:rPr sz="4000" b="1" i="0" spc="300" dirty="0" err="1" smtClean="0">
                <a:solidFill>
                  <a:srgbClr val="002060"/>
                </a:solidFill>
                <a:effectLst>
                  <a:outerShdw blurRad="38100" dist="38100" dir="2700000" algn="tl">
                    <a:srgbClr val="000000">
                      <a:alpha val="43137"/>
                    </a:srgbClr>
                  </a:outerShdw>
                </a:effectLst>
                <a:latin typeface="微軟正黑體"/>
                <a:cs typeface="微軟正黑體"/>
              </a:rPr>
              <a:t>企業實習介紹</a:t>
            </a:r>
            <a:endParaRPr sz="4000" dirty="0">
              <a:solidFill>
                <a:srgbClr val="002060"/>
              </a:solidFill>
              <a:effectLst>
                <a:outerShdw blurRad="38100" dist="38100" dir="2700000" algn="tl">
                  <a:srgbClr val="000000">
                    <a:alpha val="43137"/>
                  </a:srgbClr>
                </a:outerShdw>
              </a:effectLst>
              <a:latin typeface="微軟正黑體"/>
              <a:cs typeface="微軟正黑體"/>
            </a:endParaRPr>
          </a:p>
        </p:txBody>
      </p:sp>
      <p:sp>
        <p:nvSpPr>
          <p:cNvPr id="5" name="object 5"/>
          <p:cNvSpPr txBox="1"/>
          <p:nvPr/>
        </p:nvSpPr>
        <p:spPr>
          <a:xfrm>
            <a:off x="0" y="4401083"/>
            <a:ext cx="9144000" cy="2055495"/>
          </a:xfrm>
          <a:prstGeom prst="rect">
            <a:avLst/>
          </a:prstGeom>
        </p:spPr>
        <p:txBody>
          <a:bodyPr vert="horz" wrap="square" lIns="0" tIns="0" rIns="0" bIns="0" rtlCol="0">
            <a:spAutoFit/>
          </a:bodyPr>
          <a:lstStyle/>
          <a:p>
            <a:pPr>
              <a:lnSpc>
                <a:spcPct val="100000"/>
              </a:lnSpc>
            </a:pPr>
            <a:endParaRPr sz="2000">
              <a:latin typeface="Times New Roman"/>
              <a:cs typeface="Times New Roman"/>
            </a:endParaRPr>
          </a:p>
          <a:p>
            <a:pPr>
              <a:lnSpc>
                <a:spcPct val="100000"/>
              </a:lnSpc>
              <a:spcBef>
                <a:spcPts val="25"/>
              </a:spcBef>
            </a:pPr>
            <a:endParaRPr sz="2100">
              <a:latin typeface="Times New Roman"/>
              <a:cs typeface="Times New Roman"/>
            </a:endParaRPr>
          </a:p>
          <a:p>
            <a:pPr algn="ctr">
              <a:lnSpc>
                <a:spcPct val="100000"/>
              </a:lnSpc>
              <a:spcBef>
                <a:spcPts val="5"/>
              </a:spcBef>
            </a:pPr>
            <a:r>
              <a:rPr sz="1800" spc="-10" dirty="0">
                <a:latin typeface="Arial"/>
                <a:cs typeface="Arial"/>
              </a:rPr>
              <a:t>2016</a:t>
            </a:r>
            <a:r>
              <a:rPr sz="1800" spc="-5" dirty="0">
                <a:latin typeface="標楷體"/>
                <a:cs typeface="標楷體"/>
              </a:rPr>
              <a:t>年</a:t>
            </a:r>
            <a:r>
              <a:rPr sz="1800" spc="-10" dirty="0">
                <a:latin typeface="Arial"/>
                <a:cs typeface="Arial"/>
              </a:rPr>
              <a:t>03</a:t>
            </a:r>
            <a:r>
              <a:rPr sz="1800" dirty="0">
                <a:latin typeface="標楷體"/>
                <a:cs typeface="標楷體"/>
              </a:rPr>
              <a:t>月</a:t>
            </a:r>
            <a:endParaRPr sz="1800">
              <a:latin typeface="標楷體"/>
              <a:cs typeface="標楷體"/>
            </a:endParaRPr>
          </a:p>
        </p:txBody>
      </p:sp>
      <p:sp>
        <p:nvSpPr>
          <p:cNvPr id="6" name="object 6"/>
          <p:cNvSpPr/>
          <p:nvPr/>
        </p:nvSpPr>
        <p:spPr>
          <a:xfrm>
            <a:off x="0" y="4421759"/>
            <a:ext cx="9144000" cy="2055241"/>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70366" y="6386169"/>
            <a:ext cx="92075" cy="156210"/>
          </a:xfrm>
          <a:prstGeom prst="rect">
            <a:avLst/>
          </a:prstGeom>
        </p:spPr>
        <p:txBody>
          <a:bodyPr vert="horz" wrap="square" lIns="0" tIns="0" rIns="0" bIns="0" rtlCol="0">
            <a:spAutoFit/>
          </a:bodyPr>
          <a:lstStyle/>
          <a:p>
            <a:pPr marL="12700">
              <a:lnSpc>
                <a:spcPct val="100000"/>
              </a:lnSpc>
            </a:pPr>
            <a:r>
              <a:rPr sz="900" dirty="0">
                <a:latin typeface="微軟正黑體"/>
                <a:cs typeface="微軟正黑體"/>
              </a:rPr>
              <a:t>1</a:t>
            </a:r>
            <a:endParaRPr sz="900">
              <a:latin typeface="微軟正黑體"/>
              <a:cs typeface="微軟正黑體"/>
            </a:endParaRPr>
          </a:p>
        </p:txBody>
      </p:sp>
      <p:sp>
        <p:nvSpPr>
          <p:cNvPr id="3" name="object 3"/>
          <p:cNvSpPr/>
          <p:nvPr/>
        </p:nvSpPr>
        <p:spPr>
          <a:xfrm>
            <a:off x="141731" y="2258567"/>
            <a:ext cx="8849868" cy="3735324"/>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402437" y="607314"/>
            <a:ext cx="6551575" cy="923330"/>
          </a:xfrm>
          <a:prstGeom prst="rect">
            <a:avLst/>
          </a:prstGeom>
        </p:spPr>
        <p:txBody>
          <a:bodyPr vert="horz" wrap="square" lIns="0" tIns="0" rIns="0" bIns="0" rtlCol="0">
            <a:spAutoFit/>
          </a:bodyPr>
          <a:lstStyle/>
          <a:p>
            <a:pPr marL="12700">
              <a:lnSpc>
                <a:spcPct val="100000"/>
              </a:lnSpc>
            </a:pPr>
            <a:r>
              <a:rPr sz="2800" b="1" i="0" spc="-5" dirty="0">
                <a:solidFill>
                  <a:srgbClr val="002060"/>
                </a:solidFill>
                <a:latin typeface="微軟正黑體"/>
                <a:cs typeface="微軟正黑體"/>
              </a:rPr>
              <a:t>新光集團存在於我們的生活周遭，</a:t>
            </a:r>
            <a:endParaRPr sz="2800" dirty="0">
              <a:solidFill>
                <a:srgbClr val="002060"/>
              </a:solidFill>
              <a:latin typeface="微軟正黑體"/>
              <a:cs typeface="微軟正黑體"/>
            </a:endParaRPr>
          </a:p>
          <a:p>
            <a:pPr marL="12700">
              <a:lnSpc>
                <a:spcPct val="100000"/>
              </a:lnSpc>
            </a:pPr>
            <a:r>
              <a:rPr sz="2800" b="1" i="0" spc="-5" dirty="0">
                <a:solidFill>
                  <a:srgbClr val="002060"/>
                </a:solidFill>
                <a:latin typeface="微軟正黑體"/>
                <a:cs typeface="微軟正黑體"/>
              </a:rPr>
              <a:t>其中新光金控以</a:t>
            </a:r>
            <a:r>
              <a:rPr sz="2800" b="1" i="0" spc="-15" dirty="0">
                <a:solidFill>
                  <a:srgbClr val="585858"/>
                </a:solidFill>
                <a:latin typeface="微軟正黑體"/>
                <a:cs typeface="微軟正黑體"/>
              </a:rPr>
              <a:t> </a:t>
            </a:r>
            <a:r>
              <a:rPr sz="3200" b="1" i="0" spc="-5" dirty="0">
                <a:solidFill>
                  <a:srgbClr val="FF0000"/>
                </a:solidFill>
                <a:effectLst>
                  <a:outerShdw blurRad="38100" dist="38100" dir="2700000" algn="tl">
                    <a:srgbClr val="000000">
                      <a:alpha val="43137"/>
                    </a:srgbClr>
                  </a:outerShdw>
                </a:effectLst>
                <a:latin typeface="微軟正黑體"/>
                <a:cs typeface="微軟正黑體"/>
              </a:rPr>
              <a:t>新光人壽</a:t>
            </a:r>
            <a:r>
              <a:rPr sz="2800" b="1" i="0" spc="-5" dirty="0">
                <a:solidFill>
                  <a:srgbClr val="002060"/>
                </a:solidFill>
                <a:latin typeface="微軟正黑體"/>
                <a:cs typeface="微軟正黑體"/>
              </a:rPr>
              <a:t>子公司</a:t>
            </a:r>
            <a:r>
              <a:rPr sz="2800" b="1" i="0" spc="-25" dirty="0">
                <a:solidFill>
                  <a:srgbClr val="585858"/>
                </a:solidFill>
                <a:latin typeface="微軟正黑體"/>
                <a:cs typeface="微軟正黑體"/>
              </a:rPr>
              <a:t> </a:t>
            </a:r>
            <a:r>
              <a:rPr sz="2800" b="1" i="0" spc="-5" dirty="0">
                <a:solidFill>
                  <a:srgbClr val="002060"/>
                </a:solidFill>
                <a:latin typeface="微軟正黑體"/>
                <a:cs typeface="微軟正黑體"/>
              </a:rPr>
              <a:t>為主體</a:t>
            </a:r>
            <a:endParaRPr sz="2800" dirty="0">
              <a:solidFill>
                <a:srgbClr val="002060"/>
              </a:solidFill>
              <a:latin typeface="微軟正黑體"/>
              <a:cs typeface="微軟正黑體"/>
            </a:endParaRPr>
          </a:p>
        </p:txBody>
      </p:sp>
      <p:sp>
        <p:nvSpPr>
          <p:cNvPr id="5" name="object 5"/>
          <p:cNvSpPr/>
          <p:nvPr/>
        </p:nvSpPr>
        <p:spPr>
          <a:xfrm>
            <a:off x="5305552" y="3268853"/>
            <a:ext cx="720090" cy="558800"/>
          </a:xfrm>
          <a:custGeom>
            <a:avLst/>
            <a:gdLst/>
            <a:ahLst/>
            <a:cxnLst/>
            <a:rect l="l" t="t" r="r" b="b"/>
            <a:pathLst>
              <a:path w="720089" h="558800">
                <a:moveTo>
                  <a:pt x="79375" y="476631"/>
                </a:moveTo>
                <a:lnTo>
                  <a:pt x="18034" y="521843"/>
                </a:lnTo>
                <a:lnTo>
                  <a:pt x="45212" y="558673"/>
                </a:lnTo>
                <a:lnTo>
                  <a:pt x="106552" y="513461"/>
                </a:lnTo>
                <a:lnTo>
                  <a:pt x="79375" y="476631"/>
                </a:lnTo>
                <a:close/>
              </a:path>
              <a:path w="720089" h="558800">
                <a:moveTo>
                  <a:pt x="61340" y="452120"/>
                </a:moveTo>
                <a:lnTo>
                  <a:pt x="0" y="497332"/>
                </a:lnTo>
                <a:lnTo>
                  <a:pt x="9017" y="509524"/>
                </a:lnTo>
                <a:lnTo>
                  <a:pt x="70358" y="464439"/>
                </a:lnTo>
                <a:lnTo>
                  <a:pt x="61340" y="452120"/>
                </a:lnTo>
                <a:close/>
              </a:path>
              <a:path w="720089" h="558800">
                <a:moveTo>
                  <a:pt x="202057" y="386207"/>
                </a:moveTo>
                <a:lnTo>
                  <a:pt x="140715" y="431419"/>
                </a:lnTo>
                <a:lnTo>
                  <a:pt x="167894" y="468249"/>
                </a:lnTo>
                <a:lnTo>
                  <a:pt x="229235" y="423037"/>
                </a:lnTo>
                <a:lnTo>
                  <a:pt x="202057" y="386207"/>
                </a:lnTo>
                <a:close/>
              </a:path>
              <a:path w="720089" h="558800">
                <a:moveTo>
                  <a:pt x="184023" y="361696"/>
                </a:moveTo>
                <a:lnTo>
                  <a:pt x="122682" y="406908"/>
                </a:lnTo>
                <a:lnTo>
                  <a:pt x="131699" y="419227"/>
                </a:lnTo>
                <a:lnTo>
                  <a:pt x="193039" y="374015"/>
                </a:lnTo>
                <a:lnTo>
                  <a:pt x="184023" y="361696"/>
                </a:lnTo>
                <a:close/>
              </a:path>
              <a:path w="720089" h="558800">
                <a:moveTo>
                  <a:pt x="324738" y="295783"/>
                </a:moveTo>
                <a:lnTo>
                  <a:pt x="263398" y="340995"/>
                </a:lnTo>
                <a:lnTo>
                  <a:pt x="290575" y="377825"/>
                </a:lnTo>
                <a:lnTo>
                  <a:pt x="351917" y="332613"/>
                </a:lnTo>
                <a:lnTo>
                  <a:pt x="324738" y="295783"/>
                </a:lnTo>
                <a:close/>
              </a:path>
              <a:path w="720089" h="558800">
                <a:moveTo>
                  <a:pt x="306705" y="271272"/>
                </a:moveTo>
                <a:lnTo>
                  <a:pt x="245363" y="316484"/>
                </a:lnTo>
                <a:lnTo>
                  <a:pt x="254381" y="328802"/>
                </a:lnTo>
                <a:lnTo>
                  <a:pt x="315722" y="283591"/>
                </a:lnTo>
                <a:lnTo>
                  <a:pt x="306705" y="271272"/>
                </a:lnTo>
                <a:close/>
              </a:path>
              <a:path w="720089" h="558800">
                <a:moveTo>
                  <a:pt x="447548" y="205359"/>
                </a:moveTo>
                <a:lnTo>
                  <a:pt x="386080" y="250571"/>
                </a:lnTo>
                <a:lnTo>
                  <a:pt x="413258" y="287400"/>
                </a:lnTo>
                <a:lnTo>
                  <a:pt x="474599" y="242188"/>
                </a:lnTo>
                <a:lnTo>
                  <a:pt x="447548" y="205359"/>
                </a:lnTo>
                <a:close/>
              </a:path>
              <a:path w="720089" h="558800">
                <a:moveTo>
                  <a:pt x="429387" y="180848"/>
                </a:moveTo>
                <a:lnTo>
                  <a:pt x="368046" y="226060"/>
                </a:lnTo>
                <a:lnTo>
                  <a:pt x="377063" y="238379"/>
                </a:lnTo>
                <a:lnTo>
                  <a:pt x="438403" y="193167"/>
                </a:lnTo>
                <a:lnTo>
                  <a:pt x="429387" y="180848"/>
                </a:lnTo>
                <a:close/>
              </a:path>
              <a:path w="720089" h="558800">
                <a:moveTo>
                  <a:pt x="570230" y="115062"/>
                </a:moveTo>
                <a:lnTo>
                  <a:pt x="508888" y="160274"/>
                </a:lnTo>
                <a:lnTo>
                  <a:pt x="535939" y="196976"/>
                </a:lnTo>
                <a:lnTo>
                  <a:pt x="597281" y="151764"/>
                </a:lnTo>
                <a:lnTo>
                  <a:pt x="570230" y="115062"/>
                </a:lnTo>
                <a:close/>
              </a:path>
              <a:path w="720089" h="558800">
                <a:moveTo>
                  <a:pt x="552069" y="90424"/>
                </a:moveTo>
                <a:lnTo>
                  <a:pt x="490727" y="135636"/>
                </a:lnTo>
                <a:lnTo>
                  <a:pt x="499745" y="147955"/>
                </a:lnTo>
                <a:lnTo>
                  <a:pt x="561086" y="102743"/>
                </a:lnTo>
                <a:lnTo>
                  <a:pt x="552069" y="90424"/>
                </a:lnTo>
                <a:close/>
              </a:path>
              <a:path w="720089" h="558800">
                <a:moveTo>
                  <a:pt x="692912" y="24637"/>
                </a:moveTo>
                <a:lnTo>
                  <a:pt x="631571" y="69850"/>
                </a:lnTo>
                <a:lnTo>
                  <a:pt x="658622" y="106552"/>
                </a:lnTo>
                <a:lnTo>
                  <a:pt x="719963" y="61341"/>
                </a:lnTo>
                <a:lnTo>
                  <a:pt x="692912" y="24637"/>
                </a:lnTo>
                <a:close/>
              </a:path>
              <a:path w="720089" h="558800">
                <a:moveTo>
                  <a:pt x="674751" y="0"/>
                </a:moveTo>
                <a:lnTo>
                  <a:pt x="613410" y="45212"/>
                </a:lnTo>
                <a:lnTo>
                  <a:pt x="622426" y="57531"/>
                </a:lnTo>
                <a:lnTo>
                  <a:pt x="683768" y="12319"/>
                </a:lnTo>
                <a:lnTo>
                  <a:pt x="674751" y="0"/>
                </a:lnTo>
                <a:close/>
              </a:path>
            </a:pathLst>
          </a:custGeom>
          <a:solidFill>
            <a:srgbClr val="FF0000"/>
          </a:solidFill>
        </p:spPr>
        <p:txBody>
          <a:bodyPr wrap="square" lIns="0" tIns="0" rIns="0" bIns="0" rtlCol="0"/>
          <a:lstStyle/>
          <a:p>
            <a:endParaRPr/>
          </a:p>
        </p:txBody>
      </p:sp>
      <p:sp>
        <p:nvSpPr>
          <p:cNvPr id="6" name="object 6"/>
          <p:cNvSpPr/>
          <p:nvPr/>
        </p:nvSpPr>
        <p:spPr>
          <a:xfrm>
            <a:off x="5940171" y="4177665"/>
            <a:ext cx="76200" cy="0"/>
          </a:xfrm>
          <a:custGeom>
            <a:avLst/>
            <a:gdLst/>
            <a:ahLst/>
            <a:cxnLst/>
            <a:rect l="l" t="t" r="r" b="b"/>
            <a:pathLst>
              <a:path w="76200">
                <a:moveTo>
                  <a:pt x="0" y="0"/>
                </a:moveTo>
                <a:lnTo>
                  <a:pt x="76200" y="0"/>
                </a:lnTo>
              </a:path>
            </a:pathLst>
          </a:custGeom>
          <a:ln w="45719">
            <a:solidFill>
              <a:srgbClr val="FF0000"/>
            </a:solidFill>
          </a:ln>
        </p:spPr>
        <p:txBody>
          <a:bodyPr wrap="square" lIns="0" tIns="0" rIns="0" bIns="0" rtlCol="0"/>
          <a:lstStyle/>
          <a:p>
            <a:endParaRPr/>
          </a:p>
        </p:txBody>
      </p:sp>
      <p:sp>
        <p:nvSpPr>
          <p:cNvPr id="7" name="object 7"/>
          <p:cNvSpPr/>
          <p:nvPr/>
        </p:nvSpPr>
        <p:spPr>
          <a:xfrm>
            <a:off x="5940171" y="4223384"/>
            <a:ext cx="76200" cy="0"/>
          </a:xfrm>
          <a:custGeom>
            <a:avLst/>
            <a:gdLst/>
            <a:ahLst/>
            <a:cxnLst/>
            <a:rect l="l" t="t" r="r" b="b"/>
            <a:pathLst>
              <a:path w="76200">
                <a:moveTo>
                  <a:pt x="0" y="0"/>
                </a:moveTo>
                <a:lnTo>
                  <a:pt x="76200" y="0"/>
                </a:lnTo>
              </a:path>
            </a:pathLst>
          </a:custGeom>
          <a:ln w="15240">
            <a:solidFill>
              <a:srgbClr val="FF0000"/>
            </a:solidFill>
          </a:ln>
        </p:spPr>
        <p:txBody>
          <a:bodyPr wrap="square" lIns="0" tIns="0" rIns="0" bIns="0" rtlCol="0"/>
          <a:lstStyle/>
          <a:p>
            <a:endParaRPr/>
          </a:p>
        </p:txBody>
      </p:sp>
      <p:sp>
        <p:nvSpPr>
          <p:cNvPr id="8" name="object 8"/>
          <p:cNvSpPr/>
          <p:nvPr/>
        </p:nvSpPr>
        <p:spPr>
          <a:xfrm>
            <a:off x="6092571" y="4177665"/>
            <a:ext cx="76200" cy="0"/>
          </a:xfrm>
          <a:custGeom>
            <a:avLst/>
            <a:gdLst/>
            <a:ahLst/>
            <a:cxnLst/>
            <a:rect l="l" t="t" r="r" b="b"/>
            <a:pathLst>
              <a:path w="76200">
                <a:moveTo>
                  <a:pt x="0" y="0"/>
                </a:moveTo>
                <a:lnTo>
                  <a:pt x="76200" y="0"/>
                </a:lnTo>
              </a:path>
            </a:pathLst>
          </a:custGeom>
          <a:ln w="45719">
            <a:solidFill>
              <a:srgbClr val="FF0000"/>
            </a:solidFill>
          </a:ln>
        </p:spPr>
        <p:txBody>
          <a:bodyPr wrap="square" lIns="0" tIns="0" rIns="0" bIns="0" rtlCol="0"/>
          <a:lstStyle/>
          <a:p>
            <a:endParaRPr/>
          </a:p>
        </p:txBody>
      </p:sp>
      <p:sp>
        <p:nvSpPr>
          <p:cNvPr id="9" name="object 9"/>
          <p:cNvSpPr/>
          <p:nvPr/>
        </p:nvSpPr>
        <p:spPr>
          <a:xfrm>
            <a:off x="6092571" y="4223384"/>
            <a:ext cx="76200" cy="0"/>
          </a:xfrm>
          <a:custGeom>
            <a:avLst/>
            <a:gdLst/>
            <a:ahLst/>
            <a:cxnLst/>
            <a:rect l="l" t="t" r="r" b="b"/>
            <a:pathLst>
              <a:path w="76200">
                <a:moveTo>
                  <a:pt x="0" y="0"/>
                </a:moveTo>
                <a:lnTo>
                  <a:pt x="76200" y="0"/>
                </a:lnTo>
              </a:path>
            </a:pathLst>
          </a:custGeom>
          <a:ln w="15240">
            <a:solidFill>
              <a:srgbClr val="FF0000"/>
            </a:solidFill>
          </a:ln>
        </p:spPr>
        <p:txBody>
          <a:bodyPr wrap="square" lIns="0" tIns="0" rIns="0" bIns="0" rtlCol="0"/>
          <a:lstStyle/>
          <a:p>
            <a:endParaRPr/>
          </a:p>
        </p:txBody>
      </p:sp>
      <p:sp>
        <p:nvSpPr>
          <p:cNvPr id="10" name="object 10"/>
          <p:cNvSpPr/>
          <p:nvPr/>
        </p:nvSpPr>
        <p:spPr>
          <a:xfrm>
            <a:off x="6244971" y="4177665"/>
            <a:ext cx="76200" cy="0"/>
          </a:xfrm>
          <a:custGeom>
            <a:avLst/>
            <a:gdLst/>
            <a:ahLst/>
            <a:cxnLst/>
            <a:rect l="l" t="t" r="r" b="b"/>
            <a:pathLst>
              <a:path w="76200">
                <a:moveTo>
                  <a:pt x="0" y="0"/>
                </a:moveTo>
                <a:lnTo>
                  <a:pt x="76200" y="0"/>
                </a:lnTo>
              </a:path>
            </a:pathLst>
          </a:custGeom>
          <a:ln w="45719">
            <a:solidFill>
              <a:srgbClr val="FF0000"/>
            </a:solidFill>
          </a:ln>
        </p:spPr>
        <p:txBody>
          <a:bodyPr wrap="square" lIns="0" tIns="0" rIns="0" bIns="0" rtlCol="0"/>
          <a:lstStyle/>
          <a:p>
            <a:endParaRPr/>
          </a:p>
        </p:txBody>
      </p:sp>
      <p:sp>
        <p:nvSpPr>
          <p:cNvPr id="11" name="object 11"/>
          <p:cNvSpPr/>
          <p:nvPr/>
        </p:nvSpPr>
        <p:spPr>
          <a:xfrm>
            <a:off x="6244971" y="4223384"/>
            <a:ext cx="76200" cy="0"/>
          </a:xfrm>
          <a:custGeom>
            <a:avLst/>
            <a:gdLst/>
            <a:ahLst/>
            <a:cxnLst/>
            <a:rect l="l" t="t" r="r" b="b"/>
            <a:pathLst>
              <a:path w="76200">
                <a:moveTo>
                  <a:pt x="0" y="0"/>
                </a:moveTo>
                <a:lnTo>
                  <a:pt x="76200" y="0"/>
                </a:lnTo>
              </a:path>
            </a:pathLst>
          </a:custGeom>
          <a:ln w="15240">
            <a:solidFill>
              <a:srgbClr val="FF0000"/>
            </a:solidFill>
          </a:ln>
        </p:spPr>
        <p:txBody>
          <a:bodyPr wrap="square" lIns="0" tIns="0" rIns="0" bIns="0" rtlCol="0"/>
          <a:lstStyle/>
          <a:p>
            <a:endParaRPr/>
          </a:p>
        </p:txBody>
      </p:sp>
      <p:sp>
        <p:nvSpPr>
          <p:cNvPr id="12" name="object 12"/>
          <p:cNvSpPr/>
          <p:nvPr/>
        </p:nvSpPr>
        <p:spPr>
          <a:xfrm>
            <a:off x="6397371" y="4177665"/>
            <a:ext cx="76200" cy="0"/>
          </a:xfrm>
          <a:custGeom>
            <a:avLst/>
            <a:gdLst/>
            <a:ahLst/>
            <a:cxnLst/>
            <a:rect l="l" t="t" r="r" b="b"/>
            <a:pathLst>
              <a:path w="76200">
                <a:moveTo>
                  <a:pt x="0" y="0"/>
                </a:moveTo>
                <a:lnTo>
                  <a:pt x="76200" y="0"/>
                </a:lnTo>
              </a:path>
            </a:pathLst>
          </a:custGeom>
          <a:ln w="45719">
            <a:solidFill>
              <a:srgbClr val="FF0000"/>
            </a:solidFill>
          </a:ln>
        </p:spPr>
        <p:txBody>
          <a:bodyPr wrap="square" lIns="0" tIns="0" rIns="0" bIns="0" rtlCol="0"/>
          <a:lstStyle/>
          <a:p>
            <a:endParaRPr/>
          </a:p>
        </p:txBody>
      </p:sp>
      <p:sp>
        <p:nvSpPr>
          <p:cNvPr id="13" name="object 13"/>
          <p:cNvSpPr/>
          <p:nvPr/>
        </p:nvSpPr>
        <p:spPr>
          <a:xfrm>
            <a:off x="6397371" y="4223384"/>
            <a:ext cx="76200" cy="0"/>
          </a:xfrm>
          <a:custGeom>
            <a:avLst/>
            <a:gdLst/>
            <a:ahLst/>
            <a:cxnLst/>
            <a:rect l="l" t="t" r="r" b="b"/>
            <a:pathLst>
              <a:path w="76200">
                <a:moveTo>
                  <a:pt x="0" y="0"/>
                </a:moveTo>
                <a:lnTo>
                  <a:pt x="76200" y="0"/>
                </a:lnTo>
              </a:path>
            </a:pathLst>
          </a:custGeom>
          <a:ln w="15240">
            <a:solidFill>
              <a:srgbClr val="FF0000"/>
            </a:solidFill>
          </a:ln>
        </p:spPr>
        <p:txBody>
          <a:bodyPr wrap="square" lIns="0" tIns="0" rIns="0" bIns="0" rtlCol="0"/>
          <a:lstStyle/>
          <a:p>
            <a:endParaRPr/>
          </a:p>
        </p:txBody>
      </p:sp>
      <p:sp>
        <p:nvSpPr>
          <p:cNvPr id="14" name="object 14"/>
          <p:cNvSpPr/>
          <p:nvPr/>
        </p:nvSpPr>
        <p:spPr>
          <a:xfrm>
            <a:off x="6549770" y="4177665"/>
            <a:ext cx="76200" cy="0"/>
          </a:xfrm>
          <a:custGeom>
            <a:avLst/>
            <a:gdLst/>
            <a:ahLst/>
            <a:cxnLst/>
            <a:rect l="l" t="t" r="r" b="b"/>
            <a:pathLst>
              <a:path w="76200">
                <a:moveTo>
                  <a:pt x="0" y="0"/>
                </a:moveTo>
                <a:lnTo>
                  <a:pt x="76200" y="0"/>
                </a:lnTo>
              </a:path>
            </a:pathLst>
          </a:custGeom>
          <a:ln w="45719">
            <a:solidFill>
              <a:srgbClr val="FF0000"/>
            </a:solidFill>
          </a:ln>
        </p:spPr>
        <p:txBody>
          <a:bodyPr wrap="square" lIns="0" tIns="0" rIns="0" bIns="0" rtlCol="0"/>
          <a:lstStyle/>
          <a:p>
            <a:endParaRPr/>
          </a:p>
        </p:txBody>
      </p:sp>
      <p:sp>
        <p:nvSpPr>
          <p:cNvPr id="15" name="object 15"/>
          <p:cNvSpPr/>
          <p:nvPr/>
        </p:nvSpPr>
        <p:spPr>
          <a:xfrm>
            <a:off x="6549770" y="4223384"/>
            <a:ext cx="76200" cy="0"/>
          </a:xfrm>
          <a:custGeom>
            <a:avLst/>
            <a:gdLst/>
            <a:ahLst/>
            <a:cxnLst/>
            <a:rect l="l" t="t" r="r" b="b"/>
            <a:pathLst>
              <a:path w="76200">
                <a:moveTo>
                  <a:pt x="0" y="0"/>
                </a:moveTo>
                <a:lnTo>
                  <a:pt x="76200" y="0"/>
                </a:lnTo>
              </a:path>
            </a:pathLst>
          </a:custGeom>
          <a:ln w="15240">
            <a:solidFill>
              <a:srgbClr val="FF0000"/>
            </a:solidFill>
          </a:ln>
        </p:spPr>
        <p:txBody>
          <a:bodyPr wrap="square" lIns="0" tIns="0" rIns="0" bIns="0" rtlCol="0"/>
          <a:lstStyle/>
          <a:p>
            <a:endParaRPr/>
          </a:p>
        </p:txBody>
      </p:sp>
      <p:sp>
        <p:nvSpPr>
          <p:cNvPr id="16" name="object 16"/>
          <p:cNvSpPr/>
          <p:nvPr/>
        </p:nvSpPr>
        <p:spPr>
          <a:xfrm>
            <a:off x="6702170" y="4177665"/>
            <a:ext cx="76200" cy="0"/>
          </a:xfrm>
          <a:custGeom>
            <a:avLst/>
            <a:gdLst/>
            <a:ahLst/>
            <a:cxnLst/>
            <a:rect l="l" t="t" r="r" b="b"/>
            <a:pathLst>
              <a:path w="76200">
                <a:moveTo>
                  <a:pt x="0" y="0"/>
                </a:moveTo>
                <a:lnTo>
                  <a:pt x="76200" y="0"/>
                </a:lnTo>
              </a:path>
            </a:pathLst>
          </a:custGeom>
          <a:ln w="45719">
            <a:solidFill>
              <a:srgbClr val="FF0000"/>
            </a:solidFill>
          </a:ln>
        </p:spPr>
        <p:txBody>
          <a:bodyPr wrap="square" lIns="0" tIns="0" rIns="0" bIns="0" rtlCol="0"/>
          <a:lstStyle/>
          <a:p>
            <a:endParaRPr/>
          </a:p>
        </p:txBody>
      </p:sp>
      <p:sp>
        <p:nvSpPr>
          <p:cNvPr id="17" name="object 17"/>
          <p:cNvSpPr/>
          <p:nvPr/>
        </p:nvSpPr>
        <p:spPr>
          <a:xfrm>
            <a:off x="6702170" y="4223384"/>
            <a:ext cx="76200" cy="0"/>
          </a:xfrm>
          <a:custGeom>
            <a:avLst/>
            <a:gdLst/>
            <a:ahLst/>
            <a:cxnLst/>
            <a:rect l="l" t="t" r="r" b="b"/>
            <a:pathLst>
              <a:path w="76200">
                <a:moveTo>
                  <a:pt x="0" y="0"/>
                </a:moveTo>
                <a:lnTo>
                  <a:pt x="76200" y="0"/>
                </a:lnTo>
              </a:path>
            </a:pathLst>
          </a:custGeom>
          <a:ln w="15240">
            <a:solidFill>
              <a:srgbClr val="FF0000"/>
            </a:solidFill>
          </a:ln>
        </p:spPr>
        <p:txBody>
          <a:bodyPr wrap="square" lIns="0" tIns="0" rIns="0" bIns="0" rtlCol="0"/>
          <a:lstStyle/>
          <a:p>
            <a:endParaRPr/>
          </a:p>
        </p:txBody>
      </p:sp>
      <p:sp>
        <p:nvSpPr>
          <p:cNvPr id="18" name="object 18"/>
          <p:cNvSpPr/>
          <p:nvPr/>
        </p:nvSpPr>
        <p:spPr>
          <a:xfrm>
            <a:off x="5343652" y="4734305"/>
            <a:ext cx="725170" cy="499109"/>
          </a:xfrm>
          <a:custGeom>
            <a:avLst/>
            <a:gdLst/>
            <a:ahLst/>
            <a:cxnLst/>
            <a:rect l="l" t="t" r="r" b="b"/>
            <a:pathLst>
              <a:path w="725170" h="499110">
                <a:moveTo>
                  <a:pt x="8127" y="51435"/>
                </a:moveTo>
                <a:lnTo>
                  <a:pt x="0" y="64389"/>
                </a:lnTo>
                <a:lnTo>
                  <a:pt x="64262" y="105156"/>
                </a:lnTo>
                <a:lnTo>
                  <a:pt x="72517" y="92329"/>
                </a:lnTo>
                <a:lnTo>
                  <a:pt x="8127" y="51435"/>
                </a:lnTo>
                <a:close/>
              </a:path>
              <a:path w="725170" h="499110">
                <a:moveTo>
                  <a:pt x="40894" y="0"/>
                </a:moveTo>
                <a:lnTo>
                  <a:pt x="16383" y="38608"/>
                </a:lnTo>
                <a:lnTo>
                  <a:pt x="80645" y="79502"/>
                </a:lnTo>
                <a:lnTo>
                  <a:pt x="105156" y="40894"/>
                </a:lnTo>
                <a:lnTo>
                  <a:pt x="40894" y="0"/>
                </a:lnTo>
                <a:close/>
              </a:path>
              <a:path w="725170" h="499110">
                <a:moveTo>
                  <a:pt x="136778" y="133223"/>
                </a:moveTo>
                <a:lnTo>
                  <a:pt x="128650" y="146050"/>
                </a:lnTo>
                <a:lnTo>
                  <a:pt x="192912" y="186944"/>
                </a:lnTo>
                <a:lnTo>
                  <a:pt x="201168" y="173990"/>
                </a:lnTo>
                <a:lnTo>
                  <a:pt x="136778" y="133223"/>
                </a:lnTo>
                <a:close/>
              </a:path>
              <a:path w="725170" h="499110">
                <a:moveTo>
                  <a:pt x="169545" y="81788"/>
                </a:moveTo>
                <a:lnTo>
                  <a:pt x="145034" y="120269"/>
                </a:lnTo>
                <a:lnTo>
                  <a:pt x="209296" y="161163"/>
                </a:lnTo>
                <a:lnTo>
                  <a:pt x="233807" y="122555"/>
                </a:lnTo>
                <a:lnTo>
                  <a:pt x="169545" y="81788"/>
                </a:lnTo>
                <a:close/>
              </a:path>
              <a:path w="725170" h="499110">
                <a:moveTo>
                  <a:pt x="265430" y="214884"/>
                </a:moveTo>
                <a:lnTo>
                  <a:pt x="257301" y="227711"/>
                </a:lnTo>
                <a:lnTo>
                  <a:pt x="321563" y="268605"/>
                </a:lnTo>
                <a:lnTo>
                  <a:pt x="329819" y="255778"/>
                </a:lnTo>
                <a:lnTo>
                  <a:pt x="265430" y="214884"/>
                </a:lnTo>
                <a:close/>
              </a:path>
              <a:path w="725170" h="499110">
                <a:moveTo>
                  <a:pt x="298196" y="163449"/>
                </a:moveTo>
                <a:lnTo>
                  <a:pt x="273685" y="202057"/>
                </a:lnTo>
                <a:lnTo>
                  <a:pt x="337947" y="242951"/>
                </a:lnTo>
                <a:lnTo>
                  <a:pt x="362458" y="204343"/>
                </a:lnTo>
                <a:lnTo>
                  <a:pt x="298196" y="163449"/>
                </a:lnTo>
                <a:close/>
              </a:path>
              <a:path w="725170" h="499110">
                <a:moveTo>
                  <a:pt x="394081" y="296672"/>
                </a:moveTo>
                <a:lnTo>
                  <a:pt x="385952" y="309499"/>
                </a:lnTo>
                <a:lnTo>
                  <a:pt x="450214" y="350393"/>
                </a:lnTo>
                <a:lnTo>
                  <a:pt x="458470" y="337439"/>
                </a:lnTo>
                <a:lnTo>
                  <a:pt x="394081" y="296672"/>
                </a:lnTo>
                <a:close/>
              </a:path>
              <a:path w="725170" h="499110">
                <a:moveTo>
                  <a:pt x="426720" y="245110"/>
                </a:moveTo>
                <a:lnTo>
                  <a:pt x="402209" y="283718"/>
                </a:lnTo>
                <a:lnTo>
                  <a:pt x="466598" y="324612"/>
                </a:lnTo>
                <a:lnTo>
                  <a:pt x="491109" y="286004"/>
                </a:lnTo>
                <a:lnTo>
                  <a:pt x="426720" y="245110"/>
                </a:lnTo>
                <a:close/>
              </a:path>
              <a:path w="725170" h="499110">
                <a:moveTo>
                  <a:pt x="522732" y="378333"/>
                </a:moveTo>
                <a:lnTo>
                  <a:pt x="514603" y="391160"/>
                </a:lnTo>
                <a:lnTo>
                  <a:pt x="578865" y="432054"/>
                </a:lnTo>
                <a:lnTo>
                  <a:pt x="586994" y="419227"/>
                </a:lnTo>
                <a:lnTo>
                  <a:pt x="522732" y="378333"/>
                </a:lnTo>
                <a:close/>
              </a:path>
              <a:path w="725170" h="499110">
                <a:moveTo>
                  <a:pt x="555371" y="326898"/>
                </a:moveTo>
                <a:lnTo>
                  <a:pt x="530860" y="365506"/>
                </a:lnTo>
                <a:lnTo>
                  <a:pt x="595249" y="406400"/>
                </a:lnTo>
                <a:lnTo>
                  <a:pt x="619760" y="367792"/>
                </a:lnTo>
                <a:lnTo>
                  <a:pt x="555371" y="326898"/>
                </a:lnTo>
                <a:close/>
              </a:path>
              <a:path w="725170" h="499110">
                <a:moveTo>
                  <a:pt x="651383" y="460121"/>
                </a:moveTo>
                <a:lnTo>
                  <a:pt x="643255" y="472948"/>
                </a:lnTo>
                <a:lnTo>
                  <a:pt x="684022" y="498856"/>
                </a:lnTo>
                <a:lnTo>
                  <a:pt x="692150" y="486029"/>
                </a:lnTo>
                <a:lnTo>
                  <a:pt x="651383" y="460121"/>
                </a:lnTo>
                <a:close/>
              </a:path>
              <a:path w="725170" h="499110">
                <a:moveTo>
                  <a:pt x="684022" y="408559"/>
                </a:moveTo>
                <a:lnTo>
                  <a:pt x="659511" y="447167"/>
                </a:lnTo>
                <a:lnTo>
                  <a:pt x="700405" y="473075"/>
                </a:lnTo>
                <a:lnTo>
                  <a:pt x="724915" y="434467"/>
                </a:lnTo>
                <a:lnTo>
                  <a:pt x="684022" y="408559"/>
                </a:lnTo>
                <a:close/>
              </a:path>
            </a:pathLst>
          </a:custGeom>
          <a:solidFill>
            <a:srgbClr val="FF0000"/>
          </a:solidFill>
        </p:spPr>
        <p:txBody>
          <a:bodyPr wrap="square" lIns="0" tIns="0" rIns="0" bIns="0" rtlCol="0"/>
          <a:lstStyle/>
          <a:p>
            <a:endParaRPr/>
          </a:p>
        </p:txBody>
      </p:sp>
      <p:sp>
        <p:nvSpPr>
          <p:cNvPr id="19" name="object 19"/>
          <p:cNvSpPr/>
          <p:nvPr/>
        </p:nvSpPr>
        <p:spPr>
          <a:xfrm>
            <a:off x="4443221" y="5268848"/>
            <a:ext cx="0" cy="76200"/>
          </a:xfrm>
          <a:custGeom>
            <a:avLst/>
            <a:gdLst/>
            <a:ahLst/>
            <a:cxnLst/>
            <a:rect l="l" t="t" r="r" b="b"/>
            <a:pathLst>
              <a:path h="76200">
                <a:moveTo>
                  <a:pt x="0" y="0"/>
                </a:moveTo>
                <a:lnTo>
                  <a:pt x="0" y="76200"/>
                </a:lnTo>
              </a:path>
            </a:pathLst>
          </a:custGeom>
          <a:ln w="45720">
            <a:solidFill>
              <a:srgbClr val="FF0000"/>
            </a:solidFill>
          </a:ln>
        </p:spPr>
        <p:txBody>
          <a:bodyPr wrap="square" lIns="0" tIns="0" rIns="0" bIns="0" rtlCol="0"/>
          <a:lstStyle/>
          <a:p>
            <a:endParaRPr/>
          </a:p>
        </p:txBody>
      </p:sp>
      <p:sp>
        <p:nvSpPr>
          <p:cNvPr id="20" name="object 20"/>
          <p:cNvSpPr/>
          <p:nvPr/>
        </p:nvSpPr>
        <p:spPr>
          <a:xfrm>
            <a:off x="4397502" y="5268848"/>
            <a:ext cx="0" cy="76200"/>
          </a:xfrm>
          <a:custGeom>
            <a:avLst/>
            <a:gdLst/>
            <a:ahLst/>
            <a:cxnLst/>
            <a:rect l="l" t="t" r="r" b="b"/>
            <a:pathLst>
              <a:path h="76200">
                <a:moveTo>
                  <a:pt x="0" y="0"/>
                </a:moveTo>
                <a:lnTo>
                  <a:pt x="0" y="76200"/>
                </a:lnTo>
              </a:path>
            </a:pathLst>
          </a:custGeom>
          <a:ln w="15239">
            <a:solidFill>
              <a:srgbClr val="FF0000"/>
            </a:solidFill>
          </a:ln>
        </p:spPr>
        <p:txBody>
          <a:bodyPr wrap="square" lIns="0" tIns="0" rIns="0" bIns="0" rtlCol="0"/>
          <a:lstStyle/>
          <a:p>
            <a:endParaRPr/>
          </a:p>
        </p:txBody>
      </p:sp>
      <p:sp>
        <p:nvSpPr>
          <p:cNvPr id="21" name="object 21"/>
          <p:cNvSpPr/>
          <p:nvPr/>
        </p:nvSpPr>
        <p:spPr>
          <a:xfrm>
            <a:off x="4443221" y="5116448"/>
            <a:ext cx="0" cy="76200"/>
          </a:xfrm>
          <a:custGeom>
            <a:avLst/>
            <a:gdLst/>
            <a:ahLst/>
            <a:cxnLst/>
            <a:rect l="l" t="t" r="r" b="b"/>
            <a:pathLst>
              <a:path h="76200">
                <a:moveTo>
                  <a:pt x="0" y="0"/>
                </a:moveTo>
                <a:lnTo>
                  <a:pt x="0" y="76200"/>
                </a:lnTo>
              </a:path>
            </a:pathLst>
          </a:custGeom>
          <a:ln w="45720">
            <a:solidFill>
              <a:srgbClr val="FF0000"/>
            </a:solidFill>
          </a:ln>
        </p:spPr>
        <p:txBody>
          <a:bodyPr wrap="square" lIns="0" tIns="0" rIns="0" bIns="0" rtlCol="0"/>
          <a:lstStyle/>
          <a:p>
            <a:endParaRPr/>
          </a:p>
        </p:txBody>
      </p:sp>
      <p:sp>
        <p:nvSpPr>
          <p:cNvPr id="22" name="object 22"/>
          <p:cNvSpPr/>
          <p:nvPr/>
        </p:nvSpPr>
        <p:spPr>
          <a:xfrm>
            <a:off x="4397502" y="5116448"/>
            <a:ext cx="0" cy="76200"/>
          </a:xfrm>
          <a:custGeom>
            <a:avLst/>
            <a:gdLst/>
            <a:ahLst/>
            <a:cxnLst/>
            <a:rect l="l" t="t" r="r" b="b"/>
            <a:pathLst>
              <a:path h="76200">
                <a:moveTo>
                  <a:pt x="0" y="0"/>
                </a:moveTo>
                <a:lnTo>
                  <a:pt x="0" y="76200"/>
                </a:lnTo>
              </a:path>
            </a:pathLst>
          </a:custGeom>
          <a:ln w="15239">
            <a:solidFill>
              <a:srgbClr val="FF0000"/>
            </a:solidFill>
          </a:ln>
        </p:spPr>
        <p:txBody>
          <a:bodyPr wrap="square" lIns="0" tIns="0" rIns="0" bIns="0" rtlCol="0"/>
          <a:lstStyle/>
          <a:p>
            <a:endParaRPr/>
          </a:p>
        </p:txBody>
      </p:sp>
      <p:sp>
        <p:nvSpPr>
          <p:cNvPr id="23" name="object 23"/>
          <p:cNvSpPr/>
          <p:nvPr/>
        </p:nvSpPr>
        <p:spPr>
          <a:xfrm>
            <a:off x="4443221" y="4964048"/>
            <a:ext cx="0" cy="76200"/>
          </a:xfrm>
          <a:custGeom>
            <a:avLst/>
            <a:gdLst/>
            <a:ahLst/>
            <a:cxnLst/>
            <a:rect l="l" t="t" r="r" b="b"/>
            <a:pathLst>
              <a:path h="76200">
                <a:moveTo>
                  <a:pt x="0" y="0"/>
                </a:moveTo>
                <a:lnTo>
                  <a:pt x="0" y="76200"/>
                </a:lnTo>
              </a:path>
            </a:pathLst>
          </a:custGeom>
          <a:ln w="45720">
            <a:solidFill>
              <a:srgbClr val="FF0000"/>
            </a:solidFill>
          </a:ln>
        </p:spPr>
        <p:txBody>
          <a:bodyPr wrap="square" lIns="0" tIns="0" rIns="0" bIns="0" rtlCol="0"/>
          <a:lstStyle/>
          <a:p>
            <a:endParaRPr/>
          </a:p>
        </p:txBody>
      </p:sp>
      <p:sp>
        <p:nvSpPr>
          <p:cNvPr id="24" name="object 24"/>
          <p:cNvSpPr/>
          <p:nvPr/>
        </p:nvSpPr>
        <p:spPr>
          <a:xfrm>
            <a:off x="4397502" y="4964048"/>
            <a:ext cx="0" cy="76200"/>
          </a:xfrm>
          <a:custGeom>
            <a:avLst/>
            <a:gdLst/>
            <a:ahLst/>
            <a:cxnLst/>
            <a:rect l="l" t="t" r="r" b="b"/>
            <a:pathLst>
              <a:path h="76200">
                <a:moveTo>
                  <a:pt x="0" y="0"/>
                </a:moveTo>
                <a:lnTo>
                  <a:pt x="0" y="76200"/>
                </a:lnTo>
              </a:path>
            </a:pathLst>
          </a:custGeom>
          <a:ln w="15239">
            <a:solidFill>
              <a:srgbClr val="FF0000"/>
            </a:solidFill>
          </a:ln>
        </p:spPr>
        <p:txBody>
          <a:bodyPr wrap="square" lIns="0" tIns="0" rIns="0" bIns="0" rtlCol="0"/>
          <a:lstStyle/>
          <a:p>
            <a:endParaRPr/>
          </a:p>
        </p:txBody>
      </p:sp>
      <p:sp>
        <p:nvSpPr>
          <p:cNvPr id="25" name="object 25"/>
          <p:cNvSpPr/>
          <p:nvPr/>
        </p:nvSpPr>
        <p:spPr>
          <a:xfrm>
            <a:off x="4443221" y="4811648"/>
            <a:ext cx="0" cy="76200"/>
          </a:xfrm>
          <a:custGeom>
            <a:avLst/>
            <a:gdLst/>
            <a:ahLst/>
            <a:cxnLst/>
            <a:rect l="l" t="t" r="r" b="b"/>
            <a:pathLst>
              <a:path h="76200">
                <a:moveTo>
                  <a:pt x="0" y="0"/>
                </a:moveTo>
                <a:lnTo>
                  <a:pt x="0" y="76200"/>
                </a:lnTo>
              </a:path>
            </a:pathLst>
          </a:custGeom>
          <a:ln w="45720">
            <a:solidFill>
              <a:srgbClr val="FF0000"/>
            </a:solidFill>
          </a:ln>
        </p:spPr>
        <p:txBody>
          <a:bodyPr wrap="square" lIns="0" tIns="0" rIns="0" bIns="0" rtlCol="0"/>
          <a:lstStyle/>
          <a:p>
            <a:endParaRPr/>
          </a:p>
        </p:txBody>
      </p:sp>
      <p:sp>
        <p:nvSpPr>
          <p:cNvPr id="26" name="object 26"/>
          <p:cNvSpPr/>
          <p:nvPr/>
        </p:nvSpPr>
        <p:spPr>
          <a:xfrm>
            <a:off x="4397502" y="4811648"/>
            <a:ext cx="0" cy="76200"/>
          </a:xfrm>
          <a:custGeom>
            <a:avLst/>
            <a:gdLst/>
            <a:ahLst/>
            <a:cxnLst/>
            <a:rect l="l" t="t" r="r" b="b"/>
            <a:pathLst>
              <a:path h="76200">
                <a:moveTo>
                  <a:pt x="0" y="0"/>
                </a:moveTo>
                <a:lnTo>
                  <a:pt x="0" y="76200"/>
                </a:lnTo>
              </a:path>
            </a:pathLst>
          </a:custGeom>
          <a:ln w="15239">
            <a:solidFill>
              <a:srgbClr val="FF0000"/>
            </a:solidFill>
          </a:ln>
        </p:spPr>
        <p:txBody>
          <a:bodyPr wrap="square" lIns="0" tIns="0" rIns="0" bIns="0" rtlCol="0"/>
          <a:lstStyle/>
          <a:p>
            <a:endParaRPr/>
          </a:p>
        </p:txBody>
      </p:sp>
      <p:sp>
        <p:nvSpPr>
          <p:cNvPr id="27" name="object 27"/>
          <p:cNvSpPr/>
          <p:nvPr/>
        </p:nvSpPr>
        <p:spPr>
          <a:xfrm>
            <a:off x="2676905" y="4724527"/>
            <a:ext cx="593725" cy="473709"/>
          </a:xfrm>
          <a:custGeom>
            <a:avLst/>
            <a:gdLst/>
            <a:ahLst/>
            <a:cxnLst/>
            <a:rect l="l" t="t" r="r" b="b"/>
            <a:pathLst>
              <a:path w="593725" h="473710">
                <a:moveTo>
                  <a:pt x="79120" y="391033"/>
                </a:moveTo>
                <a:lnTo>
                  <a:pt x="18287" y="436880"/>
                </a:lnTo>
                <a:lnTo>
                  <a:pt x="45846" y="473329"/>
                </a:lnTo>
                <a:lnTo>
                  <a:pt x="106680" y="427481"/>
                </a:lnTo>
                <a:lnTo>
                  <a:pt x="79120" y="391033"/>
                </a:lnTo>
                <a:close/>
              </a:path>
              <a:path w="593725" h="473710">
                <a:moveTo>
                  <a:pt x="60832" y="366649"/>
                </a:moveTo>
                <a:lnTo>
                  <a:pt x="0" y="412496"/>
                </a:lnTo>
                <a:lnTo>
                  <a:pt x="9143" y="424688"/>
                </a:lnTo>
                <a:lnTo>
                  <a:pt x="69976" y="378841"/>
                </a:lnTo>
                <a:lnTo>
                  <a:pt x="60832" y="366649"/>
                </a:lnTo>
                <a:close/>
              </a:path>
              <a:path w="593725" h="473710">
                <a:moveTo>
                  <a:pt x="200913" y="299339"/>
                </a:moveTo>
                <a:lnTo>
                  <a:pt x="140081" y="345186"/>
                </a:lnTo>
                <a:lnTo>
                  <a:pt x="167512" y="381762"/>
                </a:lnTo>
                <a:lnTo>
                  <a:pt x="228473" y="335915"/>
                </a:lnTo>
                <a:lnTo>
                  <a:pt x="200913" y="299339"/>
                </a:lnTo>
                <a:close/>
              </a:path>
              <a:path w="593725" h="473710">
                <a:moveTo>
                  <a:pt x="182625" y="274955"/>
                </a:moveTo>
                <a:lnTo>
                  <a:pt x="121666" y="320802"/>
                </a:lnTo>
                <a:lnTo>
                  <a:pt x="130937" y="332994"/>
                </a:lnTo>
                <a:lnTo>
                  <a:pt x="191769" y="287147"/>
                </a:lnTo>
                <a:lnTo>
                  <a:pt x="182625" y="274955"/>
                </a:lnTo>
                <a:close/>
              </a:path>
              <a:path w="593725" h="473710">
                <a:moveTo>
                  <a:pt x="322706" y="207645"/>
                </a:moveTo>
                <a:lnTo>
                  <a:pt x="261874" y="253492"/>
                </a:lnTo>
                <a:lnTo>
                  <a:pt x="289306" y="290068"/>
                </a:lnTo>
                <a:lnTo>
                  <a:pt x="350138" y="244221"/>
                </a:lnTo>
                <a:lnTo>
                  <a:pt x="322706" y="207645"/>
                </a:lnTo>
                <a:close/>
              </a:path>
              <a:path w="593725" h="473710">
                <a:moveTo>
                  <a:pt x="304419" y="183387"/>
                </a:moveTo>
                <a:lnTo>
                  <a:pt x="243458" y="229235"/>
                </a:lnTo>
                <a:lnTo>
                  <a:pt x="252602" y="241300"/>
                </a:lnTo>
                <a:lnTo>
                  <a:pt x="313563" y="195580"/>
                </a:lnTo>
                <a:lnTo>
                  <a:pt x="304419" y="183387"/>
                </a:lnTo>
                <a:close/>
              </a:path>
              <a:path w="593725" h="473710">
                <a:moveTo>
                  <a:pt x="444500" y="116078"/>
                </a:moveTo>
                <a:lnTo>
                  <a:pt x="383539" y="161925"/>
                </a:lnTo>
                <a:lnTo>
                  <a:pt x="411099" y="198374"/>
                </a:lnTo>
                <a:lnTo>
                  <a:pt x="471931" y="152527"/>
                </a:lnTo>
                <a:lnTo>
                  <a:pt x="444500" y="116078"/>
                </a:lnTo>
                <a:close/>
              </a:path>
              <a:path w="593725" h="473710">
                <a:moveTo>
                  <a:pt x="426085" y="91693"/>
                </a:moveTo>
                <a:lnTo>
                  <a:pt x="365251" y="137541"/>
                </a:lnTo>
                <a:lnTo>
                  <a:pt x="374395" y="149733"/>
                </a:lnTo>
                <a:lnTo>
                  <a:pt x="435229" y="103886"/>
                </a:lnTo>
                <a:lnTo>
                  <a:pt x="426085" y="91693"/>
                </a:lnTo>
                <a:close/>
              </a:path>
              <a:path w="593725" h="473710">
                <a:moveTo>
                  <a:pt x="566166" y="24384"/>
                </a:moveTo>
                <a:lnTo>
                  <a:pt x="505332" y="70231"/>
                </a:lnTo>
                <a:lnTo>
                  <a:pt x="532764" y="106806"/>
                </a:lnTo>
                <a:lnTo>
                  <a:pt x="593724" y="60960"/>
                </a:lnTo>
                <a:lnTo>
                  <a:pt x="566166" y="24384"/>
                </a:lnTo>
                <a:close/>
              </a:path>
              <a:path w="593725" h="473710">
                <a:moveTo>
                  <a:pt x="547877" y="0"/>
                </a:moveTo>
                <a:lnTo>
                  <a:pt x="487044" y="45847"/>
                </a:lnTo>
                <a:lnTo>
                  <a:pt x="496188" y="58039"/>
                </a:lnTo>
                <a:lnTo>
                  <a:pt x="557021" y="12192"/>
                </a:lnTo>
                <a:lnTo>
                  <a:pt x="547877" y="0"/>
                </a:lnTo>
                <a:close/>
              </a:path>
            </a:pathLst>
          </a:custGeom>
          <a:solidFill>
            <a:srgbClr val="FF0000"/>
          </a:solidFill>
        </p:spPr>
        <p:txBody>
          <a:bodyPr wrap="square" lIns="0" tIns="0" rIns="0" bIns="0" rtlCol="0"/>
          <a:lstStyle/>
          <a:p>
            <a:endParaRPr/>
          </a:p>
        </p:txBody>
      </p:sp>
      <p:sp>
        <p:nvSpPr>
          <p:cNvPr id="28" name="object 28"/>
          <p:cNvSpPr/>
          <p:nvPr/>
        </p:nvSpPr>
        <p:spPr>
          <a:xfrm>
            <a:off x="2195829" y="4033646"/>
            <a:ext cx="76200" cy="0"/>
          </a:xfrm>
          <a:custGeom>
            <a:avLst/>
            <a:gdLst/>
            <a:ahLst/>
            <a:cxnLst/>
            <a:rect l="l" t="t" r="r" b="b"/>
            <a:pathLst>
              <a:path w="76200">
                <a:moveTo>
                  <a:pt x="0" y="0"/>
                </a:moveTo>
                <a:lnTo>
                  <a:pt x="76200" y="0"/>
                </a:lnTo>
              </a:path>
            </a:pathLst>
          </a:custGeom>
          <a:ln w="45719">
            <a:solidFill>
              <a:srgbClr val="FF0000"/>
            </a:solidFill>
          </a:ln>
        </p:spPr>
        <p:txBody>
          <a:bodyPr wrap="square" lIns="0" tIns="0" rIns="0" bIns="0" rtlCol="0"/>
          <a:lstStyle/>
          <a:p>
            <a:endParaRPr/>
          </a:p>
        </p:txBody>
      </p:sp>
      <p:sp>
        <p:nvSpPr>
          <p:cNvPr id="29" name="object 29"/>
          <p:cNvSpPr/>
          <p:nvPr/>
        </p:nvSpPr>
        <p:spPr>
          <a:xfrm>
            <a:off x="2195829" y="4079366"/>
            <a:ext cx="76200" cy="0"/>
          </a:xfrm>
          <a:custGeom>
            <a:avLst/>
            <a:gdLst/>
            <a:ahLst/>
            <a:cxnLst/>
            <a:rect l="l" t="t" r="r" b="b"/>
            <a:pathLst>
              <a:path w="76200">
                <a:moveTo>
                  <a:pt x="0" y="0"/>
                </a:moveTo>
                <a:lnTo>
                  <a:pt x="76200" y="0"/>
                </a:lnTo>
              </a:path>
            </a:pathLst>
          </a:custGeom>
          <a:ln w="15239">
            <a:solidFill>
              <a:srgbClr val="FF0000"/>
            </a:solidFill>
          </a:ln>
        </p:spPr>
        <p:txBody>
          <a:bodyPr wrap="square" lIns="0" tIns="0" rIns="0" bIns="0" rtlCol="0"/>
          <a:lstStyle/>
          <a:p>
            <a:endParaRPr/>
          </a:p>
        </p:txBody>
      </p:sp>
      <p:sp>
        <p:nvSpPr>
          <p:cNvPr id="30" name="object 30"/>
          <p:cNvSpPr/>
          <p:nvPr/>
        </p:nvSpPr>
        <p:spPr>
          <a:xfrm>
            <a:off x="2348229" y="4033646"/>
            <a:ext cx="76200" cy="0"/>
          </a:xfrm>
          <a:custGeom>
            <a:avLst/>
            <a:gdLst/>
            <a:ahLst/>
            <a:cxnLst/>
            <a:rect l="l" t="t" r="r" b="b"/>
            <a:pathLst>
              <a:path w="76200">
                <a:moveTo>
                  <a:pt x="0" y="0"/>
                </a:moveTo>
                <a:lnTo>
                  <a:pt x="76200" y="0"/>
                </a:lnTo>
              </a:path>
            </a:pathLst>
          </a:custGeom>
          <a:ln w="45719">
            <a:solidFill>
              <a:srgbClr val="FF0000"/>
            </a:solidFill>
          </a:ln>
        </p:spPr>
        <p:txBody>
          <a:bodyPr wrap="square" lIns="0" tIns="0" rIns="0" bIns="0" rtlCol="0"/>
          <a:lstStyle/>
          <a:p>
            <a:endParaRPr/>
          </a:p>
        </p:txBody>
      </p:sp>
      <p:sp>
        <p:nvSpPr>
          <p:cNvPr id="31" name="object 31"/>
          <p:cNvSpPr/>
          <p:nvPr/>
        </p:nvSpPr>
        <p:spPr>
          <a:xfrm>
            <a:off x="2348229" y="4079366"/>
            <a:ext cx="76200" cy="0"/>
          </a:xfrm>
          <a:custGeom>
            <a:avLst/>
            <a:gdLst/>
            <a:ahLst/>
            <a:cxnLst/>
            <a:rect l="l" t="t" r="r" b="b"/>
            <a:pathLst>
              <a:path w="76200">
                <a:moveTo>
                  <a:pt x="0" y="0"/>
                </a:moveTo>
                <a:lnTo>
                  <a:pt x="76200" y="0"/>
                </a:lnTo>
              </a:path>
            </a:pathLst>
          </a:custGeom>
          <a:ln w="15239">
            <a:solidFill>
              <a:srgbClr val="FF0000"/>
            </a:solidFill>
          </a:ln>
        </p:spPr>
        <p:txBody>
          <a:bodyPr wrap="square" lIns="0" tIns="0" rIns="0" bIns="0" rtlCol="0"/>
          <a:lstStyle/>
          <a:p>
            <a:endParaRPr/>
          </a:p>
        </p:txBody>
      </p:sp>
      <p:sp>
        <p:nvSpPr>
          <p:cNvPr id="32" name="object 32"/>
          <p:cNvSpPr/>
          <p:nvPr/>
        </p:nvSpPr>
        <p:spPr>
          <a:xfrm>
            <a:off x="2500629" y="4033646"/>
            <a:ext cx="76200" cy="0"/>
          </a:xfrm>
          <a:custGeom>
            <a:avLst/>
            <a:gdLst/>
            <a:ahLst/>
            <a:cxnLst/>
            <a:rect l="l" t="t" r="r" b="b"/>
            <a:pathLst>
              <a:path w="76200">
                <a:moveTo>
                  <a:pt x="0" y="0"/>
                </a:moveTo>
                <a:lnTo>
                  <a:pt x="76200" y="0"/>
                </a:lnTo>
              </a:path>
            </a:pathLst>
          </a:custGeom>
          <a:ln w="45719">
            <a:solidFill>
              <a:srgbClr val="FF0000"/>
            </a:solidFill>
          </a:ln>
        </p:spPr>
        <p:txBody>
          <a:bodyPr wrap="square" lIns="0" tIns="0" rIns="0" bIns="0" rtlCol="0"/>
          <a:lstStyle/>
          <a:p>
            <a:endParaRPr/>
          </a:p>
        </p:txBody>
      </p:sp>
      <p:sp>
        <p:nvSpPr>
          <p:cNvPr id="33" name="object 33"/>
          <p:cNvSpPr/>
          <p:nvPr/>
        </p:nvSpPr>
        <p:spPr>
          <a:xfrm>
            <a:off x="2500629" y="4079366"/>
            <a:ext cx="76200" cy="0"/>
          </a:xfrm>
          <a:custGeom>
            <a:avLst/>
            <a:gdLst/>
            <a:ahLst/>
            <a:cxnLst/>
            <a:rect l="l" t="t" r="r" b="b"/>
            <a:pathLst>
              <a:path w="76200">
                <a:moveTo>
                  <a:pt x="0" y="0"/>
                </a:moveTo>
                <a:lnTo>
                  <a:pt x="76200" y="0"/>
                </a:lnTo>
              </a:path>
            </a:pathLst>
          </a:custGeom>
          <a:ln w="15239">
            <a:solidFill>
              <a:srgbClr val="FF0000"/>
            </a:solidFill>
          </a:ln>
        </p:spPr>
        <p:txBody>
          <a:bodyPr wrap="square" lIns="0" tIns="0" rIns="0" bIns="0" rtlCol="0"/>
          <a:lstStyle/>
          <a:p>
            <a:endParaRPr/>
          </a:p>
        </p:txBody>
      </p:sp>
      <p:sp>
        <p:nvSpPr>
          <p:cNvPr id="34" name="object 34"/>
          <p:cNvSpPr/>
          <p:nvPr/>
        </p:nvSpPr>
        <p:spPr>
          <a:xfrm>
            <a:off x="2653029" y="4033646"/>
            <a:ext cx="76200" cy="0"/>
          </a:xfrm>
          <a:custGeom>
            <a:avLst/>
            <a:gdLst/>
            <a:ahLst/>
            <a:cxnLst/>
            <a:rect l="l" t="t" r="r" b="b"/>
            <a:pathLst>
              <a:path w="76200">
                <a:moveTo>
                  <a:pt x="0" y="0"/>
                </a:moveTo>
                <a:lnTo>
                  <a:pt x="76200" y="0"/>
                </a:lnTo>
              </a:path>
            </a:pathLst>
          </a:custGeom>
          <a:ln w="45719">
            <a:solidFill>
              <a:srgbClr val="FF0000"/>
            </a:solidFill>
          </a:ln>
        </p:spPr>
        <p:txBody>
          <a:bodyPr wrap="square" lIns="0" tIns="0" rIns="0" bIns="0" rtlCol="0"/>
          <a:lstStyle/>
          <a:p>
            <a:endParaRPr/>
          </a:p>
        </p:txBody>
      </p:sp>
      <p:sp>
        <p:nvSpPr>
          <p:cNvPr id="35" name="object 35"/>
          <p:cNvSpPr/>
          <p:nvPr/>
        </p:nvSpPr>
        <p:spPr>
          <a:xfrm>
            <a:off x="2653029" y="4079366"/>
            <a:ext cx="76200" cy="0"/>
          </a:xfrm>
          <a:custGeom>
            <a:avLst/>
            <a:gdLst/>
            <a:ahLst/>
            <a:cxnLst/>
            <a:rect l="l" t="t" r="r" b="b"/>
            <a:pathLst>
              <a:path w="76200">
                <a:moveTo>
                  <a:pt x="0" y="0"/>
                </a:moveTo>
                <a:lnTo>
                  <a:pt x="76200" y="0"/>
                </a:lnTo>
              </a:path>
            </a:pathLst>
          </a:custGeom>
          <a:ln w="15239">
            <a:solidFill>
              <a:srgbClr val="FF0000"/>
            </a:solidFill>
          </a:ln>
        </p:spPr>
        <p:txBody>
          <a:bodyPr wrap="square" lIns="0" tIns="0" rIns="0" bIns="0" rtlCol="0"/>
          <a:lstStyle/>
          <a:p>
            <a:endParaRPr/>
          </a:p>
        </p:txBody>
      </p:sp>
      <p:sp>
        <p:nvSpPr>
          <p:cNvPr id="36" name="object 36"/>
          <p:cNvSpPr/>
          <p:nvPr/>
        </p:nvSpPr>
        <p:spPr>
          <a:xfrm>
            <a:off x="2805429" y="4033646"/>
            <a:ext cx="76200" cy="0"/>
          </a:xfrm>
          <a:custGeom>
            <a:avLst/>
            <a:gdLst/>
            <a:ahLst/>
            <a:cxnLst/>
            <a:rect l="l" t="t" r="r" b="b"/>
            <a:pathLst>
              <a:path w="76200">
                <a:moveTo>
                  <a:pt x="0" y="0"/>
                </a:moveTo>
                <a:lnTo>
                  <a:pt x="76200" y="0"/>
                </a:lnTo>
              </a:path>
            </a:pathLst>
          </a:custGeom>
          <a:ln w="45719">
            <a:solidFill>
              <a:srgbClr val="FF0000"/>
            </a:solidFill>
          </a:ln>
        </p:spPr>
        <p:txBody>
          <a:bodyPr wrap="square" lIns="0" tIns="0" rIns="0" bIns="0" rtlCol="0"/>
          <a:lstStyle/>
          <a:p>
            <a:endParaRPr/>
          </a:p>
        </p:txBody>
      </p:sp>
      <p:sp>
        <p:nvSpPr>
          <p:cNvPr id="37" name="object 37"/>
          <p:cNvSpPr/>
          <p:nvPr/>
        </p:nvSpPr>
        <p:spPr>
          <a:xfrm>
            <a:off x="2805429" y="4079366"/>
            <a:ext cx="76200" cy="0"/>
          </a:xfrm>
          <a:custGeom>
            <a:avLst/>
            <a:gdLst/>
            <a:ahLst/>
            <a:cxnLst/>
            <a:rect l="l" t="t" r="r" b="b"/>
            <a:pathLst>
              <a:path w="76200">
                <a:moveTo>
                  <a:pt x="0" y="0"/>
                </a:moveTo>
                <a:lnTo>
                  <a:pt x="76200" y="0"/>
                </a:lnTo>
              </a:path>
            </a:pathLst>
          </a:custGeom>
          <a:ln w="15239">
            <a:solidFill>
              <a:srgbClr val="FF0000"/>
            </a:solidFill>
          </a:ln>
        </p:spPr>
        <p:txBody>
          <a:bodyPr wrap="square" lIns="0" tIns="0" rIns="0" bIns="0" rtlCol="0"/>
          <a:lstStyle/>
          <a:p>
            <a:endParaRPr/>
          </a:p>
        </p:txBody>
      </p:sp>
      <p:sp>
        <p:nvSpPr>
          <p:cNvPr id="38" name="object 38"/>
          <p:cNvSpPr/>
          <p:nvPr/>
        </p:nvSpPr>
        <p:spPr>
          <a:xfrm>
            <a:off x="2926714" y="3084067"/>
            <a:ext cx="627380" cy="561975"/>
          </a:xfrm>
          <a:custGeom>
            <a:avLst/>
            <a:gdLst/>
            <a:ahLst/>
            <a:cxnLst/>
            <a:rect l="l" t="t" r="r" b="b"/>
            <a:pathLst>
              <a:path w="627379" h="561975">
                <a:moveTo>
                  <a:pt x="10033" y="45974"/>
                </a:moveTo>
                <a:lnTo>
                  <a:pt x="0" y="57404"/>
                </a:lnTo>
                <a:lnTo>
                  <a:pt x="57404" y="107569"/>
                </a:lnTo>
                <a:lnTo>
                  <a:pt x="67437" y="96012"/>
                </a:lnTo>
                <a:lnTo>
                  <a:pt x="10033" y="45974"/>
                </a:lnTo>
                <a:close/>
              </a:path>
              <a:path w="627379" h="561975">
                <a:moveTo>
                  <a:pt x="50165" y="0"/>
                </a:moveTo>
                <a:lnTo>
                  <a:pt x="20066" y="34417"/>
                </a:lnTo>
                <a:lnTo>
                  <a:pt x="77470" y="84582"/>
                </a:lnTo>
                <a:lnTo>
                  <a:pt x="107568" y="50165"/>
                </a:lnTo>
                <a:lnTo>
                  <a:pt x="50165" y="0"/>
                </a:lnTo>
                <a:close/>
              </a:path>
              <a:path w="627379" h="561975">
                <a:moveTo>
                  <a:pt x="124841" y="146177"/>
                </a:moveTo>
                <a:lnTo>
                  <a:pt x="114808" y="157607"/>
                </a:lnTo>
                <a:lnTo>
                  <a:pt x="172212" y="207772"/>
                </a:lnTo>
                <a:lnTo>
                  <a:pt x="182245" y="196342"/>
                </a:lnTo>
                <a:lnTo>
                  <a:pt x="124841" y="146177"/>
                </a:lnTo>
                <a:close/>
              </a:path>
              <a:path w="627379" h="561975">
                <a:moveTo>
                  <a:pt x="164973" y="100203"/>
                </a:moveTo>
                <a:lnTo>
                  <a:pt x="134874" y="134620"/>
                </a:lnTo>
                <a:lnTo>
                  <a:pt x="192278" y="184785"/>
                </a:lnTo>
                <a:lnTo>
                  <a:pt x="222377" y="150368"/>
                </a:lnTo>
                <a:lnTo>
                  <a:pt x="164973" y="100203"/>
                </a:lnTo>
                <a:close/>
              </a:path>
              <a:path w="627379" h="561975">
                <a:moveTo>
                  <a:pt x="239649" y="246380"/>
                </a:moveTo>
                <a:lnTo>
                  <a:pt x="229616" y="257937"/>
                </a:lnTo>
                <a:lnTo>
                  <a:pt x="287020" y="307975"/>
                </a:lnTo>
                <a:lnTo>
                  <a:pt x="297053" y="296545"/>
                </a:lnTo>
                <a:lnTo>
                  <a:pt x="239649" y="246380"/>
                </a:lnTo>
                <a:close/>
              </a:path>
              <a:path w="627379" h="561975">
                <a:moveTo>
                  <a:pt x="279781" y="200533"/>
                </a:moveTo>
                <a:lnTo>
                  <a:pt x="249682" y="234950"/>
                </a:lnTo>
                <a:lnTo>
                  <a:pt x="307086" y="284988"/>
                </a:lnTo>
                <a:lnTo>
                  <a:pt x="337185" y="250571"/>
                </a:lnTo>
                <a:lnTo>
                  <a:pt x="279781" y="200533"/>
                </a:lnTo>
                <a:close/>
              </a:path>
              <a:path w="627379" h="561975">
                <a:moveTo>
                  <a:pt x="354457" y="346583"/>
                </a:moveTo>
                <a:lnTo>
                  <a:pt x="344424" y="358140"/>
                </a:lnTo>
                <a:lnTo>
                  <a:pt x="401827" y="408305"/>
                </a:lnTo>
                <a:lnTo>
                  <a:pt x="411861" y="396748"/>
                </a:lnTo>
                <a:lnTo>
                  <a:pt x="354457" y="346583"/>
                </a:lnTo>
                <a:close/>
              </a:path>
              <a:path w="627379" h="561975">
                <a:moveTo>
                  <a:pt x="394588" y="300736"/>
                </a:moveTo>
                <a:lnTo>
                  <a:pt x="364489" y="335153"/>
                </a:lnTo>
                <a:lnTo>
                  <a:pt x="421894" y="385318"/>
                </a:lnTo>
                <a:lnTo>
                  <a:pt x="451993" y="350901"/>
                </a:lnTo>
                <a:lnTo>
                  <a:pt x="394588" y="300736"/>
                </a:lnTo>
                <a:close/>
              </a:path>
              <a:path w="627379" h="561975">
                <a:moveTo>
                  <a:pt x="469264" y="446913"/>
                </a:moveTo>
                <a:lnTo>
                  <a:pt x="459232" y="458343"/>
                </a:lnTo>
                <a:lnTo>
                  <a:pt x="516636" y="508508"/>
                </a:lnTo>
                <a:lnTo>
                  <a:pt x="526669" y="496951"/>
                </a:lnTo>
                <a:lnTo>
                  <a:pt x="469264" y="446913"/>
                </a:lnTo>
                <a:close/>
              </a:path>
              <a:path w="627379" h="561975">
                <a:moveTo>
                  <a:pt x="509270" y="400939"/>
                </a:moveTo>
                <a:lnTo>
                  <a:pt x="479298" y="435356"/>
                </a:lnTo>
                <a:lnTo>
                  <a:pt x="536701" y="485521"/>
                </a:lnTo>
                <a:lnTo>
                  <a:pt x="566674" y="451104"/>
                </a:lnTo>
                <a:lnTo>
                  <a:pt x="509270" y="400939"/>
                </a:lnTo>
                <a:close/>
              </a:path>
              <a:path w="627379" h="561975">
                <a:moveTo>
                  <a:pt x="624077" y="501269"/>
                </a:moveTo>
                <a:lnTo>
                  <a:pt x="594106" y="535686"/>
                </a:lnTo>
                <a:lnTo>
                  <a:pt x="597281" y="538480"/>
                </a:lnTo>
                <a:lnTo>
                  <a:pt x="627380" y="504063"/>
                </a:lnTo>
                <a:lnTo>
                  <a:pt x="624077" y="501269"/>
                </a:lnTo>
                <a:close/>
              </a:path>
              <a:path w="627379" h="561975">
                <a:moveTo>
                  <a:pt x="584073" y="547116"/>
                </a:moveTo>
                <a:lnTo>
                  <a:pt x="574039" y="558546"/>
                </a:lnTo>
                <a:lnTo>
                  <a:pt x="577214" y="561467"/>
                </a:lnTo>
                <a:lnTo>
                  <a:pt x="587248" y="549910"/>
                </a:lnTo>
                <a:lnTo>
                  <a:pt x="584073" y="547116"/>
                </a:lnTo>
                <a:close/>
              </a:path>
            </a:pathLst>
          </a:custGeom>
          <a:solidFill>
            <a:srgbClr val="FF0000"/>
          </a:solidFill>
        </p:spPr>
        <p:txBody>
          <a:bodyPr wrap="square" lIns="0" tIns="0" rIns="0" bIns="0" rtlCol="0"/>
          <a:lstStyle/>
          <a:p>
            <a:endParaRPr/>
          </a:p>
        </p:txBody>
      </p:sp>
      <p:sp>
        <p:nvSpPr>
          <p:cNvPr id="39" name="object 39"/>
          <p:cNvSpPr/>
          <p:nvPr/>
        </p:nvSpPr>
        <p:spPr>
          <a:xfrm>
            <a:off x="4479163" y="3509517"/>
            <a:ext cx="0" cy="76200"/>
          </a:xfrm>
          <a:custGeom>
            <a:avLst/>
            <a:gdLst/>
            <a:ahLst/>
            <a:cxnLst/>
            <a:rect l="l" t="t" r="r" b="b"/>
            <a:pathLst>
              <a:path h="76200">
                <a:moveTo>
                  <a:pt x="0" y="0"/>
                </a:moveTo>
                <a:lnTo>
                  <a:pt x="0" y="76200"/>
                </a:lnTo>
              </a:path>
            </a:pathLst>
          </a:custGeom>
          <a:ln w="45720">
            <a:solidFill>
              <a:srgbClr val="FF0000"/>
            </a:solidFill>
          </a:ln>
        </p:spPr>
        <p:txBody>
          <a:bodyPr wrap="square" lIns="0" tIns="0" rIns="0" bIns="0" rtlCol="0"/>
          <a:lstStyle/>
          <a:p>
            <a:endParaRPr/>
          </a:p>
        </p:txBody>
      </p:sp>
      <p:sp>
        <p:nvSpPr>
          <p:cNvPr id="40" name="object 40"/>
          <p:cNvSpPr/>
          <p:nvPr/>
        </p:nvSpPr>
        <p:spPr>
          <a:xfrm>
            <a:off x="4433442" y="3509517"/>
            <a:ext cx="0" cy="76200"/>
          </a:xfrm>
          <a:custGeom>
            <a:avLst/>
            <a:gdLst/>
            <a:ahLst/>
            <a:cxnLst/>
            <a:rect l="l" t="t" r="r" b="b"/>
            <a:pathLst>
              <a:path h="76200">
                <a:moveTo>
                  <a:pt x="0" y="0"/>
                </a:moveTo>
                <a:lnTo>
                  <a:pt x="0" y="76200"/>
                </a:lnTo>
              </a:path>
            </a:pathLst>
          </a:custGeom>
          <a:ln w="15239">
            <a:solidFill>
              <a:srgbClr val="FF0000"/>
            </a:solidFill>
          </a:ln>
        </p:spPr>
        <p:txBody>
          <a:bodyPr wrap="square" lIns="0" tIns="0" rIns="0" bIns="0" rtlCol="0"/>
          <a:lstStyle/>
          <a:p>
            <a:endParaRPr/>
          </a:p>
        </p:txBody>
      </p:sp>
      <p:sp>
        <p:nvSpPr>
          <p:cNvPr id="41" name="object 41"/>
          <p:cNvSpPr/>
          <p:nvPr/>
        </p:nvSpPr>
        <p:spPr>
          <a:xfrm>
            <a:off x="4479163" y="3357117"/>
            <a:ext cx="0" cy="76200"/>
          </a:xfrm>
          <a:custGeom>
            <a:avLst/>
            <a:gdLst/>
            <a:ahLst/>
            <a:cxnLst/>
            <a:rect l="l" t="t" r="r" b="b"/>
            <a:pathLst>
              <a:path h="76200">
                <a:moveTo>
                  <a:pt x="0" y="0"/>
                </a:moveTo>
                <a:lnTo>
                  <a:pt x="0" y="76200"/>
                </a:lnTo>
              </a:path>
            </a:pathLst>
          </a:custGeom>
          <a:ln w="45720">
            <a:solidFill>
              <a:srgbClr val="FF0000"/>
            </a:solidFill>
          </a:ln>
        </p:spPr>
        <p:txBody>
          <a:bodyPr wrap="square" lIns="0" tIns="0" rIns="0" bIns="0" rtlCol="0"/>
          <a:lstStyle/>
          <a:p>
            <a:endParaRPr/>
          </a:p>
        </p:txBody>
      </p:sp>
      <p:sp>
        <p:nvSpPr>
          <p:cNvPr id="42" name="object 42"/>
          <p:cNvSpPr/>
          <p:nvPr/>
        </p:nvSpPr>
        <p:spPr>
          <a:xfrm>
            <a:off x="4433442" y="3357117"/>
            <a:ext cx="0" cy="76200"/>
          </a:xfrm>
          <a:custGeom>
            <a:avLst/>
            <a:gdLst/>
            <a:ahLst/>
            <a:cxnLst/>
            <a:rect l="l" t="t" r="r" b="b"/>
            <a:pathLst>
              <a:path h="76200">
                <a:moveTo>
                  <a:pt x="0" y="0"/>
                </a:moveTo>
                <a:lnTo>
                  <a:pt x="0" y="76200"/>
                </a:lnTo>
              </a:path>
            </a:pathLst>
          </a:custGeom>
          <a:ln w="15239">
            <a:solidFill>
              <a:srgbClr val="FF0000"/>
            </a:solidFill>
          </a:ln>
        </p:spPr>
        <p:txBody>
          <a:bodyPr wrap="square" lIns="0" tIns="0" rIns="0" bIns="0" rtlCol="0"/>
          <a:lstStyle/>
          <a:p>
            <a:endParaRPr/>
          </a:p>
        </p:txBody>
      </p:sp>
      <p:sp>
        <p:nvSpPr>
          <p:cNvPr id="43" name="object 43"/>
          <p:cNvSpPr/>
          <p:nvPr/>
        </p:nvSpPr>
        <p:spPr>
          <a:xfrm>
            <a:off x="4479226" y="3204717"/>
            <a:ext cx="0" cy="76200"/>
          </a:xfrm>
          <a:custGeom>
            <a:avLst/>
            <a:gdLst/>
            <a:ahLst/>
            <a:cxnLst/>
            <a:rect l="l" t="t" r="r" b="b"/>
            <a:pathLst>
              <a:path h="76200">
                <a:moveTo>
                  <a:pt x="0" y="0"/>
                </a:moveTo>
                <a:lnTo>
                  <a:pt x="0" y="76200"/>
                </a:lnTo>
              </a:path>
            </a:pathLst>
          </a:custGeom>
          <a:ln w="45847">
            <a:solidFill>
              <a:srgbClr val="FF0000"/>
            </a:solidFill>
          </a:ln>
        </p:spPr>
        <p:txBody>
          <a:bodyPr wrap="square" lIns="0" tIns="0" rIns="0" bIns="0" rtlCol="0"/>
          <a:lstStyle/>
          <a:p>
            <a:endParaRPr/>
          </a:p>
        </p:txBody>
      </p:sp>
      <p:sp>
        <p:nvSpPr>
          <p:cNvPr id="44" name="object 44"/>
          <p:cNvSpPr/>
          <p:nvPr/>
        </p:nvSpPr>
        <p:spPr>
          <a:xfrm>
            <a:off x="4433570" y="3204717"/>
            <a:ext cx="0" cy="76200"/>
          </a:xfrm>
          <a:custGeom>
            <a:avLst/>
            <a:gdLst/>
            <a:ahLst/>
            <a:cxnLst/>
            <a:rect l="l" t="t" r="r" b="b"/>
            <a:pathLst>
              <a:path h="76200">
                <a:moveTo>
                  <a:pt x="0" y="0"/>
                </a:moveTo>
                <a:lnTo>
                  <a:pt x="0" y="76200"/>
                </a:lnTo>
              </a:path>
            </a:pathLst>
          </a:custGeom>
          <a:ln w="15239">
            <a:solidFill>
              <a:srgbClr val="FF0000"/>
            </a:solidFill>
          </a:ln>
        </p:spPr>
        <p:txBody>
          <a:bodyPr wrap="square" lIns="0" tIns="0" rIns="0" bIns="0" rtlCol="0"/>
          <a:lstStyle/>
          <a:p>
            <a:endParaRPr/>
          </a:p>
        </p:txBody>
      </p:sp>
      <p:sp>
        <p:nvSpPr>
          <p:cNvPr id="45" name="object 45"/>
          <p:cNvSpPr/>
          <p:nvPr/>
        </p:nvSpPr>
        <p:spPr>
          <a:xfrm>
            <a:off x="4479226" y="3052317"/>
            <a:ext cx="0" cy="76200"/>
          </a:xfrm>
          <a:custGeom>
            <a:avLst/>
            <a:gdLst/>
            <a:ahLst/>
            <a:cxnLst/>
            <a:rect l="l" t="t" r="r" b="b"/>
            <a:pathLst>
              <a:path h="76200">
                <a:moveTo>
                  <a:pt x="0" y="0"/>
                </a:moveTo>
                <a:lnTo>
                  <a:pt x="0" y="76200"/>
                </a:lnTo>
              </a:path>
            </a:pathLst>
          </a:custGeom>
          <a:ln w="45847">
            <a:solidFill>
              <a:srgbClr val="FF0000"/>
            </a:solidFill>
          </a:ln>
        </p:spPr>
        <p:txBody>
          <a:bodyPr wrap="square" lIns="0" tIns="0" rIns="0" bIns="0" rtlCol="0"/>
          <a:lstStyle/>
          <a:p>
            <a:endParaRPr/>
          </a:p>
        </p:txBody>
      </p:sp>
      <p:sp>
        <p:nvSpPr>
          <p:cNvPr id="46" name="object 46"/>
          <p:cNvSpPr/>
          <p:nvPr/>
        </p:nvSpPr>
        <p:spPr>
          <a:xfrm>
            <a:off x="4433570" y="3052317"/>
            <a:ext cx="0" cy="76200"/>
          </a:xfrm>
          <a:custGeom>
            <a:avLst/>
            <a:gdLst/>
            <a:ahLst/>
            <a:cxnLst/>
            <a:rect l="l" t="t" r="r" b="b"/>
            <a:pathLst>
              <a:path h="76200">
                <a:moveTo>
                  <a:pt x="0" y="0"/>
                </a:moveTo>
                <a:lnTo>
                  <a:pt x="0" y="76200"/>
                </a:lnTo>
              </a:path>
            </a:pathLst>
          </a:custGeom>
          <a:ln w="15239">
            <a:solidFill>
              <a:srgbClr val="FF0000"/>
            </a:solidFill>
          </a:ln>
        </p:spPr>
        <p:txBody>
          <a:bodyPr wrap="square" lIns="0" tIns="0" rIns="0" bIns="0" rtlCol="0"/>
          <a:lstStyle/>
          <a:p>
            <a:endParaRPr/>
          </a:p>
        </p:txBody>
      </p:sp>
      <p:sp>
        <p:nvSpPr>
          <p:cNvPr id="47" name="object 47"/>
          <p:cNvSpPr/>
          <p:nvPr/>
        </p:nvSpPr>
        <p:spPr>
          <a:xfrm>
            <a:off x="6196584" y="2837688"/>
            <a:ext cx="1514856" cy="518160"/>
          </a:xfrm>
          <a:prstGeom prst="rect">
            <a:avLst/>
          </a:prstGeom>
          <a:blipFill>
            <a:blip r:embed="rId3" cstate="print"/>
            <a:stretch>
              <a:fillRect/>
            </a:stretch>
          </a:blipFill>
        </p:spPr>
        <p:txBody>
          <a:bodyPr wrap="square" lIns="0" tIns="0" rIns="0" bIns="0" rtlCol="0"/>
          <a:lstStyle/>
          <a:p>
            <a:endParaRPr/>
          </a:p>
        </p:txBody>
      </p:sp>
      <p:sp>
        <p:nvSpPr>
          <p:cNvPr id="48" name="object 48"/>
          <p:cNvSpPr/>
          <p:nvPr/>
        </p:nvSpPr>
        <p:spPr>
          <a:xfrm>
            <a:off x="6105144" y="2791967"/>
            <a:ext cx="1746503" cy="725424"/>
          </a:xfrm>
          <a:prstGeom prst="rect">
            <a:avLst/>
          </a:prstGeom>
          <a:blipFill>
            <a:blip r:embed="rId4" cstate="print"/>
            <a:stretch>
              <a:fillRect/>
            </a:stretch>
          </a:blipFill>
        </p:spPr>
        <p:txBody>
          <a:bodyPr wrap="square" lIns="0" tIns="0" rIns="0" bIns="0" rtlCol="0"/>
          <a:lstStyle/>
          <a:p>
            <a:endParaRPr/>
          </a:p>
        </p:txBody>
      </p:sp>
      <p:sp>
        <p:nvSpPr>
          <p:cNvPr id="49" name="object 49"/>
          <p:cNvSpPr txBox="1"/>
          <p:nvPr/>
        </p:nvSpPr>
        <p:spPr>
          <a:xfrm>
            <a:off x="6239383" y="2860675"/>
            <a:ext cx="1429385" cy="432434"/>
          </a:xfrm>
          <a:prstGeom prst="rect">
            <a:avLst/>
          </a:prstGeom>
          <a:solidFill>
            <a:srgbClr val="9F0020"/>
          </a:solidFill>
        </p:spPr>
        <p:txBody>
          <a:bodyPr vert="horz" wrap="square" lIns="0" tIns="37465" rIns="0" bIns="0" rtlCol="0">
            <a:spAutoFit/>
          </a:bodyPr>
          <a:lstStyle/>
          <a:p>
            <a:pPr marL="92075">
              <a:lnSpc>
                <a:spcPct val="100000"/>
              </a:lnSpc>
              <a:spcBef>
                <a:spcPts val="295"/>
              </a:spcBef>
            </a:pPr>
            <a:r>
              <a:rPr sz="2400" dirty="0">
                <a:solidFill>
                  <a:srgbClr val="FFFFFF"/>
                </a:solidFill>
                <a:latin typeface="微軟正黑體"/>
                <a:cs typeface="微軟正黑體"/>
              </a:rPr>
              <a:t>能源產業</a:t>
            </a:r>
            <a:endParaRPr sz="2400">
              <a:latin typeface="微軟正黑體"/>
              <a:cs typeface="微軟正黑體"/>
            </a:endParaRPr>
          </a:p>
        </p:txBody>
      </p:sp>
      <p:sp>
        <p:nvSpPr>
          <p:cNvPr id="50" name="object 50"/>
          <p:cNvSpPr/>
          <p:nvPr/>
        </p:nvSpPr>
        <p:spPr>
          <a:xfrm>
            <a:off x="6198108" y="5213603"/>
            <a:ext cx="1514856" cy="518160"/>
          </a:xfrm>
          <a:prstGeom prst="rect">
            <a:avLst/>
          </a:prstGeom>
          <a:blipFill>
            <a:blip r:embed="rId3" cstate="print"/>
            <a:stretch>
              <a:fillRect/>
            </a:stretch>
          </a:blipFill>
        </p:spPr>
        <p:txBody>
          <a:bodyPr wrap="square" lIns="0" tIns="0" rIns="0" bIns="0" rtlCol="0"/>
          <a:lstStyle/>
          <a:p>
            <a:endParaRPr/>
          </a:p>
        </p:txBody>
      </p:sp>
      <p:sp>
        <p:nvSpPr>
          <p:cNvPr id="51" name="object 51"/>
          <p:cNvSpPr/>
          <p:nvPr/>
        </p:nvSpPr>
        <p:spPr>
          <a:xfrm>
            <a:off x="6106667" y="5167884"/>
            <a:ext cx="1746504" cy="725423"/>
          </a:xfrm>
          <a:prstGeom prst="rect">
            <a:avLst/>
          </a:prstGeom>
          <a:blipFill>
            <a:blip r:embed="rId5" cstate="print"/>
            <a:stretch>
              <a:fillRect/>
            </a:stretch>
          </a:blipFill>
        </p:spPr>
        <p:txBody>
          <a:bodyPr wrap="square" lIns="0" tIns="0" rIns="0" bIns="0" rtlCol="0"/>
          <a:lstStyle/>
          <a:p>
            <a:endParaRPr/>
          </a:p>
        </p:txBody>
      </p:sp>
      <p:sp>
        <p:nvSpPr>
          <p:cNvPr id="52" name="object 52"/>
          <p:cNvSpPr txBox="1"/>
          <p:nvPr/>
        </p:nvSpPr>
        <p:spPr>
          <a:xfrm>
            <a:off x="6240779" y="5236997"/>
            <a:ext cx="1429385" cy="432434"/>
          </a:xfrm>
          <a:prstGeom prst="rect">
            <a:avLst/>
          </a:prstGeom>
          <a:solidFill>
            <a:srgbClr val="9F0020"/>
          </a:solidFill>
        </p:spPr>
        <p:txBody>
          <a:bodyPr vert="horz" wrap="square" lIns="0" tIns="37465" rIns="0" bIns="0" rtlCol="0">
            <a:spAutoFit/>
          </a:bodyPr>
          <a:lstStyle/>
          <a:p>
            <a:pPr marL="92710">
              <a:lnSpc>
                <a:spcPct val="100000"/>
              </a:lnSpc>
              <a:spcBef>
                <a:spcPts val="295"/>
              </a:spcBef>
            </a:pPr>
            <a:r>
              <a:rPr sz="2400" dirty="0">
                <a:solidFill>
                  <a:srgbClr val="FFFFFF"/>
                </a:solidFill>
                <a:latin typeface="微軟正黑體"/>
                <a:cs typeface="微軟正黑體"/>
              </a:rPr>
              <a:t>不動產業</a:t>
            </a:r>
            <a:endParaRPr sz="2400">
              <a:latin typeface="微軟正黑體"/>
              <a:cs typeface="微軟正黑體"/>
            </a:endParaRPr>
          </a:p>
        </p:txBody>
      </p:sp>
      <p:sp>
        <p:nvSpPr>
          <p:cNvPr id="53" name="object 53"/>
          <p:cNvSpPr/>
          <p:nvPr/>
        </p:nvSpPr>
        <p:spPr>
          <a:xfrm>
            <a:off x="3665220" y="5466588"/>
            <a:ext cx="1514855" cy="516636"/>
          </a:xfrm>
          <a:prstGeom prst="rect">
            <a:avLst/>
          </a:prstGeom>
          <a:blipFill>
            <a:blip r:embed="rId6" cstate="print"/>
            <a:stretch>
              <a:fillRect/>
            </a:stretch>
          </a:blipFill>
        </p:spPr>
        <p:txBody>
          <a:bodyPr wrap="square" lIns="0" tIns="0" rIns="0" bIns="0" rtlCol="0"/>
          <a:lstStyle/>
          <a:p>
            <a:endParaRPr/>
          </a:p>
        </p:txBody>
      </p:sp>
      <p:sp>
        <p:nvSpPr>
          <p:cNvPr id="54" name="object 54"/>
          <p:cNvSpPr/>
          <p:nvPr/>
        </p:nvSpPr>
        <p:spPr>
          <a:xfrm>
            <a:off x="3573779" y="5420867"/>
            <a:ext cx="1746503" cy="725424"/>
          </a:xfrm>
          <a:prstGeom prst="rect">
            <a:avLst/>
          </a:prstGeom>
          <a:blipFill>
            <a:blip r:embed="rId7" cstate="print"/>
            <a:stretch>
              <a:fillRect/>
            </a:stretch>
          </a:blipFill>
        </p:spPr>
        <p:txBody>
          <a:bodyPr wrap="square" lIns="0" tIns="0" rIns="0" bIns="0" rtlCol="0"/>
          <a:lstStyle/>
          <a:p>
            <a:endParaRPr/>
          </a:p>
        </p:txBody>
      </p:sp>
      <p:sp>
        <p:nvSpPr>
          <p:cNvPr id="55" name="object 55"/>
          <p:cNvSpPr txBox="1"/>
          <p:nvPr/>
        </p:nvSpPr>
        <p:spPr>
          <a:xfrm>
            <a:off x="3707891" y="5489028"/>
            <a:ext cx="1429385" cy="432434"/>
          </a:xfrm>
          <a:prstGeom prst="rect">
            <a:avLst/>
          </a:prstGeom>
          <a:solidFill>
            <a:srgbClr val="9F0020"/>
          </a:solidFill>
        </p:spPr>
        <p:txBody>
          <a:bodyPr vert="horz" wrap="square" lIns="0" tIns="37465" rIns="0" bIns="0" rtlCol="0">
            <a:spAutoFit/>
          </a:bodyPr>
          <a:lstStyle/>
          <a:p>
            <a:pPr marL="92075">
              <a:lnSpc>
                <a:spcPct val="100000"/>
              </a:lnSpc>
              <a:spcBef>
                <a:spcPts val="295"/>
              </a:spcBef>
            </a:pPr>
            <a:r>
              <a:rPr sz="2400" dirty="0">
                <a:solidFill>
                  <a:srgbClr val="FFFFFF"/>
                </a:solidFill>
                <a:latin typeface="微軟正黑體"/>
                <a:cs typeface="微軟正黑體"/>
              </a:rPr>
              <a:t>生產製造</a:t>
            </a:r>
            <a:endParaRPr sz="2400">
              <a:latin typeface="微軟正黑體"/>
              <a:cs typeface="微軟正黑體"/>
            </a:endParaRPr>
          </a:p>
        </p:txBody>
      </p:sp>
      <p:sp>
        <p:nvSpPr>
          <p:cNvPr id="56" name="object 56"/>
          <p:cNvSpPr/>
          <p:nvPr/>
        </p:nvSpPr>
        <p:spPr>
          <a:xfrm>
            <a:off x="964691" y="5141976"/>
            <a:ext cx="1514856" cy="518160"/>
          </a:xfrm>
          <a:prstGeom prst="rect">
            <a:avLst/>
          </a:prstGeom>
          <a:blipFill>
            <a:blip r:embed="rId3" cstate="print"/>
            <a:stretch>
              <a:fillRect/>
            </a:stretch>
          </a:blipFill>
        </p:spPr>
        <p:txBody>
          <a:bodyPr wrap="square" lIns="0" tIns="0" rIns="0" bIns="0" rtlCol="0"/>
          <a:lstStyle/>
          <a:p>
            <a:endParaRPr/>
          </a:p>
        </p:txBody>
      </p:sp>
      <p:sp>
        <p:nvSpPr>
          <p:cNvPr id="57" name="object 57"/>
          <p:cNvSpPr/>
          <p:nvPr/>
        </p:nvSpPr>
        <p:spPr>
          <a:xfrm>
            <a:off x="873252" y="5096255"/>
            <a:ext cx="1746504" cy="725424"/>
          </a:xfrm>
          <a:prstGeom prst="rect">
            <a:avLst/>
          </a:prstGeom>
          <a:blipFill>
            <a:blip r:embed="rId8" cstate="print"/>
            <a:stretch>
              <a:fillRect/>
            </a:stretch>
          </a:blipFill>
        </p:spPr>
        <p:txBody>
          <a:bodyPr wrap="square" lIns="0" tIns="0" rIns="0" bIns="0" rtlCol="0"/>
          <a:lstStyle/>
          <a:p>
            <a:endParaRPr/>
          </a:p>
        </p:txBody>
      </p:sp>
      <p:sp>
        <p:nvSpPr>
          <p:cNvPr id="58" name="object 58"/>
          <p:cNvSpPr txBox="1"/>
          <p:nvPr/>
        </p:nvSpPr>
        <p:spPr>
          <a:xfrm>
            <a:off x="1007605" y="5164988"/>
            <a:ext cx="1429385" cy="432434"/>
          </a:xfrm>
          <a:prstGeom prst="rect">
            <a:avLst/>
          </a:prstGeom>
          <a:solidFill>
            <a:srgbClr val="9F0020"/>
          </a:solidFill>
        </p:spPr>
        <p:txBody>
          <a:bodyPr vert="horz" wrap="square" lIns="0" tIns="37465" rIns="0" bIns="0" rtlCol="0">
            <a:spAutoFit/>
          </a:bodyPr>
          <a:lstStyle/>
          <a:p>
            <a:pPr marL="91440">
              <a:lnSpc>
                <a:spcPct val="100000"/>
              </a:lnSpc>
              <a:spcBef>
                <a:spcPts val="295"/>
              </a:spcBef>
            </a:pPr>
            <a:r>
              <a:rPr sz="2400" dirty="0">
                <a:solidFill>
                  <a:srgbClr val="FFFFFF"/>
                </a:solidFill>
                <a:latin typeface="微軟正黑體"/>
                <a:cs typeface="微軟正黑體"/>
              </a:rPr>
              <a:t>醫療服務</a:t>
            </a:r>
            <a:endParaRPr sz="2400">
              <a:latin typeface="微軟正黑體"/>
              <a:cs typeface="微軟正黑體"/>
            </a:endParaRPr>
          </a:p>
        </p:txBody>
      </p:sp>
      <p:sp>
        <p:nvSpPr>
          <p:cNvPr id="59" name="object 59"/>
          <p:cNvSpPr/>
          <p:nvPr/>
        </p:nvSpPr>
        <p:spPr>
          <a:xfrm>
            <a:off x="507491" y="3810000"/>
            <a:ext cx="1514856" cy="518160"/>
          </a:xfrm>
          <a:prstGeom prst="rect">
            <a:avLst/>
          </a:prstGeom>
          <a:blipFill>
            <a:blip r:embed="rId9" cstate="print"/>
            <a:stretch>
              <a:fillRect/>
            </a:stretch>
          </a:blipFill>
        </p:spPr>
        <p:txBody>
          <a:bodyPr wrap="square" lIns="0" tIns="0" rIns="0" bIns="0" rtlCol="0"/>
          <a:lstStyle/>
          <a:p>
            <a:endParaRPr/>
          </a:p>
        </p:txBody>
      </p:sp>
      <p:sp>
        <p:nvSpPr>
          <p:cNvPr id="60" name="object 60"/>
          <p:cNvSpPr/>
          <p:nvPr/>
        </p:nvSpPr>
        <p:spPr>
          <a:xfrm>
            <a:off x="416051" y="3764279"/>
            <a:ext cx="1746504" cy="725424"/>
          </a:xfrm>
          <a:prstGeom prst="rect">
            <a:avLst/>
          </a:prstGeom>
          <a:blipFill>
            <a:blip r:embed="rId10" cstate="print"/>
            <a:stretch>
              <a:fillRect/>
            </a:stretch>
          </a:blipFill>
        </p:spPr>
        <p:txBody>
          <a:bodyPr wrap="square" lIns="0" tIns="0" rIns="0" bIns="0" rtlCol="0"/>
          <a:lstStyle/>
          <a:p>
            <a:endParaRPr/>
          </a:p>
        </p:txBody>
      </p:sp>
      <p:sp>
        <p:nvSpPr>
          <p:cNvPr id="61" name="object 61"/>
          <p:cNvSpPr txBox="1"/>
          <p:nvPr/>
        </p:nvSpPr>
        <p:spPr>
          <a:xfrm>
            <a:off x="550710" y="3832859"/>
            <a:ext cx="1429385" cy="432434"/>
          </a:xfrm>
          <a:prstGeom prst="rect">
            <a:avLst/>
          </a:prstGeom>
          <a:solidFill>
            <a:srgbClr val="9F0020"/>
          </a:solidFill>
        </p:spPr>
        <p:txBody>
          <a:bodyPr vert="horz" wrap="square" lIns="0" tIns="37465" rIns="0" bIns="0" rtlCol="0">
            <a:spAutoFit/>
          </a:bodyPr>
          <a:lstStyle/>
          <a:p>
            <a:pPr marL="91440">
              <a:lnSpc>
                <a:spcPct val="100000"/>
              </a:lnSpc>
              <a:spcBef>
                <a:spcPts val="295"/>
              </a:spcBef>
            </a:pPr>
            <a:r>
              <a:rPr sz="2400" dirty="0">
                <a:solidFill>
                  <a:srgbClr val="FFFFFF"/>
                </a:solidFill>
                <a:latin typeface="微軟正黑體"/>
                <a:cs typeface="微軟正黑體"/>
              </a:rPr>
              <a:t>民生消費</a:t>
            </a:r>
            <a:endParaRPr sz="2400">
              <a:latin typeface="微軟正黑體"/>
              <a:cs typeface="微軟正黑體"/>
            </a:endParaRPr>
          </a:p>
        </p:txBody>
      </p:sp>
      <p:sp>
        <p:nvSpPr>
          <p:cNvPr id="62" name="object 62"/>
          <p:cNvSpPr/>
          <p:nvPr/>
        </p:nvSpPr>
        <p:spPr>
          <a:xfrm>
            <a:off x="1551432" y="2549651"/>
            <a:ext cx="1514856" cy="518160"/>
          </a:xfrm>
          <a:prstGeom prst="rect">
            <a:avLst/>
          </a:prstGeom>
          <a:blipFill>
            <a:blip r:embed="rId9" cstate="print"/>
            <a:stretch>
              <a:fillRect/>
            </a:stretch>
          </a:blipFill>
        </p:spPr>
        <p:txBody>
          <a:bodyPr wrap="square" lIns="0" tIns="0" rIns="0" bIns="0" rtlCol="0"/>
          <a:lstStyle/>
          <a:p>
            <a:endParaRPr/>
          </a:p>
        </p:txBody>
      </p:sp>
      <p:sp>
        <p:nvSpPr>
          <p:cNvPr id="63" name="object 63"/>
          <p:cNvSpPr/>
          <p:nvPr/>
        </p:nvSpPr>
        <p:spPr>
          <a:xfrm>
            <a:off x="1459991" y="2503932"/>
            <a:ext cx="1746504" cy="725424"/>
          </a:xfrm>
          <a:prstGeom prst="rect">
            <a:avLst/>
          </a:prstGeom>
          <a:blipFill>
            <a:blip r:embed="rId11" cstate="print"/>
            <a:stretch>
              <a:fillRect/>
            </a:stretch>
          </a:blipFill>
        </p:spPr>
        <p:txBody>
          <a:bodyPr wrap="square" lIns="0" tIns="0" rIns="0" bIns="0" rtlCol="0"/>
          <a:lstStyle/>
          <a:p>
            <a:endParaRPr/>
          </a:p>
        </p:txBody>
      </p:sp>
      <p:sp>
        <p:nvSpPr>
          <p:cNvPr id="64" name="object 64"/>
          <p:cNvSpPr txBox="1"/>
          <p:nvPr/>
        </p:nvSpPr>
        <p:spPr>
          <a:xfrm>
            <a:off x="1594866" y="2572639"/>
            <a:ext cx="1429385" cy="432434"/>
          </a:xfrm>
          <a:prstGeom prst="rect">
            <a:avLst/>
          </a:prstGeom>
          <a:solidFill>
            <a:srgbClr val="9F0020"/>
          </a:solidFill>
        </p:spPr>
        <p:txBody>
          <a:bodyPr vert="horz" wrap="square" lIns="0" tIns="37465" rIns="0" bIns="0" rtlCol="0">
            <a:spAutoFit/>
          </a:bodyPr>
          <a:lstStyle/>
          <a:p>
            <a:pPr marL="91440">
              <a:lnSpc>
                <a:spcPct val="100000"/>
              </a:lnSpc>
              <a:spcBef>
                <a:spcPts val="295"/>
              </a:spcBef>
            </a:pPr>
            <a:r>
              <a:rPr sz="2400" spc="-5" dirty="0">
                <a:solidFill>
                  <a:srgbClr val="FFFFFF"/>
                </a:solidFill>
                <a:latin typeface="微軟正黑體"/>
                <a:cs typeface="微軟正黑體"/>
              </a:rPr>
              <a:t>慈善事業</a:t>
            </a:r>
            <a:endParaRPr sz="2400">
              <a:latin typeface="微軟正黑體"/>
              <a:cs typeface="微軟正黑體"/>
            </a:endParaRPr>
          </a:p>
        </p:txBody>
      </p:sp>
      <p:sp>
        <p:nvSpPr>
          <p:cNvPr id="65" name="object 65"/>
          <p:cNvSpPr/>
          <p:nvPr/>
        </p:nvSpPr>
        <p:spPr>
          <a:xfrm>
            <a:off x="3784091" y="2441448"/>
            <a:ext cx="1513332" cy="518160"/>
          </a:xfrm>
          <a:prstGeom prst="rect">
            <a:avLst/>
          </a:prstGeom>
          <a:blipFill>
            <a:blip r:embed="rId12" cstate="print"/>
            <a:stretch>
              <a:fillRect/>
            </a:stretch>
          </a:blipFill>
        </p:spPr>
        <p:txBody>
          <a:bodyPr wrap="square" lIns="0" tIns="0" rIns="0" bIns="0" rtlCol="0"/>
          <a:lstStyle/>
          <a:p>
            <a:endParaRPr/>
          </a:p>
        </p:txBody>
      </p:sp>
      <p:sp>
        <p:nvSpPr>
          <p:cNvPr id="66" name="object 66"/>
          <p:cNvSpPr/>
          <p:nvPr/>
        </p:nvSpPr>
        <p:spPr>
          <a:xfrm>
            <a:off x="3692652" y="2395727"/>
            <a:ext cx="1746503" cy="725424"/>
          </a:xfrm>
          <a:prstGeom prst="rect">
            <a:avLst/>
          </a:prstGeom>
          <a:blipFill>
            <a:blip r:embed="rId13" cstate="print"/>
            <a:stretch>
              <a:fillRect/>
            </a:stretch>
          </a:blipFill>
        </p:spPr>
        <p:txBody>
          <a:bodyPr wrap="square" lIns="0" tIns="0" rIns="0" bIns="0" rtlCol="0"/>
          <a:lstStyle/>
          <a:p>
            <a:endParaRPr/>
          </a:p>
        </p:txBody>
      </p:sp>
      <p:sp>
        <p:nvSpPr>
          <p:cNvPr id="67" name="object 67"/>
          <p:cNvSpPr txBox="1"/>
          <p:nvPr/>
        </p:nvSpPr>
        <p:spPr>
          <a:xfrm>
            <a:off x="3826255" y="2464689"/>
            <a:ext cx="1429385" cy="432434"/>
          </a:xfrm>
          <a:prstGeom prst="rect">
            <a:avLst/>
          </a:prstGeom>
          <a:solidFill>
            <a:srgbClr val="9F0020"/>
          </a:solidFill>
        </p:spPr>
        <p:txBody>
          <a:bodyPr vert="horz" wrap="square" lIns="0" tIns="36830" rIns="0" bIns="0" rtlCol="0">
            <a:spAutoFit/>
          </a:bodyPr>
          <a:lstStyle/>
          <a:p>
            <a:pPr marL="91440">
              <a:lnSpc>
                <a:spcPct val="100000"/>
              </a:lnSpc>
              <a:spcBef>
                <a:spcPts val="290"/>
              </a:spcBef>
            </a:pPr>
            <a:r>
              <a:rPr sz="2400" dirty="0">
                <a:solidFill>
                  <a:srgbClr val="FFFFFF"/>
                </a:solidFill>
                <a:latin typeface="微軟正黑體"/>
                <a:cs typeface="微軟正黑體"/>
              </a:rPr>
              <a:t>金融服務</a:t>
            </a:r>
            <a:endParaRPr sz="2400">
              <a:latin typeface="微軟正黑體"/>
              <a:cs typeface="微軟正黑體"/>
            </a:endParaRPr>
          </a:p>
        </p:txBody>
      </p:sp>
      <p:sp>
        <p:nvSpPr>
          <p:cNvPr id="68" name="object 68"/>
          <p:cNvSpPr/>
          <p:nvPr/>
        </p:nvSpPr>
        <p:spPr>
          <a:xfrm>
            <a:off x="6797040" y="3989832"/>
            <a:ext cx="1514855" cy="518159"/>
          </a:xfrm>
          <a:prstGeom prst="rect">
            <a:avLst/>
          </a:prstGeom>
          <a:blipFill>
            <a:blip r:embed="rId9" cstate="print"/>
            <a:stretch>
              <a:fillRect/>
            </a:stretch>
          </a:blipFill>
        </p:spPr>
        <p:txBody>
          <a:bodyPr wrap="square" lIns="0" tIns="0" rIns="0" bIns="0" rtlCol="0"/>
          <a:lstStyle/>
          <a:p>
            <a:endParaRPr/>
          </a:p>
        </p:txBody>
      </p:sp>
      <p:sp>
        <p:nvSpPr>
          <p:cNvPr id="69" name="object 69"/>
          <p:cNvSpPr/>
          <p:nvPr/>
        </p:nvSpPr>
        <p:spPr>
          <a:xfrm>
            <a:off x="6705600" y="3944111"/>
            <a:ext cx="1746503" cy="725424"/>
          </a:xfrm>
          <a:prstGeom prst="rect">
            <a:avLst/>
          </a:prstGeom>
          <a:blipFill>
            <a:blip r:embed="rId14" cstate="print"/>
            <a:stretch>
              <a:fillRect/>
            </a:stretch>
          </a:blipFill>
        </p:spPr>
        <p:txBody>
          <a:bodyPr wrap="square" lIns="0" tIns="0" rIns="0" bIns="0" rtlCol="0"/>
          <a:lstStyle/>
          <a:p>
            <a:endParaRPr/>
          </a:p>
        </p:txBody>
      </p:sp>
      <p:sp>
        <p:nvSpPr>
          <p:cNvPr id="70" name="object 70"/>
          <p:cNvSpPr txBox="1"/>
          <p:nvPr/>
        </p:nvSpPr>
        <p:spPr>
          <a:xfrm>
            <a:off x="6840219" y="4012819"/>
            <a:ext cx="1429385" cy="432434"/>
          </a:xfrm>
          <a:prstGeom prst="rect">
            <a:avLst/>
          </a:prstGeom>
          <a:solidFill>
            <a:srgbClr val="9F0020"/>
          </a:solidFill>
        </p:spPr>
        <p:txBody>
          <a:bodyPr vert="horz" wrap="square" lIns="0" tIns="37465" rIns="0" bIns="0" rtlCol="0">
            <a:spAutoFit/>
          </a:bodyPr>
          <a:lstStyle/>
          <a:p>
            <a:pPr marL="92075">
              <a:lnSpc>
                <a:spcPct val="100000"/>
              </a:lnSpc>
              <a:spcBef>
                <a:spcPts val="295"/>
              </a:spcBef>
            </a:pPr>
            <a:r>
              <a:rPr sz="2400" dirty="0">
                <a:solidFill>
                  <a:srgbClr val="FFFFFF"/>
                </a:solidFill>
                <a:latin typeface="微軟正黑體"/>
                <a:cs typeface="微軟正黑體"/>
              </a:rPr>
              <a:t>社會安全</a:t>
            </a:r>
            <a:endParaRPr sz="2400">
              <a:latin typeface="微軟正黑體"/>
              <a:cs typeface="微軟正黑體"/>
            </a:endParaRPr>
          </a:p>
        </p:txBody>
      </p:sp>
      <p:sp>
        <p:nvSpPr>
          <p:cNvPr id="71" name="object 71"/>
          <p:cNvSpPr txBox="1"/>
          <p:nvPr/>
        </p:nvSpPr>
        <p:spPr>
          <a:xfrm>
            <a:off x="2303716" y="1793557"/>
            <a:ext cx="5392484" cy="492443"/>
          </a:xfrm>
          <a:prstGeom prst="rect">
            <a:avLst/>
          </a:prstGeom>
        </p:spPr>
        <p:txBody>
          <a:bodyPr vert="horz" wrap="square" lIns="0" tIns="0" rIns="0" bIns="0" rtlCol="0">
            <a:spAutoFit/>
          </a:bodyPr>
          <a:lstStyle/>
          <a:p>
            <a:pPr marL="12700">
              <a:lnSpc>
                <a:spcPct val="100000"/>
              </a:lnSpc>
            </a:pPr>
            <a:r>
              <a:rPr sz="1600" b="1" spc="-5" dirty="0">
                <a:solidFill>
                  <a:srgbClr val="16165D"/>
                </a:solidFill>
                <a:latin typeface="微軟正黑體"/>
                <a:cs typeface="微軟正黑體"/>
              </a:rPr>
              <a:t>金控、</a:t>
            </a:r>
            <a:r>
              <a:rPr sz="3200" b="1" spc="-5" dirty="0">
                <a:solidFill>
                  <a:srgbClr val="FF0000"/>
                </a:solidFill>
                <a:effectLst>
                  <a:outerShdw blurRad="38100" dist="38100" dir="2700000" algn="tl">
                    <a:srgbClr val="000000">
                      <a:alpha val="43137"/>
                    </a:srgbClr>
                  </a:outerShdw>
                </a:effectLst>
                <a:latin typeface="微軟正黑體"/>
                <a:cs typeface="微軟正黑體"/>
              </a:rPr>
              <a:t>人壽</a:t>
            </a:r>
            <a:r>
              <a:rPr sz="1600" b="1" spc="-5" dirty="0">
                <a:solidFill>
                  <a:srgbClr val="16165D"/>
                </a:solidFill>
                <a:latin typeface="微軟正黑體"/>
                <a:cs typeface="微軟正黑體"/>
              </a:rPr>
              <a:t>、銀行、投信、金保代</a:t>
            </a:r>
            <a:r>
              <a:rPr sz="1600" b="1" spc="0" dirty="0">
                <a:solidFill>
                  <a:srgbClr val="16165D"/>
                </a:solidFill>
                <a:latin typeface="微軟正黑體"/>
                <a:cs typeface="微軟正黑體"/>
              </a:rPr>
              <a:t>、</a:t>
            </a:r>
            <a:r>
              <a:rPr sz="1600" b="1" spc="-5" dirty="0">
                <a:solidFill>
                  <a:srgbClr val="16165D"/>
                </a:solidFill>
                <a:latin typeface="微軟正黑體"/>
                <a:cs typeface="微軟正黑體"/>
              </a:rPr>
              <a:t>創投</a:t>
            </a:r>
            <a:r>
              <a:rPr sz="1600" b="1" spc="0" dirty="0">
                <a:solidFill>
                  <a:srgbClr val="16165D"/>
                </a:solidFill>
                <a:latin typeface="微軟正黑體"/>
                <a:cs typeface="微軟正黑體"/>
              </a:rPr>
              <a:t>、</a:t>
            </a:r>
            <a:r>
              <a:rPr sz="1600" b="1" spc="-5" dirty="0">
                <a:solidFill>
                  <a:srgbClr val="16165D"/>
                </a:solidFill>
                <a:latin typeface="微軟正黑體"/>
                <a:cs typeface="微軟正黑體"/>
              </a:rPr>
              <a:t>海航</a:t>
            </a:r>
            <a:r>
              <a:rPr sz="1600" b="1" spc="0" dirty="0">
                <a:solidFill>
                  <a:srgbClr val="16165D"/>
                </a:solidFill>
                <a:latin typeface="微軟正黑體"/>
                <a:cs typeface="微軟正黑體"/>
              </a:rPr>
              <a:t>、</a:t>
            </a:r>
            <a:r>
              <a:rPr sz="1600" b="1" spc="-5" dirty="0">
                <a:solidFill>
                  <a:srgbClr val="16165D"/>
                </a:solidFill>
                <a:latin typeface="微軟正黑體"/>
                <a:cs typeface="微軟正黑體"/>
              </a:rPr>
              <a:t>產物</a:t>
            </a:r>
            <a:endParaRPr sz="1600" dirty="0">
              <a:latin typeface="微軟正黑體"/>
              <a:cs typeface="微軟正黑體"/>
            </a:endParaRPr>
          </a:p>
        </p:txBody>
      </p:sp>
      <p:sp>
        <p:nvSpPr>
          <p:cNvPr id="72" name="object 72"/>
          <p:cNvSpPr txBox="1"/>
          <p:nvPr/>
        </p:nvSpPr>
        <p:spPr>
          <a:xfrm>
            <a:off x="6235953" y="3462020"/>
            <a:ext cx="2052320" cy="267970"/>
          </a:xfrm>
          <a:prstGeom prst="rect">
            <a:avLst/>
          </a:prstGeom>
        </p:spPr>
        <p:txBody>
          <a:bodyPr vert="horz" wrap="square" lIns="0" tIns="0" rIns="0" bIns="0" rtlCol="0">
            <a:spAutoFit/>
          </a:bodyPr>
          <a:lstStyle/>
          <a:p>
            <a:pPr marL="12700">
              <a:lnSpc>
                <a:spcPct val="100000"/>
              </a:lnSpc>
            </a:pPr>
            <a:r>
              <a:rPr sz="1600" b="1" spc="-5" dirty="0">
                <a:solidFill>
                  <a:srgbClr val="16165D"/>
                </a:solidFill>
                <a:latin typeface="微軟正黑體"/>
                <a:cs typeface="微軟正黑體"/>
              </a:rPr>
              <a:t>大台北瓦斯、新海瓦斯</a:t>
            </a:r>
            <a:endParaRPr sz="1600">
              <a:latin typeface="微軟正黑體"/>
              <a:cs typeface="微軟正黑體"/>
            </a:endParaRPr>
          </a:p>
        </p:txBody>
      </p:sp>
      <p:sp>
        <p:nvSpPr>
          <p:cNvPr id="73" name="object 73"/>
          <p:cNvSpPr txBox="1"/>
          <p:nvPr/>
        </p:nvSpPr>
        <p:spPr>
          <a:xfrm>
            <a:off x="6091809" y="4722621"/>
            <a:ext cx="2863215" cy="267970"/>
          </a:xfrm>
          <a:prstGeom prst="rect">
            <a:avLst/>
          </a:prstGeom>
        </p:spPr>
        <p:txBody>
          <a:bodyPr vert="horz" wrap="square" lIns="0" tIns="0" rIns="0" bIns="0" rtlCol="0">
            <a:spAutoFit/>
          </a:bodyPr>
          <a:lstStyle/>
          <a:p>
            <a:pPr marL="12700">
              <a:lnSpc>
                <a:spcPct val="100000"/>
              </a:lnSpc>
            </a:pPr>
            <a:r>
              <a:rPr sz="1600" b="1" spc="-10" dirty="0">
                <a:solidFill>
                  <a:srgbClr val="16165D"/>
                </a:solidFill>
                <a:latin typeface="微軟正黑體"/>
                <a:cs typeface="微軟正黑體"/>
              </a:rPr>
              <a:t>新光保全、誼光保全、台灣保全</a:t>
            </a:r>
            <a:endParaRPr sz="1600">
              <a:latin typeface="微軟正黑體"/>
              <a:cs typeface="微軟正黑體"/>
            </a:endParaRPr>
          </a:p>
        </p:txBody>
      </p:sp>
      <p:sp>
        <p:nvSpPr>
          <p:cNvPr id="74" name="object 74"/>
          <p:cNvSpPr txBox="1"/>
          <p:nvPr/>
        </p:nvSpPr>
        <p:spPr>
          <a:xfrm>
            <a:off x="6225921" y="5910783"/>
            <a:ext cx="2255520" cy="267970"/>
          </a:xfrm>
          <a:prstGeom prst="rect">
            <a:avLst/>
          </a:prstGeom>
        </p:spPr>
        <p:txBody>
          <a:bodyPr vert="horz" wrap="square" lIns="0" tIns="0" rIns="0" bIns="0" rtlCol="0">
            <a:spAutoFit/>
          </a:bodyPr>
          <a:lstStyle/>
          <a:p>
            <a:pPr marL="12700">
              <a:lnSpc>
                <a:spcPct val="100000"/>
              </a:lnSpc>
            </a:pPr>
            <a:r>
              <a:rPr sz="1600" b="1" spc="-5" dirty="0">
                <a:solidFill>
                  <a:srgbClr val="16165D"/>
                </a:solidFill>
                <a:latin typeface="微軟正黑體"/>
                <a:cs typeface="微軟正黑體"/>
              </a:rPr>
              <a:t>新光建設、新壽大廈管理</a:t>
            </a:r>
            <a:endParaRPr sz="1600">
              <a:latin typeface="微軟正黑體"/>
              <a:cs typeface="微軟正黑體"/>
            </a:endParaRPr>
          </a:p>
        </p:txBody>
      </p:sp>
      <p:sp>
        <p:nvSpPr>
          <p:cNvPr id="75" name="object 75"/>
          <p:cNvSpPr txBox="1"/>
          <p:nvPr/>
        </p:nvSpPr>
        <p:spPr>
          <a:xfrm>
            <a:off x="3607053" y="6090920"/>
            <a:ext cx="1852930" cy="267970"/>
          </a:xfrm>
          <a:prstGeom prst="rect">
            <a:avLst/>
          </a:prstGeom>
        </p:spPr>
        <p:txBody>
          <a:bodyPr vert="horz" wrap="square" lIns="0" tIns="0" rIns="0" bIns="0" rtlCol="0">
            <a:spAutoFit/>
          </a:bodyPr>
          <a:lstStyle/>
          <a:p>
            <a:pPr marL="12700">
              <a:lnSpc>
                <a:spcPct val="100000"/>
              </a:lnSpc>
            </a:pPr>
            <a:r>
              <a:rPr sz="1600" b="1" spc="-5" dirty="0">
                <a:solidFill>
                  <a:srgbClr val="16165D"/>
                </a:solidFill>
                <a:latin typeface="微軟正黑體"/>
                <a:cs typeface="微軟正黑體"/>
              </a:rPr>
              <a:t>新光紡織、新光合纖</a:t>
            </a:r>
            <a:endParaRPr sz="1600">
              <a:latin typeface="微軟正黑體"/>
              <a:cs typeface="微軟正黑體"/>
            </a:endParaRPr>
          </a:p>
        </p:txBody>
      </p:sp>
      <p:sp>
        <p:nvSpPr>
          <p:cNvPr id="76" name="object 76"/>
          <p:cNvSpPr txBox="1"/>
          <p:nvPr/>
        </p:nvSpPr>
        <p:spPr>
          <a:xfrm>
            <a:off x="222300" y="5766917"/>
            <a:ext cx="3268979" cy="267970"/>
          </a:xfrm>
          <a:prstGeom prst="rect">
            <a:avLst/>
          </a:prstGeom>
        </p:spPr>
        <p:txBody>
          <a:bodyPr vert="horz" wrap="square" lIns="0" tIns="0" rIns="0" bIns="0" rtlCol="0">
            <a:spAutoFit/>
          </a:bodyPr>
          <a:lstStyle/>
          <a:p>
            <a:pPr marL="12700">
              <a:lnSpc>
                <a:spcPct val="100000"/>
              </a:lnSpc>
            </a:pPr>
            <a:r>
              <a:rPr sz="1600" b="1" spc="-5" dirty="0">
                <a:solidFill>
                  <a:srgbClr val="16165D"/>
                </a:solidFill>
                <a:latin typeface="微軟正黑體"/>
                <a:cs typeface="微軟正黑體"/>
              </a:rPr>
              <a:t>新光醫院、新光健康管理、新光嫻雅</a:t>
            </a:r>
            <a:endParaRPr sz="1600" dirty="0">
              <a:latin typeface="微軟正黑體"/>
              <a:cs typeface="微軟正黑體"/>
            </a:endParaRPr>
          </a:p>
        </p:txBody>
      </p:sp>
      <p:sp>
        <p:nvSpPr>
          <p:cNvPr id="77" name="object 77"/>
          <p:cNvSpPr txBox="1"/>
          <p:nvPr/>
        </p:nvSpPr>
        <p:spPr>
          <a:xfrm>
            <a:off x="531368" y="4542535"/>
            <a:ext cx="1849755" cy="267970"/>
          </a:xfrm>
          <a:prstGeom prst="rect">
            <a:avLst/>
          </a:prstGeom>
        </p:spPr>
        <p:txBody>
          <a:bodyPr vert="horz" wrap="square" lIns="0" tIns="0" rIns="0" bIns="0" rtlCol="0">
            <a:spAutoFit/>
          </a:bodyPr>
          <a:lstStyle/>
          <a:p>
            <a:pPr marL="12700">
              <a:lnSpc>
                <a:spcPct val="100000"/>
              </a:lnSpc>
            </a:pPr>
            <a:r>
              <a:rPr sz="1600" b="1" spc="-5" dirty="0">
                <a:solidFill>
                  <a:srgbClr val="16165D"/>
                </a:solidFill>
                <a:latin typeface="微軟正黑體"/>
                <a:cs typeface="微軟正黑體"/>
              </a:rPr>
              <a:t>新光三越、新光兆豐</a:t>
            </a:r>
            <a:endParaRPr sz="1600">
              <a:latin typeface="微軟正黑體"/>
              <a:cs typeface="微軟正黑體"/>
            </a:endParaRPr>
          </a:p>
        </p:txBody>
      </p:sp>
      <p:sp>
        <p:nvSpPr>
          <p:cNvPr id="78" name="object 78"/>
          <p:cNvSpPr txBox="1"/>
          <p:nvPr/>
        </p:nvSpPr>
        <p:spPr>
          <a:xfrm>
            <a:off x="194259" y="3188589"/>
            <a:ext cx="3472815" cy="267970"/>
          </a:xfrm>
          <a:prstGeom prst="rect">
            <a:avLst/>
          </a:prstGeom>
        </p:spPr>
        <p:txBody>
          <a:bodyPr vert="horz" wrap="square" lIns="0" tIns="0" rIns="0" bIns="0" rtlCol="0">
            <a:spAutoFit/>
          </a:bodyPr>
          <a:lstStyle/>
          <a:p>
            <a:pPr marL="12700">
              <a:lnSpc>
                <a:spcPct val="100000"/>
              </a:lnSpc>
            </a:pPr>
            <a:r>
              <a:rPr sz="1600" b="1" spc="-5" dirty="0">
                <a:solidFill>
                  <a:srgbClr val="16165D"/>
                </a:solidFill>
                <a:latin typeface="微軟正黑體"/>
                <a:cs typeface="微軟正黑體"/>
              </a:rPr>
              <a:t>新光人壽慈善基金會、吳火獅基金</a:t>
            </a:r>
            <a:r>
              <a:rPr sz="1600" b="1" spc="0" dirty="0">
                <a:solidFill>
                  <a:srgbClr val="16165D"/>
                </a:solidFill>
                <a:latin typeface="微軟正黑體"/>
                <a:cs typeface="微軟正黑體"/>
              </a:rPr>
              <a:t>會</a:t>
            </a:r>
            <a:r>
              <a:rPr sz="1600" b="1" spc="-5" dirty="0">
                <a:solidFill>
                  <a:srgbClr val="16165D"/>
                </a:solidFill>
                <a:latin typeface="微軟正黑體"/>
                <a:cs typeface="微軟正黑體"/>
              </a:rPr>
              <a:t>等</a:t>
            </a:r>
            <a:endParaRPr sz="1600">
              <a:latin typeface="微軟正黑體"/>
              <a:cs typeface="微軟正黑體"/>
            </a:endParaRPr>
          </a:p>
        </p:txBody>
      </p:sp>
      <p:sp>
        <p:nvSpPr>
          <p:cNvPr id="79" name="object 79"/>
          <p:cNvSpPr/>
          <p:nvPr/>
        </p:nvSpPr>
        <p:spPr>
          <a:xfrm>
            <a:off x="3041523" y="3605695"/>
            <a:ext cx="2819527" cy="1046822"/>
          </a:xfrm>
          <a:prstGeom prst="rect">
            <a:avLst/>
          </a:prstGeom>
          <a:blipFill>
            <a:blip r:embed="rId15"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70366" y="6386169"/>
            <a:ext cx="92075" cy="156210"/>
          </a:xfrm>
          <a:prstGeom prst="rect">
            <a:avLst/>
          </a:prstGeom>
        </p:spPr>
        <p:txBody>
          <a:bodyPr vert="horz" wrap="square" lIns="0" tIns="0" rIns="0" bIns="0" rtlCol="0">
            <a:spAutoFit/>
          </a:bodyPr>
          <a:lstStyle/>
          <a:p>
            <a:pPr marL="12700">
              <a:lnSpc>
                <a:spcPct val="100000"/>
              </a:lnSpc>
            </a:pPr>
            <a:r>
              <a:rPr sz="900" dirty="0">
                <a:latin typeface="微軟正黑體"/>
                <a:cs typeface="微軟正黑體"/>
              </a:rPr>
              <a:t>2</a:t>
            </a:r>
            <a:endParaRPr sz="900">
              <a:latin typeface="微軟正黑體"/>
              <a:cs typeface="微軟正黑體"/>
            </a:endParaRPr>
          </a:p>
        </p:txBody>
      </p:sp>
      <p:sp>
        <p:nvSpPr>
          <p:cNvPr id="3" name="object 3"/>
          <p:cNvSpPr/>
          <p:nvPr/>
        </p:nvSpPr>
        <p:spPr>
          <a:xfrm>
            <a:off x="673226" y="683310"/>
            <a:ext cx="7571232" cy="587603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203829" y="944752"/>
            <a:ext cx="2448560" cy="2677160"/>
          </a:xfrm>
          <a:custGeom>
            <a:avLst/>
            <a:gdLst/>
            <a:ahLst/>
            <a:cxnLst/>
            <a:rect l="l" t="t" r="r" b="b"/>
            <a:pathLst>
              <a:path w="2448560" h="2677160">
                <a:moveTo>
                  <a:pt x="0" y="2676652"/>
                </a:moveTo>
                <a:lnTo>
                  <a:pt x="2448306" y="2676652"/>
                </a:lnTo>
                <a:lnTo>
                  <a:pt x="2448306" y="0"/>
                </a:lnTo>
                <a:lnTo>
                  <a:pt x="0" y="0"/>
                </a:lnTo>
                <a:lnTo>
                  <a:pt x="0" y="2676652"/>
                </a:lnTo>
                <a:close/>
              </a:path>
            </a:pathLst>
          </a:custGeom>
          <a:ln w="101600">
            <a:solidFill>
              <a:srgbClr val="E600C0"/>
            </a:solidFill>
          </a:ln>
        </p:spPr>
        <p:txBody>
          <a:bodyPr wrap="square" lIns="0" tIns="0" rIns="0" bIns="0" rtlCol="0"/>
          <a:lstStyle/>
          <a:p>
            <a:endParaRPr/>
          </a:p>
        </p:txBody>
      </p:sp>
      <p:pic>
        <p:nvPicPr>
          <p:cNvPr id="5" name="圖片 4"/>
          <p:cNvPicPr>
            <a:picLocks noChangeAspect="1"/>
          </p:cNvPicPr>
          <p:nvPr/>
        </p:nvPicPr>
        <p:blipFill rotWithShape="1">
          <a:blip r:embed="rId3">
            <a:extLst>
              <a:ext uri="{28A0092B-C50C-407E-A947-70E740481C1C}">
                <a14:useLocalDpi xmlns:a14="http://schemas.microsoft.com/office/drawing/2010/main" val="0"/>
              </a:ext>
            </a:extLst>
          </a:blip>
          <a:srcRect l="75570" t="6232" r="4086" b="58601"/>
          <a:stretch/>
        </p:blipFill>
        <p:spPr>
          <a:xfrm>
            <a:off x="3473720" y="5486400"/>
            <a:ext cx="1860280" cy="532437"/>
          </a:xfrm>
          <a:prstGeom prst="rect">
            <a:avLst/>
          </a:prstGeom>
        </p:spPr>
      </p:pic>
    </p:spTree>
    <p:extLst>
      <p:ext uri="{BB962C8B-B14F-4D97-AF65-F5344CB8AC3E}">
        <p14:creationId xmlns:p14="http://schemas.microsoft.com/office/powerpoint/2010/main" val="4789930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70366" y="6386169"/>
            <a:ext cx="92075" cy="156210"/>
          </a:xfrm>
          <a:prstGeom prst="rect">
            <a:avLst/>
          </a:prstGeom>
        </p:spPr>
        <p:txBody>
          <a:bodyPr vert="horz" wrap="square" lIns="0" tIns="0" rIns="0" bIns="0" rtlCol="0">
            <a:spAutoFit/>
          </a:bodyPr>
          <a:lstStyle/>
          <a:p>
            <a:pPr marL="12700">
              <a:lnSpc>
                <a:spcPct val="100000"/>
              </a:lnSpc>
            </a:pPr>
            <a:r>
              <a:rPr sz="900" dirty="0">
                <a:latin typeface="微軟正黑體"/>
                <a:cs typeface="微軟正黑體"/>
              </a:rPr>
              <a:t>3</a:t>
            </a:r>
            <a:endParaRPr sz="900">
              <a:latin typeface="微軟正黑體"/>
              <a:cs typeface="微軟正黑體"/>
            </a:endParaRPr>
          </a:p>
        </p:txBody>
      </p:sp>
      <p:sp>
        <p:nvSpPr>
          <p:cNvPr id="3" name="object 3"/>
          <p:cNvSpPr txBox="1">
            <a:spLocks noGrp="1"/>
          </p:cNvSpPr>
          <p:nvPr>
            <p:ph type="title"/>
          </p:nvPr>
        </p:nvSpPr>
        <p:spPr>
          <a:xfrm>
            <a:off x="443280" y="684529"/>
            <a:ext cx="7425055" cy="492443"/>
          </a:xfrm>
          <a:prstGeom prst="rect">
            <a:avLst/>
          </a:prstGeom>
        </p:spPr>
        <p:txBody>
          <a:bodyPr vert="horz" wrap="square" lIns="0" tIns="0" rIns="0" bIns="0" rtlCol="0">
            <a:spAutoFit/>
          </a:bodyPr>
          <a:lstStyle/>
          <a:p>
            <a:pPr marL="12700">
              <a:lnSpc>
                <a:spcPct val="100000"/>
              </a:lnSpc>
            </a:pPr>
            <a:r>
              <a:rPr sz="3200" b="1" i="0" dirty="0">
                <a:solidFill>
                  <a:srgbClr val="002060"/>
                </a:solidFill>
                <a:latin typeface="微軟正黑體"/>
                <a:cs typeface="微軟正黑體"/>
              </a:rPr>
              <a:t>新光人壽深耕台灣</a:t>
            </a:r>
            <a:r>
              <a:rPr sz="3200" b="1" i="0" spc="-5" dirty="0">
                <a:solidFill>
                  <a:srgbClr val="002060"/>
                </a:solidFill>
                <a:latin typeface="微軟正黑體"/>
                <a:cs typeface="微軟正黑體"/>
              </a:rPr>
              <a:t>5</a:t>
            </a:r>
            <a:r>
              <a:rPr sz="3200" b="1" i="0" dirty="0">
                <a:solidFill>
                  <a:srgbClr val="002060"/>
                </a:solidFill>
                <a:latin typeface="微軟正黑體"/>
                <a:cs typeface="微軟正黑體"/>
              </a:rPr>
              <a:t>0多年，致</a:t>
            </a:r>
            <a:r>
              <a:rPr sz="3200" b="1" i="0" spc="-15" dirty="0">
                <a:solidFill>
                  <a:srgbClr val="002060"/>
                </a:solidFill>
                <a:latin typeface="微軟正黑體"/>
                <a:cs typeface="微軟正黑體"/>
              </a:rPr>
              <a:t>力</a:t>
            </a:r>
            <a:r>
              <a:rPr sz="3200" b="1" i="0" dirty="0">
                <a:solidFill>
                  <a:srgbClr val="002060"/>
                </a:solidFill>
                <a:latin typeface="微軟正黑體"/>
                <a:cs typeface="微軟正黑體"/>
              </a:rPr>
              <a:t>永續</a:t>
            </a:r>
            <a:r>
              <a:rPr sz="3200" b="1" i="0" spc="-15" dirty="0">
                <a:solidFill>
                  <a:srgbClr val="002060"/>
                </a:solidFill>
                <a:latin typeface="微軟正黑體"/>
                <a:cs typeface="微軟正黑體"/>
              </a:rPr>
              <a:t>經</a:t>
            </a:r>
            <a:r>
              <a:rPr sz="3200" b="1" i="0" dirty="0">
                <a:solidFill>
                  <a:srgbClr val="002060"/>
                </a:solidFill>
                <a:latin typeface="微軟正黑體"/>
                <a:cs typeface="微軟正黑體"/>
              </a:rPr>
              <a:t>營</a:t>
            </a:r>
            <a:endParaRPr sz="3200" dirty="0">
              <a:solidFill>
                <a:srgbClr val="002060"/>
              </a:solidFill>
              <a:latin typeface="微軟正黑體"/>
              <a:cs typeface="微軟正黑體"/>
            </a:endParaRPr>
          </a:p>
        </p:txBody>
      </p:sp>
      <p:sp>
        <p:nvSpPr>
          <p:cNvPr id="4" name="object 4"/>
          <p:cNvSpPr txBox="1"/>
          <p:nvPr/>
        </p:nvSpPr>
        <p:spPr>
          <a:xfrm>
            <a:off x="473455" y="1298575"/>
            <a:ext cx="7849870" cy="1901825"/>
          </a:xfrm>
          <a:prstGeom prst="rect">
            <a:avLst/>
          </a:prstGeom>
        </p:spPr>
        <p:txBody>
          <a:bodyPr vert="horz" wrap="square" lIns="0" tIns="0" rIns="0" bIns="0" rtlCol="0">
            <a:spAutoFit/>
          </a:bodyPr>
          <a:lstStyle/>
          <a:p>
            <a:pPr marL="450215" indent="-437515">
              <a:lnSpc>
                <a:spcPts val="1825"/>
              </a:lnSpc>
              <a:buFont typeface="Wingdings"/>
              <a:buChar char=""/>
              <a:tabLst>
                <a:tab pos="450215" algn="l"/>
                <a:tab pos="450850" algn="l"/>
              </a:tabLst>
            </a:pPr>
            <a:r>
              <a:rPr sz="1600" spc="-10" dirty="0">
                <a:solidFill>
                  <a:srgbClr val="002060"/>
                </a:solidFill>
                <a:latin typeface="微軟正黑體"/>
                <a:cs typeface="微軟正黑體"/>
              </a:rPr>
              <a:t>創立於1963年7月</a:t>
            </a:r>
            <a:r>
              <a:rPr sz="1600" spc="-5" dirty="0">
                <a:solidFill>
                  <a:srgbClr val="002060"/>
                </a:solidFill>
                <a:latin typeface="微軟正黑體"/>
                <a:cs typeface="微軟正黑體"/>
              </a:rPr>
              <a:t>30</a:t>
            </a:r>
            <a:r>
              <a:rPr sz="1600" spc="-10" dirty="0">
                <a:solidFill>
                  <a:srgbClr val="002060"/>
                </a:solidFill>
                <a:latin typeface="微軟正黑體"/>
                <a:cs typeface="微軟正黑體"/>
              </a:rPr>
              <a:t>日，深耕台灣半世</a:t>
            </a:r>
            <a:r>
              <a:rPr sz="1600" dirty="0">
                <a:solidFill>
                  <a:srgbClr val="002060"/>
                </a:solidFill>
                <a:latin typeface="微軟正黑體"/>
                <a:cs typeface="微軟正黑體"/>
              </a:rPr>
              <a:t>紀</a:t>
            </a:r>
            <a:r>
              <a:rPr sz="1600" spc="-10" dirty="0">
                <a:solidFill>
                  <a:srgbClr val="002060"/>
                </a:solidFill>
                <a:latin typeface="微軟正黑體"/>
                <a:cs typeface="微軟正黑體"/>
              </a:rPr>
              <a:t>，一</a:t>
            </a:r>
            <a:r>
              <a:rPr sz="1600" dirty="0">
                <a:solidFill>
                  <a:srgbClr val="002060"/>
                </a:solidFill>
                <a:latin typeface="微軟正黑體"/>
                <a:cs typeface="微軟正黑體"/>
              </a:rPr>
              <a:t>路</a:t>
            </a:r>
            <a:r>
              <a:rPr sz="1600" spc="-10" dirty="0">
                <a:solidFill>
                  <a:srgbClr val="002060"/>
                </a:solidFill>
                <a:latin typeface="微軟正黑體"/>
                <a:cs typeface="微軟正黑體"/>
              </a:rPr>
              <a:t>貫徹</a:t>
            </a:r>
            <a:r>
              <a:rPr sz="1600" dirty="0">
                <a:solidFill>
                  <a:srgbClr val="002060"/>
                </a:solidFill>
                <a:latin typeface="微軟正黑體"/>
                <a:cs typeface="微軟正黑體"/>
              </a:rPr>
              <a:t>「</a:t>
            </a:r>
            <a:r>
              <a:rPr sz="1600" spc="-10" dirty="0">
                <a:solidFill>
                  <a:srgbClr val="002060"/>
                </a:solidFill>
                <a:latin typeface="微軟正黑體"/>
                <a:cs typeface="微軟正黑體"/>
              </a:rPr>
              <a:t>創新</a:t>
            </a:r>
            <a:r>
              <a:rPr sz="1600" dirty="0">
                <a:solidFill>
                  <a:srgbClr val="002060"/>
                </a:solidFill>
                <a:latin typeface="微軟正黑體"/>
                <a:cs typeface="微軟正黑體"/>
              </a:rPr>
              <a:t>、</a:t>
            </a:r>
            <a:r>
              <a:rPr sz="1600" spc="-10" dirty="0">
                <a:solidFill>
                  <a:srgbClr val="002060"/>
                </a:solidFill>
                <a:latin typeface="微軟正黑體"/>
                <a:cs typeface="微軟正黑體"/>
              </a:rPr>
              <a:t>服務</a:t>
            </a:r>
            <a:r>
              <a:rPr sz="1600" dirty="0">
                <a:solidFill>
                  <a:srgbClr val="002060"/>
                </a:solidFill>
                <a:latin typeface="微軟正黑體"/>
                <a:cs typeface="微軟正黑體"/>
              </a:rPr>
              <a:t>、</a:t>
            </a:r>
            <a:r>
              <a:rPr sz="1600" spc="-10" dirty="0">
                <a:solidFill>
                  <a:srgbClr val="002060"/>
                </a:solidFill>
                <a:latin typeface="微軟正黑體"/>
                <a:cs typeface="微軟正黑體"/>
              </a:rPr>
              <a:t>誠信</a:t>
            </a:r>
            <a:r>
              <a:rPr sz="1600" dirty="0">
                <a:solidFill>
                  <a:srgbClr val="002060"/>
                </a:solidFill>
                <a:latin typeface="微軟正黑體"/>
                <a:cs typeface="微軟正黑體"/>
              </a:rPr>
              <a:t>、</a:t>
            </a:r>
            <a:r>
              <a:rPr sz="1600" spc="-10" dirty="0">
                <a:solidFill>
                  <a:srgbClr val="002060"/>
                </a:solidFill>
                <a:latin typeface="微軟正黑體"/>
                <a:cs typeface="微軟正黑體"/>
              </a:rPr>
              <a:t>回饋」</a:t>
            </a:r>
            <a:endParaRPr sz="1600" dirty="0">
              <a:solidFill>
                <a:srgbClr val="002060"/>
              </a:solidFill>
              <a:latin typeface="微軟正黑體"/>
              <a:cs typeface="微軟正黑體"/>
            </a:endParaRPr>
          </a:p>
          <a:p>
            <a:pPr marL="450215">
              <a:lnSpc>
                <a:spcPts val="1825"/>
              </a:lnSpc>
            </a:pPr>
            <a:r>
              <a:rPr sz="1600" spc="-5" dirty="0">
                <a:solidFill>
                  <a:srgbClr val="002060"/>
                </a:solidFill>
                <a:latin typeface="微軟正黑體"/>
                <a:cs typeface="微軟正黑體"/>
              </a:rPr>
              <a:t>四大經營理念，期許成為「獲利穩</a:t>
            </a:r>
            <a:r>
              <a:rPr sz="1600" spc="0" dirty="0">
                <a:solidFill>
                  <a:srgbClr val="002060"/>
                </a:solidFill>
                <a:latin typeface="微軟正黑體"/>
                <a:cs typeface="微軟正黑體"/>
              </a:rPr>
              <a:t>健</a:t>
            </a:r>
            <a:r>
              <a:rPr sz="1600" spc="-5" dirty="0">
                <a:solidFill>
                  <a:srgbClr val="002060"/>
                </a:solidFill>
                <a:latin typeface="微軟正黑體"/>
                <a:cs typeface="微軟正黑體"/>
              </a:rPr>
              <a:t>且具</a:t>
            </a:r>
            <a:r>
              <a:rPr sz="1600" spc="0" dirty="0">
                <a:solidFill>
                  <a:srgbClr val="002060"/>
                </a:solidFill>
                <a:latin typeface="微軟正黑體"/>
                <a:cs typeface="微軟正黑體"/>
              </a:rPr>
              <a:t>高</a:t>
            </a:r>
            <a:r>
              <a:rPr sz="1600" spc="-5" dirty="0">
                <a:solidFill>
                  <a:srgbClr val="002060"/>
                </a:solidFill>
                <a:latin typeface="微軟正黑體"/>
                <a:cs typeface="微軟正黑體"/>
              </a:rPr>
              <a:t>度信</a:t>
            </a:r>
            <a:r>
              <a:rPr sz="1600" spc="0" dirty="0">
                <a:solidFill>
                  <a:srgbClr val="002060"/>
                </a:solidFill>
                <a:latin typeface="微軟正黑體"/>
                <a:cs typeface="微軟正黑體"/>
              </a:rPr>
              <a:t>賴</a:t>
            </a:r>
            <a:r>
              <a:rPr sz="1600" spc="-5" dirty="0">
                <a:solidFill>
                  <a:srgbClr val="002060"/>
                </a:solidFill>
                <a:latin typeface="微軟正黑體"/>
                <a:cs typeface="微軟正黑體"/>
              </a:rPr>
              <a:t>」的</a:t>
            </a:r>
            <a:r>
              <a:rPr sz="1600" spc="0" dirty="0">
                <a:solidFill>
                  <a:srgbClr val="002060"/>
                </a:solidFill>
                <a:latin typeface="微軟正黑體"/>
                <a:cs typeface="微軟正黑體"/>
              </a:rPr>
              <a:t>壽</a:t>
            </a:r>
            <a:r>
              <a:rPr sz="1600" spc="-5" dirty="0">
                <a:solidFill>
                  <a:srgbClr val="002060"/>
                </a:solidFill>
                <a:latin typeface="微軟正黑體"/>
                <a:cs typeface="微軟正黑體"/>
              </a:rPr>
              <a:t>險品</a:t>
            </a:r>
            <a:r>
              <a:rPr sz="1600" spc="10" dirty="0">
                <a:solidFill>
                  <a:srgbClr val="002060"/>
                </a:solidFill>
                <a:latin typeface="微軟正黑體"/>
                <a:cs typeface="微軟正黑體"/>
              </a:rPr>
              <a:t>牌</a:t>
            </a:r>
            <a:r>
              <a:rPr sz="1600" spc="-5" dirty="0">
                <a:solidFill>
                  <a:srgbClr val="002060"/>
                </a:solidFill>
                <a:latin typeface="微軟正黑體"/>
                <a:cs typeface="微軟正黑體"/>
              </a:rPr>
              <a:t>。</a:t>
            </a:r>
            <a:endParaRPr sz="1600" dirty="0">
              <a:solidFill>
                <a:srgbClr val="002060"/>
              </a:solidFill>
              <a:latin typeface="微軟正黑體"/>
              <a:cs typeface="微軟正黑體"/>
            </a:endParaRPr>
          </a:p>
          <a:p>
            <a:pPr>
              <a:lnSpc>
                <a:spcPct val="100000"/>
              </a:lnSpc>
              <a:spcBef>
                <a:spcPts val="20"/>
              </a:spcBef>
            </a:pPr>
            <a:endParaRPr sz="2150" dirty="0">
              <a:solidFill>
                <a:srgbClr val="002060"/>
              </a:solidFill>
              <a:latin typeface="Times New Roman"/>
              <a:cs typeface="Times New Roman"/>
            </a:endParaRPr>
          </a:p>
          <a:p>
            <a:pPr marL="450215" marR="5080" indent="-437515">
              <a:lnSpc>
                <a:spcPct val="90000"/>
              </a:lnSpc>
              <a:buFont typeface="Wingdings"/>
              <a:buChar char=""/>
              <a:tabLst>
                <a:tab pos="450215" algn="l"/>
                <a:tab pos="450850" algn="l"/>
              </a:tabLst>
            </a:pPr>
            <a:r>
              <a:rPr sz="1600" spc="-5" dirty="0">
                <a:solidFill>
                  <a:srgbClr val="002060"/>
                </a:solidFill>
                <a:latin typeface="微軟正黑體"/>
                <a:cs typeface="微軟正黑體"/>
              </a:rPr>
              <a:t>新光人壽員工人</a:t>
            </a:r>
            <a:r>
              <a:rPr sz="1600" spc="-10" dirty="0">
                <a:solidFill>
                  <a:srgbClr val="002060"/>
                </a:solidFill>
                <a:latin typeface="微軟正黑體"/>
                <a:cs typeface="微軟正黑體"/>
              </a:rPr>
              <a:t>數</a:t>
            </a:r>
            <a:r>
              <a:rPr sz="1600" spc="-5" dirty="0">
                <a:solidFill>
                  <a:srgbClr val="002060"/>
                </a:solidFill>
                <a:latin typeface="微軟正黑體"/>
                <a:cs typeface="微軟正黑體"/>
              </a:rPr>
              <a:t>1.3萬人，在業務</a:t>
            </a:r>
            <a:r>
              <a:rPr sz="1600" spc="0" dirty="0">
                <a:solidFill>
                  <a:srgbClr val="002060"/>
                </a:solidFill>
                <a:latin typeface="微軟正黑體"/>
                <a:cs typeface="微軟正黑體"/>
              </a:rPr>
              <a:t>上</a:t>
            </a:r>
            <a:r>
              <a:rPr sz="1600" spc="-5" dirty="0">
                <a:solidFill>
                  <a:srgbClr val="002060"/>
                </a:solidFill>
                <a:latin typeface="微軟正黑體"/>
                <a:cs typeface="微軟正黑體"/>
              </a:rPr>
              <a:t>積極</a:t>
            </a:r>
            <a:r>
              <a:rPr sz="1600" spc="0" dirty="0">
                <a:solidFill>
                  <a:srgbClr val="002060"/>
                </a:solidFill>
                <a:latin typeface="微軟正黑體"/>
                <a:cs typeface="微軟正黑體"/>
              </a:rPr>
              <a:t>拓</a:t>
            </a:r>
            <a:r>
              <a:rPr sz="1600" spc="-5" dirty="0">
                <a:solidFill>
                  <a:srgbClr val="002060"/>
                </a:solidFill>
                <a:latin typeface="微軟正黑體"/>
                <a:cs typeface="微軟正黑體"/>
              </a:rPr>
              <a:t>展多</a:t>
            </a:r>
            <a:r>
              <a:rPr sz="1600" spc="0" dirty="0">
                <a:solidFill>
                  <a:srgbClr val="002060"/>
                </a:solidFill>
                <a:latin typeface="微軟正黑體"/>
                <a:cs typeface="微軟正黑體"/>
              </a:rPr>
              <a:t>元</a:t>
            </a:r>
            <a:r>
              <a:rPr sz="1600" spc="-5" dirty="0">
                <a:solidFill>
                  <a:srgbClr val="002060"/>
                </a:solidFill>
                <a:latin typeface="微軟正黑體"/>
                <a:cs typeface="微軟正黑體"/>
              </a:rPr>
              <a:t>行銷</a:t>
            </a:r>
            <a:r>
              <a:rPr sz="1600" spc="0" dirty="0">
                <a:solidFill>
                  <a:srgbClr val="002060"/>
                </a:solidFill>
                <a:latin typeface="微軟正黑體"/>
                <a:cs typeface="微軟正黑體"/>
              </a:rPr>
              <a:t>通</a:t>
            </a:r>
            <a:r>
              <a:rPr sz="1600" spc="-5" dirty="0">
                <a:solidFill>
                  <a:srgbClr val="002060"/>
                </a:solidFill>
                <a:latin typeface="微軟正黑體"/>
                <a:cs typeface="微軟正黑體"/>
              </a:rPr>
              <a:t>路，</a:t>
            </a:r>
            <a:r>
              <a:rPr sz="1600" spc="0" dirty="0">
                <a:solidFill>
                  <a:srgbClr val="002060"/>
                </a:solidFill>
                <a:latin typeface="微軟正黑體"/>
                <a:cs typeface="微軟正黑體"/>
              </a:rPr>
              <a:t>全</a:t>
            </a:r>
            <a:r>
              <a:rPr sz="1600" spc="-5" dirty="0">
                <a:solidFill>
                  <a:srgbClr val="002060"/>
                </a:solidFill>
                <a:latin typeface="微軟正黑體"/>
                <a:cs typeface="微軟正黑體"/>
              </a:rPr>
              <a:t>國各</a:t>
            </a:r>
            <a:r>
              <a:rPr sz="1600" spc="0" dirty="0">
                <a:solidFill>
                  <a:srgbClr val="002060"/>
                </a:solidFill>
                <a:latin typeface="微軟正黑體"/>
                <a:cs typeface="微軟正黑體"/>
              </a:rPr>
              <a:t>縣</a:t>
            </a:r>
            <a:r>
              <a:rPr sz="1600" spc="-5" dirty="0">
                <a:solidFill>
                  <a:srgbClr val="002060"/>
                </a:solidFill>
                <a:latin typeface="微軟正黑體"/>
                <a:cs typeface="微軟正黑體"/>
              </a:rPr>
              <a:t>市鄉</a:t>
            </a:r>
            <a:r>
              <a:rPr sz="1600" spc="0" dirty="0">
                <a:solidFill>
                  <a:srgbClr val="002060"/>
                </a:solidFill>
                <a:latin typeface="微軟正黑體"/>
                <a:cs typeface="微軟正黑體"/>
              </a:rPr>
              <a:t>鎮</a:t>
            </a:r>
            <a:r>
              <a:rPr sz="1600" spc="-5" dirty="0">
                <a:solidFill>
                  <a:srgbClr val="002060"/>
                </a:solidFill>
                <a:latin typeface="微軟正黑體"/>
                <a:cs typeface="微軟正黑體"/>
              </a:rPr>
              <a:t>都設 有營業據點，並建構完善的資訊系</a:t>
            </a:r>
            <a:r>
              <a:rPr sz="1600" spc="5" dirty="0">
                <a:solidFill>
                  <a:srgbClr val="002060"/>
                </a:solidFill>
                <a:latin typeface="微軟正黑體"/>
                <a:cs typeface="微軟正黑體"/>
              </a:rPr>
              <a:t>統</a:t>
            </a:r>
            <a:r>
              <a:rPr sz="1600" spc="-5" dirty="0">
                <a:solidFill>
                  <a:srgbClr val="002060"/>
                </a:solidFill>
                <a:latin typeface="微軟正黑體"/>
                <a:cs typeface="微軟正黑體"/>
              </a:rPr>
              <a:t>，形</a:t>
            </a:r>
            <a:r>
              <a:rPr sz="1600" spc="5" dirty="0">
                <a:solidFill>
                  <a:srgbClr val="002060"/>
                </a:solidFill>
                <a:latin typeface="微軟正黑體"/>
                <a:cs typeface="微軟正黑體"/>
              </a:rPr>
              <a:t>成</a:t>
            </a:r>
            <a:r>
              <a:rPr sz="1600" spc="-5" dirty="0">
                <a:solidFill>
                  <a:srgbClr val="002060"/>
                </a:solidFill>
                <a:latin typeface="微軟正黑體"/>
                <a:cs typeface="微軟正黑體"/>
              </a:rPr>
              <a:t>精確</a:t>
            </a:r>
            <a:r>
              <a:rPr sz="1600" spc="5" dirty="0">
                <a:solidFill>
                  <a:srgbClr val="002060"/>
                </a:solidFill>
                <a:latin typeface="微軟正黑體"/>
                <a:cs typeface="微軟正黑體"/>
              </a:rPr>
              <a:t>迅</a:t>
            </a:r>
            <a:r>
              <a:rPr sz="1600" spc="-5" dirty="0">
                <a:solidFill>
                  <a:srgbClr val="002060"/>
                </a:solidFill>
                <a:latin typeface="微軟正黑體"/>
                <a:cs typeface="微軟正黑體"/>
              </a:rPr>
              <a:t>速的</a:t>
            </a:r>
            <a:r>
              <a:rPr sz="1600" spc="5" dirty="0">
                <a:solidFill>
                  <a:srgbClr val="002060"/>
                </a:solidFill>
                <a:latin typeface="微軟正黑體"/>
                <a:cs typeface="微軟正黑體"/>
              </a:rPr>
              <a:t>服</a:t>
            </a:r>
            <a:r>
              <a:rPr sz="1600" spc="-5" dirty="0">
                <a:solidFill>
                  <a:srgbClr val="002060"/>
                </a:solidFill>
                <a:latin typeface="微軟正黑體"/>
                <a:cs typeface="微軟正黑體"/>
              </a:rPr>
              <a:t>務流</a:t>
            </a:r>
            <a:r>
              <a:rPr sz="1600" spc="5" dirty="0">
                <a:solidFill>
                  <a:srgbClr val="002060"/>
                </a:solidFill>
                <a:latin typeface="微軟正黑體"/>
                <a:cs typeface="微軟正黑體"/>
              </a:rPr>
              <a:t>程</a:t>
            </a:r>
            <a:r>
              <a:rPr sz="1600" spc="-5" dirty="0">
                <a:solidFill>
                  <a:srgbClr val="002060"/>
                </a:solidFill>
                <a:latin typeface="微軟正黑體"/>
                <a:cs typeface="微軟正黑體"/>
              </a:rPr>
              <a:t>網絡</a:t>
            </a:r>
            <a:r>
              <a:rPr sz="1600" spc="5" dirty="0">
                <a:solidFill>
                  <a:srgbClr val="002060"/>
                </a:solidFill>
                <a:latin typeface="微軟正黑體"/>
                <a:cs typeface="微軟正黑體"/>
              </a:rPr>
              <a:t>，</a:t>
            </a:r>
            <a:r>
              <a:rPr sz="1600" spc="-5" dirty="0">
                <a:solidFill>
                  <a:srgbClr val="002060"/>
                </a:solidFill>
                <a:latin typeface="微軟正黑體"/>
                <a:cs typeface="微軟正黑體"/>
              </a:rPr>
              <a:t>提供</a:t>
            </a:r>
            <a:r>
              <a:rPr sz="1600" spc="5" dirty="0">
                <a:solidFill>
                  <a:srgbClr val="002060"/>
                </a:solidFill>
                <a:latin typeface="微軟正黑體"/>
                <a:cs typeface="微軟正黑體"/>
              </a:rPr>
              <a:t>顧</a:t>
            </a:r>
            <a:r>
              <a:rPr sz="1600" spc="-5" dirty="0">
                <a:solidFill>
                  <a:srgbClr val="002060"/>
                </a:solidFill>
                <a:latin typeface="微軟正黑體"/>
                <a:cs typeface="微軟正黑體"/>
              </a:rPr>
              <a:t>客多 元便利的服務。此外，新光人壽產</a:t>
            </a:r>
            <a:r>
              <a:rPr sz="1600" spc="5" dirty="0">
                <a:solidFill>
                  <a:srgbClr val="002060"/>
                </a:solidFill>
                <a:latin typeface="微軟正黑體"/>
                <a:cs typeface="微軟正黑體"/>
              </a:rPr>
              <a:t>品</a:t>
            </a:r>
            <a:r>
              <a:rPr sz="1600" spc="-5" dirty="0">
                <a:solidFill>
                  <a:srgbClr val="002060"/>
                </a:solidFill>
                <a:latin typeface="微軟正黑體"/>
                <a:cs typeface="微軟正黑體"/>
              </a:rPr>
              <a:t>線完</a:t>
            </a:r>
            <a:r>
              <a:rPr sz="1600" spc="5" dirty="0">
                <a:solidFill>
                  <a:srgbClr val="002060"/>
                </a:solidFill>
                <a:latin typeface="微軟正黑體"/>
                <a:cs typeface="微軟正黑體"/>
              </a:rPr>
              <a:t>備</a:t>
            </a:r>
            <a:r>
              <a:rPr sz="1600" spc="-5" dirty="0">
                <a:solidFill>
                  <a:srgbClr val="002060"/>
                </a:solidFill>
                <a:latin typeface="微軟正黑體"/>
                <a:cs typeface="微軟正黑體"/>
              </a:rPr>
              <a:t>，主</a:t>
            </a:r>
            <a:r>
              <a:rPr sz="1600" spc="5" dirty="0">
                <a:solidFill>
                  <a:srgbClr val="002060"/>
                </a:solidFill>
                <a:latin typeface="微軟正黑體"/>
                <a:cs typeface="微軟正黑體"/>
              </a:rPr>
              <a:t>要</a:t>
            </a:r>
            <a:r>
              <a:rPr sz="1600" spc="-5" dirty="0">
                <a:solidFill>
                  <a:srgbClr val="002060"/>
                </a:solidFill>
                <a:latin typeface="微軟正黑體"/>
                <a:cs typeface="微軟正黑體"/>
              </a:rPr>
              <a:t>商品</a:t>
            </a:r>
            <a:r>
              <a:rPr sz="1600" spc="5" dirty="0">
                <a:solidFill>
                  <a:srgbClr val="002060"/>
                </a:solidFill>
                <a:latin typeface="微軟正黑體"/>
                <a:cs typeface="微軟正黑體"/>
              </a:rPr>
              <a:t>包</a:t>
            </a:r>
            <a:r>
              <a:rPr sz="1600" spc="-5" dirty="0">
                <a:solidFill>
                  <a:srgbClr val="002060"/>
                </a:solidFill>
                <a:latin typeface="微軟正黑體"/>
                <a:cs typeface="微軟正黑體"/>
              </a:rPr>
              <a:t>括：</a:t>
            </a:r>
            <a:r>
              <a:rPr sz="1600" spc="5" dirty="0">
                <a:solidFill>
                  <a:srgbClr val="002060"/>
                </a:solidFill>
                <a:latin typeface="微軟正黑體"/>
                <a:cs typeface="微軟正黑體"/>
              </a:rPr>
              <a:t>傳</a:t>
            </a:r>
            <a:r>
              <a:rPr sz="1600" spc="-5" dirty="0">
                <a:solidFill>
                  <a:srgbClr val="002060"/>
                </a:solidFill>
                <a:latin typeface="微軟正黑體"/>
                <a:cs typeface="微軟正黑體"/>
              </a:rPr>
              <a:t>統壽</a:t>
            </a:r>
            <a:r>
              <a:rPr sz="1600" spc="5" dirty="0">
                <a:solidFill>
                  <a:srgbClr val="002060"/>
                </a:solidFill>
                <a:latin typeface="微軟正黑體"/>
                <a:cs typeface="微軟正黑體"/>
              </a:rPr>
              <a:t>險</a:t>
            </a:r>
            <a:r>
              <a:rPr sz="1600" spc="-5" dirty="0">
                <a:solidFill>
                  <a:srgbClr val="002060"/>
                </a:solidFill>
                <a:latin typeface="微軟正黑體"/>
                <a:cs typeface="微軟正黑體"/>
              </a:rPr>
              <a:t>、利</a:t>
            </a:r>
            <a:r>
              <a:rPr sz="1600" spc="5" dirty="0">
                <a:solidFill>
                  <a:srgbClr val="002060"/>
                </a:solidFill>
                <a:latin typeface="微軟正黑體"/>
                <a:cs typeface="微軟正黑體"/>
              </a:rPr>
              <a:t>變</a:t>
            </a:r>
            <a:r>
              <a:rPr sz="1600" spc="-5" dirty="0">
                <a:solidFill>
                  <a:srgbClr val="002060"/>
                </a:solidFill>
                <a:latin typeface="微軟正黑體"/>
                <a:cs typeface="微軟正黑體"/>
              </a:rPr>
              <a:t>型保 </a:t>
            </a:r>
            <a:r>
              <a:rPr sz="1600" spc="-10" dirty="0">
                <a:solidFill>
                  <a:srgbClr val="002060"/>
                </a:solidFill>
                <a:latin typeface="微軟正黑體"/>
                <a:cs typeface="微軟正黑體"/>
              </a:rPr>
              <a:t>單、投資型保單、個人傷害險、個</a:t>
            </a:r>
            <a:r>
              <a:rPr sz="1600" dirty="0">
                <a:solidFill>
                  <a:srgbClr val="002060"/>
                </a:solidFill>
                <a:latin typeface="微軟正黑體"/>
                <a:cs typeface="微軟正黑體"/>
              </a:rPr>
              <a:t>人</a:t>
            </a:r>
            <a:r>
              <a:rPr sz="1600" spc="-10" dirty="0">
                <a:solidFill>
                  <a:srgbClr val="002060"/>
                </a:solidFill>
                <a:latin typeface="微軟正黑體"/>
                <a:cs typeface="微軟正黑體"/>
              </a:rPr>
              <a:t>健康</a:t>
            </a:r>
            <a:r>
              <a:rPr sz="1600" dirty="0">
                <a:solidFill>
                  <a:srgbClr val="002060"/>
                </a:solidFill>
                <a:latin typeface="微軟正黑體"/>
                <a:cs typeface="微軟正黑體"/>
              </a:rPr>
              <a:t>險</a:t>
            </a:r>
            <a:r>
              <a:rPr sz="1600" spc="-10" dirty="0">
                <a:solidFill>
                  <a:srgbClr val="002060"/>
                </a:solidFill>
                <a:latin typeface="微軟正黑體"/>
                <a:cs typeface="微軟正黑體"/>
              </a:rPr>
              <a:t>及團</a:t>
            </a:r>
            <a:r>
              <a:rPr sz="1600" dirty="0">
                <a:solidFill>
                  <a:srgbClr val="002060"/>
                </a:solidFill>
                <a:latin typeface="微軟正黑體"/>
                <a:cs typeface="微軟正黑體"/>
              </a:rPr>
              <a:t>體</a:t>
            </a:r>
            <a:r>
              <a:rPr sz="1600" spc="-10" dirty="0">
                <a:solidFill>
                  <a:srgbClr val="002060"/>
                </a:solidFill>
                <a:latin typeface="微軟正黑體"/>
                <a:cs typeface="微軟正黑體"/>
              </a:rPr>
              <a:t>險等</a:t>
            </a:r>
            <a:r>
              <a:rPr sz="1600" dirty="0">
                <a:solidFill>
                  <a:srgbClr val="002060"/>
                </a:solidFill>
                <a:latin typeface="微軟正黑體"/>
                <a:cs typeface="微軟正黑體"/>
              </a:rPr>
              <a:t>，</a:t>
            </a:r>
            <a:r>
              <a:rPr sz="1600" spc="-10" dirty="0">
                <a:solidFill>
                  <a:srgbClr val="002060"/>
                </a:solidFill>
                <a:latin typeface="微軟正黑體"/>
                <a:cs typeface="微軟正黑體"/>
              </a:rPr>
              <a:t>滿足</a:t>
            </a:r>
            <a:r>
              <a:rPr sz="1600" dirty="0">
                <a:solidFill>
                  <a:srgbClr val="002060"/>
                </a:solidFill>
                <a:latin typeface="微軟正黑體"/>
                <a:cs typeface="微軟正黑體"/>
              </a:rPr>
              <a:t>客</a:t>
            </a:r>
            <a:r>
              <a:rPr sz="1600" spc="-10" dirty="0">
                <a:solidFill>
                  <a:srgbClr val="002060"/>
                </a:solidFill>
                <a:latin typeface="微軟正黑體"/>
                <a:cs typeface="微軟正黑體"/>
              </a:rPr>
              <a:t>戶不</a:t>
            </a:r>
            <a:r>
              <a:rPr sz="1600" dirty="0">
                <a:solidFill>
                  <a:srgbClr val="002060"/>
                </a:solidFill>
                <a:latin typeface="微軟正黑體"/>
                <a:cs typeface="微軟正黑體"/>
              </a:rPr>
              <a:t>同</a:t>
            </a:r>
            <a:r>
              <a:rPr sz="1600" spc="-10" dirty="0">
                <a:solidFill>
                  <a:srgbClr val="002060"/>
                </a:solidFill>
                <a:latin typeface="微軟正黑體"/>
                <a:cs typeface="微軟正黑體"/>
              </a:rPr>
              <a:t>的保</a:t>
            </a:r>
            <a:r>
              <a:rPr sz="1600" dirty="0">
                <a:solidFill>
                  <a:srgbClr val="002060"/>
                </a:solidFill>
                <a:latin typeface="微軟正黑體"/>
                <a:cs typeface="微軟正黑體"/>
              </a:rPr>
              <a:t>險</a:t>
            </a:r>
            <a:r>
              <a:rPr sz="1600" spc="-10" dirty="0">
                <a:solidFill>
                  <a:srgbClr val="002060"/>
                </a:solidFill>
                <a:latin typeface="微軟正黑體"/>
                <a:cs typeface="微軟正黑體"/>
              </a:rPr>
              <a:t>需求 </a:t>
            </a:r>
            <a:r>
              <a:rPr sz="1600" spc="-5" dirty="0">
                <a:solidFill>
                  <a:srgbClr val="002060"/>
                </a:solidFill>
                <a:latin typeface="微軟正黑體"/>
                <a:cs typeface="微軟正黑體"/>
              </a:rPr>
              <a:t>及規劃。</a:t>
            </a:r>
            <a:endParaRPr sz="1600" dirty="0">
              <a:solidFill>
                <a:srgbClr val="002060"/>
              </a:solidFill>
              <a:latin typeface="微軟正黑體"/>
              <a:cs typeface="微軟正黑體"/>
            </a:endParaRPr>
          </a:p>
        </p:txBody>
      </p:sp>
      <p:sp>
        <p:nvSpPr>
          <p:cNvPr id="6" name="object 6"/>
          <p:cNvSpPr/>
          <p:nvPr/>
        </p:nvSpPr>
        <p:spPr>
          <a:xfrm>
            <a:off x="400050" y="3753065"/>
            <a:ext cx="4171950" cy="2237994"/>
          </a:xfrm>
          <a:prstGeom prst="rect">
            <a:avLst/>
          </a:prstGeom>
          <a:blipFill>
            <a:blip r:embed="rId2" cstate="print"/>
            <a:stretch>
              <a:fillRect/>
            </a:stretch>
          </a:blipFill>
        </p:spPr>
        <p:txBody>
          <a:bodyPr wrap="square" lIns="0" tIns="0" rIns="0" bIns="0" rtlCol="0"/>
          <a:lstStyle/>
          <a:p>
            <a:endParaRPr/>
          </a:p>
        </p:txBody>
      </p:sp>
      <p:pic>
        <p:nvPicPr>
          <p:cNvPr id="7" name="圖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3048000"/>
            <a:ext cx="3429000" cy="2943059"/>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794208"/>
            <a:ext cx="9144000" cy="6064250"/>
          </a:xfrm>
          <a:prstGeom prst="rect">
            <a:avLst/>
          </a:prstGeom>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45"/>
              </a:spcBef>
            </a:pPr>
            <a:endParaRPr sz="1050">
              <a:latin typeface="Times New Roman"/>
              <a:cs typeface="Times New Roman"/>
            </a:endParaRPr>
          </a:p>
          <a:p>
            <a:pPr marR="287020" algn="r">
              <a:lnSpc>
                <a:spcPct val="100000"/>
              </a:lnSpc>
            </a:pPr>
            <a:r>
              <a:rPr sz="900" dirty="0">
                <a:latin typeface="微軟正黑體"/>
                <a:cs typeface="微軟正黑體"/>
              </a:rPr>
              <a:t>4</a:t>
            </a:r>
            <a:endParaRPr sz="900">
              <a:latin typeface="微軟正黑體"/>
              <a:cs typeface="微軟正黑體"/>
            </a:endParaRPr>
          </a:p>
        </p:txBody>
      </p:sp>
      <p:sp>
        <p:nvSpPr>
          <p:cNvPr id="3" name="object 3"/>
          <p:cNvSpPr/>
          <p:nvPr/>
        </p:nvSpPr>
        <p:spPr>
          <a:xfrm>
            <a:off x="0" y="794208"/>
            <a:ext cx="9144000" cy="6063789"/>
          </a:xfrm>
          <a:prstGeom prst="rect">
            <a:avLst/>
          </a:prstGeom>
          <a:blipFill>
            <a:blip r:embed="rId2"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4399534" y="1816734"/>
            <a:ext cx="2055495" cy="609600"/>
          </a:xfrm>
          <a:prstGeom prst="rect">
            <a:avLst/>
          </a:prstGeom>
        </p:spPr>
        <p:txBody>
          <a:bodyPr vert="horz" wrap="square" lIns="0" tIns="0" rIns="0" bIns="0" rtlCol="0">
            <a:spAutoFit/>
          </a:bodyPr>
          <a:lstStyle/>
          <a:p>
            <a:pPr marL="12700">
              <a:lnSpc>
                <a:spcPct val="100000"/>
              </a:lnSpc>
            </a:pPr>
            <a:r>
              <a:rPr sz="4000" b="1" i="0" spc="-5" dirty="0">
                <a:solidFill>
                  <a:srgbClr val="FFFFFF"/>
                </a:solidFill>
                <a:latin typeface="微軟正黑體"/>
                <a:cs typeface="微軟正黑體"/>
              </a:rPr>
              <a:t>企業實習</a:t>
            </a:r>
            <a:endParaRPr sz="4000" dirty="0">
              <a:latin typeface="微軟正黑體"/>
              <a:cs typeface="微軟正黑體"/>
            </a:endParaRPr>
          </a:p>
        </p:txBody>
      </p:sp>
      <p:sp>
        <p:nvSpPr>
          <p:cNvPr id="6" name="object 6"/>
          <p:cNvSpPr txBox="1">
            <a:spLocks noGrp="1"/>
          </p:cNvSpPr>
          <p:nvPr>
            <p:ph type="body" idx="1"/>
          </p:nvPr>
        </p:nvSpPr>
        <p:spPr>
          <a:prstGeom prst="rect">
            <a:avLst/>
          </a:prstGeom>
        </p:spPr>
        <p:txBody>
          <a:bodyPr vert="horz" wrap="square" lIns="0" tIns="0" rIns="0" bIns="0" rtlCol="0">
            <a:spAutoFit/>
          </a:bodyPr>
          <a:lstStyle/>
          <a:p>
            <a:pPr algn="ctr">
              <a:lnSpc>
                <a:spcPct val="100000"/>
              </a:lnSpc>
            </a:pPr>
            <a:r>
              <a:rPr spc="-10" dirty="0"/>
              <a:t>一起踏上星光旅程</a:t>
            </a:r>
          </a:p>
          <a:p>
            <a:pPr marL="1000125" marR="431165">
              <a:lnSpc>
                <a:spcPct val="150000"/>
              </a:lnSpc>
              <a:spcBef>
                <a:spcPts val="980"/>
              </a:spcBef>
            </a:pPr>
            <a:r>
              <a:rPr sz="2600" dirty="0"/>
              <a:t>親身體會職場生活 了解保險行業</a:t>
            </a:r>
          </a:p>
          <a:p>
            <a:pPr marL="1000125">
              <a:lnSpc>
                <a:spcPct val="100000"/>
              </a:lnSpc>
              <a:spcBef>
                <a:spcPts val="1555"/>
              </a:spcBef>
            </a:pPr>
            <a:r>
              <a:rPr sz="2600" dirty="0"/>
              <a:t>累積實務經驗</a:t>
            </a:r>
          </a:p>
          <a:p>
            <a:pPr marL="1000125">
              <a:lnSpc>
                <a:spcPct val="100000"/>
              </a:lnSpc>
              <a:spcBef>
                <a:spcPts val="1555"/>
              </a:spcBef>
            </a:pPr>
            <a:r>
              <a:rPr sz="2600" dirty="0"/>
              <a:t>取得就業門票</a:t>
            </a:r>
          </a:p>
        </p:txBody>
      </p:sp>
      <p:sp>
        <p:nvSpPr>
          <p:cNvPr id="7" name="object 7"/>
          <p:cNvSpPr/>
          <p:nvPr/>
        </p:nvSpPr>
        <p:spPr>
          <a:xfrm>
            <a:off x="4967985" y="3680993"/>
            <a:ext cx="339763" cy="323189"/>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4967985" y="4313072"/>
            <a:ext cx="339763" cy="323189"/>
          </a:xfrm>
          <a:prstGeom prst="rect">
            <a:avLst/>
          </a:prstGeom>
          <a:blipFill>
            <a:blip r:embed="rId3" cstate="print"/>
            <a:stretch>
              <a:fillRect/>
            </a:stretch>
          </a:blipFill>
        </p:spPr>
        <p:txBody>
          <a:bodyPr wrap="square" lIns="0" tIns="0" rIns="0" bIns="0" rtlCol="0"/>
          <a:lstStyle/>
          <a:p>
            <a:endParaRPr/>
          </a:p>
        </p:txBody>
      </p:sp>
      <p:sp>
        <p:nvSpPr>
          <p:cNvPr id="9" name="object 9"/>
          <p:cNvSpPr/>
          <p:nvPr/>
        </p:nvSpPr>
        <p:spPr>
          <a:xfrm>
            <a:off x="4967985" y="4905146"/>
            <a:ext cx="339763" cy="323189"/>
          </a:xfrm>
          <a:prstGeom prst="rect">
            <a:avLst/>
          </a:prstGeom>
          <a:blipFill>
            <a:blip r:embed="rId3" cstate="print"/>
            <a:stretch>
              <a:fillRect/>
            </a:stretch>
          </a:blipFill>
        </p:spPr>
        <p:txBody>
          <a:bodyPr wrap="square" lIns="0" tIns="0" rIns="0" bIns="0" rtlCol="0"/>
          <a:lstStyle/>
          <a:p>
            <a:endParaRPr/>
          </a:p>
        </p:txBody>
      </p:sp>
      <p:sp>
        <p:nvSpPr>
          <p:cNvPr id="10" name="object 10"/>
          <p:cNvSpPr/>
          <p:nvPr/>
        </p:nvSpPr>
        <p:spPr>
          <a:xfrm>
            <a:off x="4967985" y="5445226"/>
            <a:ext cx="339763" cy="323189"/>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548719"/>
            <a:ext cx="9144000" cy="6309360"/>
          </a:xfrm>
          <a:prstGeom prst="rect">
            <a:avLst/>
          </a:prstGeom>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25"/>
              </a:spcBef>
            </a:pPr>
            <a:endParaRPr sz="1550">
              <a:latin typeface="Times New Roman"/>
              <a:cs typeface="Times New Roman"/>
            </a:endParaRPr>
          </a:p>
          <a:p>
            <a:pPr marR="287020" algn="r">
              <a:lnSpc>
                <a:spcPct val="100000"/>
              </a:lnSpc>
            </a:pPr>
            <a:r>
              <a:rPr sz="900" dirty="0">
                <a:latin typeface="微軟正黑體"/>
                <a:cs typeface="微軟正黑體"/>
              </a:rPr>
              <a:t>6</a:t>
            </a:r>
            <a:endParaRPr sz="900">
              <a:latin typeface="微軟正黑體"/>
              <a:cs typeface="微軟正黑體"/>
            </a:endParaRPr>
          </a:p>
        </p:txBody>
      </p:sp>
      <p:sp>
        <p:nvSpPr>
          <p:cNvPr id="3" name="object 3"/>
          <p:cNvSpPr/>
          <p:nvPr/>
        </p:nvSpPr>
        <p:spPr>
          <a:xfrm>
            <a:off x="0" y="548719"/>
            <a:ext cx="9144000" cy="630927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0" y="548639"/>
            <a:ext cx="9144000" cy="6309360"/>
          </a:xfrm>
          <a:custGeom>
            <a:avLst/>
            <a:gdLst/>
            <a:ahLst/>
            <a:cxnLst/>
            <a:rect l="l" t="t" r="r" b="b"/>
            <a:pathLst>
              <a:path w="9144000" h="6309359">
                <a:moveTo>
                  <a:pt x="0" y="6309360"/>
                </a:moveTo>
                <a:lnTo>
                  <a:pt x="9144000" y="6309360"/>
                </a:lnTo>
                <a:lnTo>
                  <a:pt x="9144000" y="0"/>
                </a:lnTo>
                <a:lnTo>
                  <a:pt x="0" y="0"/>
                </a:lnTo>
                <a:lnTo>
                  <a:pt x="0" y="6309360"/>
                </a:lnTo>
                <a:close/>
              </a:path>
            </a:pathLst>
          </a:custGeom>
          <a:solidFill>
            <a:schemeClr val="tx1">
              <a:lumMod val="50000"/>
              <a:lumOff val="50000"/>
              <a:alpha val="79998"/>
            </a:schemeClr>
          </a:solidFill>
        </p:spPr>
        <p:txBody>
          <a:bodyPr wrap="square" lIns="0" tIns="0" rIns="0" bIns="0" rtlCol="0"/>
          <a:lstStyle/>
          <a:p>
            <a:endParaRPr/>
          </a:p>
        </p:txBody>
      </p:sp>
      <p:sp>
        <p:nvSpPr>
          <p:cNvPr id="5" name="object 5"/>
          <p:cNvSpPr txBox="1">
            <a:spLocks noGrp="1"/>
          </p:cNvSpPr>
          <p:nvPr>
            <p:ph type="title"/>
          </p:nvPr>
        </p:nvSpPr>
        <p:spPr>
          <a:xfrm>
            <a:off x="78739" y="580390"/>
            <a:ext cx="3070860" cy="650240"/>
          </a:xfrm>
          <a:prstGeom prst="rect">
            <a:avLst/>
          </a:prstGeom>
        </p:spPr>
        <p:txBody>
          <a:bodyPr vert="horz" wrap="square" lIns="0" tIns="0" rIns="0" bIns="0" rtlCol="0">
            <a:spAutoFit/>
          </a:bodyPr>
          <a:lstStyle/>
          <a:p>
            <a:pPr marL="12700">
              <a:lnSpc>
                <a:spcPct val="100000"/>
              </a:lnSpc>
            </a:pPr>
            <a:r>
              <a:rPr sz="4000" b="1" i="0" spc="-5" dirty="0">
                <a:solidFill>
                  <a:srgbClr val="FFFFFF"/>
                </a:solidFill>
                <a:latin typeface="微軟正黑體"/>
                <a:cs typeface="微軟正黑體"/>
              </a:rPr>
              <a:t>多元實習部門</a:t>
            </a:r>
            <a:endParaRPr sz="4000">
              <a:latin typeface="微軟正黑體"/>
              <a:cs typeface="微軟正黑體"/>
            </a:endParaRPr>
          </a:p>
        </p:txBody>
      </p:sp>
      <p:graphicFrame>
        <p:nvGraphicFramePr>
          <p:cNvPr id="6" name="object 6"/>
          <p:cNvGraphicFramePr>
            <a:graphicFrameLocks noGrp="1"/>
          </p:cNvGraphicFramePr>
          <p:nvPr>
            <p:extLst>
              <p:ext uri="{D42A27DB-BD31-4B8C-83A1-F6EECF244321}">
                <p14:modId xmlns:p14="http://schemas.microsoft.com/office/powerpoint/2010/main" val="2339258486"/>
              </p:ext>
            </p:extLst>
          </p:nvPr>
        </p:nvGraphicFramePr>
        <p:xfrm>
          <a:off x="314185" y="1412747"/>
          <a:ext cx="8440432" cy="5226854"/>
        </p:xfrm>
        <a:graphic>
          <a:graphicData uri="http://schemas.openxmlformats.org/drawingml/2006/table">
            <a:tbl>
              <a:tblPr firstRow="1" bandRow="1">
                <a:tableStyleId>{2D5ABB26-0587-4C30-8999-92F81FD0307C}</a:tableStyleId>
              </a:tblPr>
              <a:tblGrid>
                <a:gridCol w="1725841"/>
                <a:gridCol w="1134783"/>
                <a:gridCol w="918210"/>
                <a:gridCol w="4661598"/>
              </a:tblGrid>
              <a:tr h="392389">
                <a:tc>
                  <a:txBody>
                    <a:bodyPr/>
                    <a:lstStyle/>
                    <a:p>
                      <a:pPr marL="91440">
                        <a:lnSpc>
                          <a:spcPct val="100000"/>
                        </a:lnSpc>
                        <a:spcBef>
                          <a:spcPts val="290"/>
                        </a:spcBef>
                      </a:pPr>
                      <a:r>
                        <a:rPr sz="2400" b="1" dirty="0">
                          <a:solidFill>
                            <a:srgbClr val="FFFFFF"/>
                          </a:solidFill>
                          <a:latin typeface="微軟正黑體"/>
                          <a:cs typeface="微軟正黑體"/>
                        </a:rPr>
                        <a:t>部門</a:t>
                      </a:r>
                      <a:endParaRPr sz="2400" dirty="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361315">
                        <a:lnSpc>
                          <a:spcPct val="100000"/>
                        </a:lnSpc>
                        <a:spcBef>
                          <a:spcPts val="290"/>
                        </a:spcBef>
                      </a:pPr>
                      <a:r>
                        <a:rPr sz="2400" b="1" dirty="0">
                          <a:solidFill>
                            <a:srgbClr val="FFFFFF"/>
                          </a:solidFill>
                          <a:latin typeface="微軟正黑體"/>
                          <a:cs typeface="微軟正黑體"/>
                        </a:rPr>
                        <a:t>地點</a:t>
                      </a:r>
                      <a:endParaRPr sz="240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163195">
                        <a:lnSpc>
                          <a:spcPct val="100000"/>
                        </a:lnSpc>
                        <a:spcBef>
                          <a:spcPts val="290"/>
                        </a:spcBef>
                      </a:pPr>
                      <a:r>
                        <a:rPr sz="2400" b="1" dirty="0">
                          <a:solidFill>
                            <a:srgbClr val="FFFFFF"/>
                          </a:solidFill>
                          <a:latin typeface="微軟正黑體"/>
                          <a:cs typeface="微軟正黑體"/>
                        </a:rPr>
                        <a:t>員額</a:t>
                      </a:r>
                      <a:endParaRPr sz="240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144780">
                        <a:lnSpc>
                          <a:spcPct val="100000"/>
                        </a:lnSpc>
                        <a:spcBef>
                          <a:spcPts val="290"/>
                        </a:spcBef>
                      </a:pPr>
                      <a:r>
                        <a:rPr sz="2400" b="1" dirty="0">
                          <a:solidFill>
                            <a:srgbClr val="FFFFFF"/>
                          </a:solidFill>
                          <a:latin typeface="微軟正黑體"/>
                          <a:cs typeface="微軟正黑體"/>
                        </a:rPr>
                        <a:t>部門主要職掌</a:t>
                      </a:r>
                      <a:endParaRPr sz="2400">
                        <a:latin typeface="微軟正黑體"/>
                        <a:cs typeface="微軟正黑體"/>
                      </a:endParaRPr>
                    </a:p>
                  </a:txBody>
                  <a:tcPr marL="0" marR="0" marT="36830" marB="0">
                    <a:lnB w="25400">
                      <a:solidFill>
                        <a:srgbClr val="FFFFFF"/>
                      </a:solidFill>
                      <a:prstDash val="solid"/>
                    </a:lnB>
                    <a:solidFill>
                      <a:srgbClr val="000000"/>
                    </a:solidFill>
                  </a:tcPr>
                </a:tc>
              </a:tr>
              <a:tr h="1869853">
                <a:tc>
                  <a:txBody>
                    <a:bodyPr/>
                    <a:lstStyle/>
                    <a:p>
                      <a:pPr>
                        <a:lnSpc>
                          <a:spcPct val="100000"/>
                        </a:lnSpc>
                      </a:pPr>
                      <a:endParaRPr sz="2600" dirty="0">
                        <a:latin typeface="Times New Roman"/>
                        <a:cs typeface="Times New Roman"/>
                      </a:endParaRPr>
                    </a:p>
                    <a:p>
                      <a:pPr marL="91440">
                        <a:lnSpc>
                          <a:spcPct val="100000"/>
                        </a:lnSpc>
                        <a:spcBef>
                          <a:spcPts val="2020"/>
                        </a:spcBef>
                      </a:pPr>
                      <a:r>
                        <a:rPr lang="zh-TW" altLang="en-US"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財務</a:t>
                      </a:r>
                      <a:r>
                        <a:rPr sz="2000" b="1" dirty="0" smtClean="0">
                          <a:solidFill>
                            <a:srgbClr val="FF0066"/>
                          </a:solidFill>
                          <a:effectLst>
                            <a:outerShdw blurRad="38100" dist="38100" dir="2700000" algn="tl">
                              <a:srgbClr val="000000">
                                <a:alpha val="43137"/>
                              </a:srgbClr>
                            </a:outerShdw>
                          </a:effectLst>
                          <a:latin typeface="微軟正黑體"/>
                          <a:cs typeface="微軟正黑體"/>
                        </a:rPr>
                        <a:t>部</a:t>
                      </a:r>
                      <a:endParaRPr sz="2000" dirty="0">
                        <a:solidFill>
                          <a:srgbClr val="FF0066"/>
                        </a:solidFill>
                        <a:effectLst>
                          <a:outerShdw blurRad="38100" dist="38100" dir="2700000" algn="tl">
                            <a:srgbClr val="000000">
                              <a:alpha val="43137"/>
                            </a:srgbClr>
                          </a:outerShdw>
                        </a:effectLst>
                        <a:latin typeface="微軟正黑體"/>
                        <a:cs typeface="微軟正黑體"/>
                      </a:endParaRPr>
                    </a:p>
                  </a:txBody>
                  <a:tcPr marL="0" marR="0" marT="0" marB="0">
                    <a:lnT w="25400">
                      <a:solidFill>
                        <a:srgbClr val="FFFFFF"/>
                      </a:solidFill>
                      <a:prstDash val="solid"/>
                    </a:lnT>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marL="361315">
                        <a:lnSpc>
                          <a:spcPct val="100000"/>
                        </a:lnSpc>
                        <a:spcBef>
                          <a:spcPts val="2020"/>
                        </a:spcBef>
                      </a:pPr>
                      <a:r>
                        <a:rPr sz="2000" dirty="0">
                          <a:solidFill>
                            <a:srgbClr val="002060"/>
                          </a:solidFill>
                          <a:latin typeface="微軟正黑體"/>
                          <a:cs typeface="微軟正黑體"/>
                        </a:rPr>
                        <a:t>台北</a:t>
                      </a:r>
                    </a:p>
                  </a:txBody>
                  <a:tcPr marL="0" marR="0" marT="0" marB="0">
                    <a:lnT w="25400">
                      <a:solidFill>
                        <a:srgbClr val="FFFFFF"/>
                      </a:solidFill>
                      <a:prstDash val="solid"/>
                    </a:lnT>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marL="163195">
                        <a:lnSpc>
                          <a:spcPct val="100000"/>
                        </a:lnSpc>
                        <a:spcBef>
                          <a:spcPts val="2020"/>
                        </a:spcBef>
                      </a:pPr>
                      <a:r>
                        <a:rPr sz="2000" dirty="0">
                          <a:solidFill>
                            <a:srgbClr val="002060"/>
                          </a:solidFill>
                          <a:latin typeface="微軟正黑體"/>
                          <a:cs typeface="微軟正黑體"/>
                        </a:rPr>
                        <a:t>1</a:t>
                      </a:r>
                    </a:p>
                  </a:txBody>
                  <a:tcPr marL="0" marR="0" marT="0" marB="0">
                    <a:lnT w="25400">
                      <a:solidFill>
                        <a:srgbClr val="FFFFFF"/>
                      </a:solidFill>
                      <a:prstDash val="solid"/>
                    </a:lnT>
                    <a:solidFill>
                      <a:schemeClr val="accent6">
                        <a:lumMod val="20000"/>
                        <a:lumOff val="80000"/>
                      </a:schemeClr>
                    </a:solidFill>
                  </a:tcPr>
                </a:tc>
                <a:tc>
                  <a:txBody>
                    <a:bodyPr/>
                    <a:lstStyle/>
                    <a:p>
                      <a:pPr marL="144780" marR="184785" algn="just">
                        <a:lnSpc>
                          <a:spcPct val="100000"/>
                        </a:lnSpc>
                        <a:spcBef>
                          <a:spcPts val="204"/>
                        </a:spcBef>
                      </a:pPr>
                      <a:r>
                        <a:rPr lang="zh-TW" altLang="en-US" sz="1800" spc="-5" dirty="0" smtClean="0">
                          <a:solidFill>
                            <a:srgbClr val="002060"/>
                          </a:solidFill>
                          <a:latin typeface="微軟正黑體" panose="020B0604030504040204" pitchFamily="34" charset="-120"/>
                          <a:ea typeface="微軟正黑體" panose="020B0604030504040204" pitchFamily="34" charset="-120"/>
                          <a:cs typeface="微軟正黑體"/>
                        </a:rPr>
                        <a:t>掌理資金調度、票據收兌管理、各款項收付及控制、配合現金預算情形運用短期資金、有價證券之交割保管業務暨國內外投資交易確認、交割指示及投資組合管理系統相關資訊提供等事項。</a:t>
                      </a:r>
                      <a:endParaRPr lang="en-US" altLang="zh-TW" sz="1800" spc="-5" dirty="0" smtClean="0">
                        <a:solidFill>
                          <a:srgbClr val="002060"/>
                        </a:solidFill>
                        <a:latin typeface="微軟正黑體" panose="020B0604030504040204" pitchFamily="34" charset="-120"/>
                        <a:ea typeface="微軟正黑體" panose="020B0604030504040204" pitchFamily="34" charset="-120"/>
                        <a:cs typeface="微軟正黑體"/>
                      </a:endParaRPr>
                    </a:p>
                    <a:p>
                      <a:pPr marL="144780" marR="184785" algn="just">
                        <a:lnSpc>
                          <a:spcPct val="100000"/>
                        </a:lnSpc>
                        <a:spcBef>
                          <a:spcPts val="600"/>
                        </a:spcBef>
                      </a:pPr>
                      <a:r>
                        <a:rPr sz="2000" b="1" u="heavy" dirty="0" err="1" smtClean="0">
                          <a:solidFill>
                            <a:srgbClr val="002060"/>
                          </a:solidFill>
                          <a:latin typeface="微軟正黑體"/>
                          <a:cs typeface="微軟正黑體"/>
                        </a:rPr>
                        <a:t>實習生將接觸</a:t>
                      </a:r>
                      <a:r>
                        <a:rPr sz="2000" b="1" u="heavy" dirty="0" err="1">
                          <a:solidFill>
                            <a:srgbClr val="002060"/>
                          </a:solidFill>
                          <a:latin typeface="微軟正黑體"/>
                          <a:cs typeface="微軟正黑體"/>
                        </a:rPr>
                        <a:t>：線上業</a:t>
                      </a:r>
                      <a:r>
                        <a:rPr sz="2000" b="1" u="heavy" spc="-15" dirty="0" err="1">
                          <a:solidFill>
                            <a:srgbClr val="002060"/>
                          </a:solidFill>
                          <a:latin typeface="微軟正黑體"/>
                          <a:cs typeface="微軟正黑體"/>
                        </a:rPr>
                        <a:t>務</a:t>
                      </a:r>
                      <a:r>
                        <a:rPr sz="2000" b="1" u="heavy" dirty="0" err="1">
                          <a:solidFill>
                            <a:srgbClr val="002060"/>
                          </a:solidFill>
                          <a:latin typeface="微軟正黑體"/>
                          <a:cs typeface="微軟正黑體"/>
                        </a:rPr>
                        <a:t>及專</a:t>
                      </a:r>
                      <a:r>
                        <a:rPr sz="2000" b="1" u="heavy" spc="-15" dirty="0" err="1">
                          <a:solidFill>
                            <a:srgbClr val="002060"/>
                          </a:solidFill>
                          <a:latin typeface="微軟正黑體"/>
                          <a:cs typeface="微軟正黑體"/>
                        </a:rPr>
                        <a:t>案</a:t>
                      </a:r>
                      <a:r>
                        <a:rPr sz="2000" b="1" u="heavy" dirty="0" err="1">
                          <a:solidFill>
                            <a:srgbClr val="002060"/>
                          </a:solidFill>
                          <a:latin typeface="微軟正黑體"/>
                          <a:cs typeface="微軟正黑體"/>
                        </a:rPr>
                        <a:t>活動</a:t>
                      </a:r>
                      <a:endParaRPr sz="2000" b="1" dirty="0">
                        <a:solidFill>
                          <a:srgbClr val="002060"/>
                        </a:solidFill>
                        <a:latin typeface="微軟正黑體"/>
                        <a:cs typeface="微軟正黑體"/>
                      </a:endParaRPr>
                    </a:p>
                  </a:txBody>
                  <a:tcPr marL="0" marR="0" marT="26034" marB="0">
                    <a:lnT w="25400">
                      <a:solidFill>
                        <a:srgbClr val="FFFFFF"/>
                      </a:solidFill>
                      <a:prstDash val="solid"/>
                    </a:lnT>
                    <a:solidFill>
                      <a:schemeClr val="accent6">
                        <a:lumMod val="20000"/>
                        <a:lumOff val="80000"/>
                      </a:schemeClr>
                    </a:solidFill>
                  </a:tcPr>
                </a:tc>
              </a:tr>
              <a:tr h="1411116">
                <a:tc>
                  <a:txBody>
                    <a:bodyPr/>
                    <a:lstStyle/>
                    <a:p>
                      <a:pPr>
                        <a:lnSpc>
                          <a:spcPct val="100000"/>
                        </a:lnSpc>
                      </a:pPr>
                      <a:endParaRPr sz="3400" dirty="0">
                        <a:latin typeface="Times New Roman"/>
                        <a:cs typeface="Times New Roman"/>
                      </a:endParaRPr>
                    </a:p>
                    <a:p>
                      <a:pPr marL="91440">
                        <a:lnSpc>
                          <a:spcPct val="100000"/>
                        </a:lnSpc>
                      </a:pPr>
                      <a:r>
                        <a:rPr lang="zh-TW" altLang="en-US"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會計</a:t>
                      </a:r>
                      <a:r>
                        <a:rPr sz="2000" b="1" dirty="0" smtClean="0">
                          <a:solidFill>
                            <a:srgbClr val="FF0066"/>
                          </a:solidFill>
                          <a:effectLst>
                            <a:outerShdw blurRad="38100" dist="38100" dir="2700000" algn="tl">
                              <a:srgbClr val="000000">
                                <a:alpha val="43137"/>
                              </a:srgbClr>
                            </a:outerShdw>
                          </a:effectLst>
                          <a:latin typeface="微軟正黑體"/>
                          <a:cs typeface="微軟正黑體"/>
                        </a:rPr>
                        <a:t>部</a:t>
                      </a:r>
                      <a:endParaRPr sz="2000" dirty="0">
                        <a:solidFill>
                          <a:srgbClr val="FF0066"/>
                        </a:solidFill>
                        <a:effectLst>
                          <a:outerShdw blurRad="38100" dist="38100" dir="2700000" algn="tl">
                            <a:srgbClr val="000000">
                              <a:alpha val="43137"/>
                            </a:srgbClr>
                          </a:outerShdw>
                        </a:effectLst>
                        <a:latin typeface="微軟正黑體"/>
                        <a:cs typeface="微軟正黑體"/>
                      </a:endParaRPr>
                    </a:p>
                  </a:txBody>
                  <a:tcPr marL="0" marR="0" marT="0" marB="0">
                    <a:solidFill>
                      <a:srgbClr val="FFFFFF"/>
                    </a:solidFill>
                  </a:tcPr>
                </a:tc>
                <a:tc>
                  <a:txBody>
                    <a:bodyPr/>
                    <a:lstStyle/>
                    <a:p>
                      <a:pPr>
                        <a:lnSpc>
                          <a:spcPct val="100000"/>
                        </a:lnSpc>
                      </a:pPr>
                      <a:endParaRPr sz="3400" dirty="0">
                        <a:solidFill>
                          <a:srgbClr val="002060"/>
                        </a:solidFill>
                        <a:latin typeface="Times New Roman"/>
                        <a:cs typeface="Times New Roman"/>
                      </a:endParaRPr>
                    </a:p>
                    <a:p>
                      <a:pPr marL="361315">
                        <a:lnSpc>
                          <a:spcPct val="100000"/>
                        </a:lnSpc>
                      </a:pPr>
                      <a:r>
                        <a:rPr sz="2000" dirty="0">
                          <a:solidFill>
                            <a:srgbClr val="002060"/>
                          </a:solidFill>
                          <a:latin typeface="微軟正黑體"/>
                          <a:cs typeface="微軟正黑體"/>
                        </a:rPr>
                        <a:t>台北</a:t>
                      </a:r>
                    </a:p>
                  </a:txBody>
                  <a:tcPr marL="0" marR="0" marT="0" marB="0">
                    <a:solidFill>
                      <a:srgbClr val="FFFFFF"/>
                    </a:solidFill>
                  </a:tcPr>
                </a:tc>
                <a:tc>
                  <a:txBody>
                    <a:bodyPr/>
                    <a:lstStyle/>
                    <a:p>
                      <a:pPr>
                        <a:lnSpc>
                          <a:spcPct val="100000"/>
                        </a:lnSpc>
                      </a:pPr>
                      <a:endParaRPr sz="3400" dirty="0">
                        <a:solidFill>
                          <a:srgbClr val="002060"/>
                        </a:solidFill>
                        <a:latin typeface="Times New Roman"/>
                        <a:cs typeface="Times New Roman"/>
                      </a:endParaRPr>
                    </a:p>
                    <a:p>
                      <a:pPr marL="163195">
                        <a:lnSpc>
                          <a:spcPct val="100000"/>
                        </a:lnSpc>
                      </a:pPr>
                      <a:r>
                        <a:rPr lang="en-US" altLang="zh-TW" sz="2000" dirty="0" smtClean="0">
                          <a:solidFill>
                            <a:srgbClr val="002060"/>
                          </a:solidFill>
                          <a:latin typeface="微軟正黑體"/>
                          <a:cs typeface="微軟正黑體"/>
                        </a:rPr>
                        <a:t>1</a:t>
                      </a:r>
                      <a:endParaRPr sz="2000" dirty="0">
                        <a:solidFill>
                          <a:srgbClr val="002060"/>
                        </a:solidFill>
                        <a:latin typeface="微軟正黑體"/>
                        <a:cs typeface="微軟正黑體"/>
                      </a:endParaRPr>
                    </a:p>
                  </a:txBody>
                  <a:tcPr marL="0" marR="0" marT="0" marB="0">
                    <a:solidFill>
                      <a:srgbClr val="FFFFFF"/>
                    </a:solidFill>
                  </a:tcPr>
                </a:tc>
                <a:tc>
                  <a:txBody>
                    <a:bodyPr/>
                    <a:lstStyle/>
                    <a:p>
                      <a:pPr marL="144780" marR="184785">
                        <a:lnSpc>
                          <a:spcPct val="100000"/>
                        </a:lnSpc>
                        <a:spcBef>
                          <a:spcPts val="310"/>
                        </a:spcBef>
                      </a:pPr>
                      <a:r>
                        <a:rPr lang="zh-TW" altLang="en-US" sz="1800" spc="-5" dirty="0" smtClean="0">
                          <a:solidFill>
                            <a:srgbClr val="002060"/>
                          </a:solidFill>
                          <a:latin typeface="微軟正黑體" panose="020B0604030504040204" pitchFamily="34" charset="-120"/>
                          <a:ea typeface="微軟正黑體" panose="020B0604030504040204" pitchFamily="34" charset="-120"/>
                          <a:cs typeface="微軟正黑體"/>
                        </a:rPr>
                        <a:t>掌理會計帳項處理、會計報表編製、會計憑證審計、稅務作業、金融商品投資帳務、費用預算控制暨會計有關帳務管理等事項。</a:t>
                      </a:r>
                      <a:endParaRPr lang="en-US" altLang="zh-TW" sz="1800" spc="-5" dirty="0" smtClean="0">
                        <a:solidFill>
                          <a:srgbClr val="002060"/>
                        </a:solidFill>
                        <a:latin typeface="微軟正黑體" panose="020B0604030504040204" pitchFamily="34" charset="-120"/>
                        <a:ea typeface="微軟正黑體" panose="020B0604030504040204" pitchFamily="34" charset="-120"/>
                        <a:cs typeface="微軟正黑體"/>
                      </a:endParaRPr>
                    </a:p>
                    <a:p>
                      <a:pPr marL="144780" marR="184785">
                        <a:lnSpc>
                          <a:spcPct val="100000"/>
                        </a:lnSpc>
                        <a:spcBef>
                          <a:spcPts val="600"/>
                        </a:spcBef>
                      </a:pPr>
                      <a:r>
                        <a:rPr sz="2000" b="1" u="heavy" dirty="0" err="1" smtClean="0">
                          <a:solidFill>
                            <a:srgbClr val="002060"/>
                          </a:solidFill>
                          <a:latin typeface="微軟正黑體"/>
                          <a:cs typeface="微軟正黑體"/>
                        </a:rPr>
                        <a:t>實習生將接觸</a:t>
                      </a:r>
                      <a:r>
                        <a:rPr sz="2000" b="1" u="heavy" dirty="0" err="1">
                          <a:solidFill>
                            <a:srgbClr val="002060"/>
                          </a:solidFill>
                          <a:latin typeface="微軟正黑體"/>
                          <a:cs typeface="微軟正黑體"/>
                        </a:rPr>
                        <a:t>：線上業</a:t>
                      </a:r>
                      <a:r>
                        <a:rPr sz="2000" b="1" u="heavy" spc="-15" dirty="0" err="1">
                          <a:solidFill>
                            <a:srgbClr val="002060"/>
                          </a:solidFill>
                          <a:latin typeface="微軟正黑體"/>
                          <a:cs typeface="微軟正黑體"/>
                        </a:rPr>
                        <a:t>務</a:t>
                      </a:r>
                      <a:r>
                        <a:rPr sz="2000" b="1" u="heavy" dirty="0" err="1">
                          <a:solidFill>
                            <a:srgbClr val="002060"/>
                          </a:solidFill>
                          <a:latin typeface="微軟正黑體"/>
                          <a:cs typeface="微軟正黑體"/>
                        </a:rPr>
                        <a:t>及專</a:t>
                      </a:r>
                      <a:r>
                        <a:rPr sz="2000" b="1" u="heavy" spc="-15" dirty="0" err="1">
                          <a:solidFill>
                            <a:srgbClr val="002060"/>
                          </a:solidFill>
                          <a:latin typeface="微軟正黑體"/>
                          <a:cs typeface="微軟正黑體"/>
                        </a:rPr>
                        <a:t>案</a:t>
                      </a:r>
                      <a:r>
                        <a:rPr sz="2000" b="1" u="heavy" dirty="0" err="1">
                          <a:solidFill>
                            <a:srgbClr val="002060"/>
                          </a:solidFill>
                          <a:latin typeface="微軟正黑體"/>
                          <a:cs typeface="微軟正黑體"/>
                        </a:rPr>
                        <a:t>活動</a:t>
                      </a:r>
                      <a:endParaRPr sz="2000" b="1" dirty="0">
                        <a:solidFill>
                          <a:srgbClr val="002060"/>
                        </a:solidFill>
                        <a:latin typeface="微軟正黑體"/>
                        <a:cs typeface="微軟正黑體"/>
                      </a:endParaRPr>
                    </a:p>
                  </a:txBody>
                  <a:tcPr marL="0" marR="0" marT="39370" marB="0">
                    <a:solidFill>
                      <a:srgbClr val="FFFFFF"/>
                    </a:solidFill>
                  </a:tcPr>
                </a:tc>
              </a:tr>
              <a:tr h="1543295">
                <a:tc>
                  <a:txBody>
                    <a:bodyPr/>
                    <a:lstStyle/>
                    <a:p>
                      <a:pPr>
                        <a:lnSpc>
                          <a:spcPct val="100000"/>
                        </a:lnSpc>
                      </a:pPr>
                      <a:endParaRPr sz="2600" dirty="0">
                        <a:latin typeface="Times New Roman"/>
                        <a:cs typeface="Times New Roman"/>
                      </a:endParaRPr>
                    </a:p>
                    <a:p>
                      <a:pPr marL="91440">
                        <a:lnSpc>
                          <a:spcPct val="100000"/>
                        </a:lnSpc>
                      </a:pPr>
                      <a:endParaRPr lang="en-US" altLang="zh-TW" sz="18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endParaRPr>
                    </a:p>
                    <a:p>
                      <a:pPr marL="91440">
                        <a:lnSpc>
                          <a:spcPct val="100000"/>
                        </a:lnSpc>
                      </a:pPr>
                      <a:r>
                        <a:rPr lang="zh-TW" altLang="en-US" sz="18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國內股票投資</a:t>
                      </a:r>
                      <a:r>
                        <a:rPr sz="1800" b="1" dirty="0" smtClean="0">
                          <a:solidFill>
                            <a:srgbClr val="FF0066"/>
                          </a:solidFill>
                          <a:effectLst>
                            <a:outerShdw blurRad="38100" dist="38100" dir="2700000" algn="tl">
                              <a:srgbClr val="000000">
                                <a:alpha val="43137"/>
                              </a:srgbClr>
                            </a:outerShdw>
                          </a:effectLst>
                          <a:latin typeface="微軟正黑體"/>
                          <a:cs typeface="微軟正黑體"/>
                        </a:rPr>
                        <a:t>部</a:t>
                      </a:r>
                      <a:endParaRPr sz="1800" dirty="0">
                        <a:solidFill>
                          <a:srgbClr val="FF0066"/>
                        </a:solidFill>
                        <a:effectLst>
                          <a:outerShdw blurRad="38100" dist="38100" dir="2700000" algn="tl">
                            <a:srgbClr val="000000">
                              <a:alpha val="43137"/>
                            </a:srgbClr>
                          </a:outerShdw>
                        </a:effectLst>
                        <a:latin typeface="微軟正黑體"/>
                        <a:cs typeface="微軟正黑體"/>
                      </a:endParaRPr>
                    </a:p>
                  </a:txBody>
                  <a:tcPr marL="0" marR="0" marT="0" marB="0">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a:lnSpc>
                          <a:spcPct val="100000"/>
                        </a:lnSpc>
                        <a:spcBef>
                          <a:spcPts val="45"/>
                        </a:spcBef>
                      </a:pPr>
                      <a:endParaRPr sz="2850" dirty="0">
                        <a:solidFill>
                          <a:srgbClr val="002060"/>
                        </a:solidFill>
                        <a:latin typeface="Times New Roman"/>
                        <a:cs typeface="Times New Roman"/>
                      </a:endParaRPr>
                    </a:p>
                    <a:p>
                      <a:pPr marL="361315">
                        <a:lnSpc>
                          <a:spcPct val="100000"/>
                        </a:lnSpc>
                      </a:pPr>
                      <a:r>
                        <a:rPr sz="2000" dirty="0">
                          <a:solidFill>
                            <a:srgbClr val="002060"/>
                          </a:solidFill>
                          <a:latin typeface="微軟正黑體"/>
                          <a:cs typeface="微軟正黑體"/>
                        </a:rPr>
                        <a:t>台北</a:t>
                      </a:r>
                    </a:p>
                  </a:txBody>
                  <a:tcPr marL="0" marR="0" marT="0" marB="0">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a:lnSpc>
                          <a:spcPct val="100000"/>
                        </a:lnSpc>
                        <a:spcBef>
                          <a:spcPts val="45"/>
                        </a:spcBef>
                      </a:pPr>
                      <a:endParaRPr sz="2850" dirty="0">
                        <a:solidFill>
                          <a:srgbClr val="002060"/>
                        </a:solidFill>
                        <a:latin typeface="Times New Roman"/>
                        <a:cs typeface="Times New Roman"/>
                      </a:endParaRPr>
                    </a:p>
                    <a:p>
                      <a:pPr marL="163195">
                        <a:lnSpc>
                          <a:spcPct val="100000"/>
                        </a:lnSpc>
                      </a:pPr>
                      <a:r>
                        <a:rPr sz="2000" dirty="0">
                          <a:solidFill>
                            <a:srgbClr val="002060"/>
                          </a:solidFill>
                          <a:latin typeface="微軟正黑體"/>
                          <a:cs typeface="微軟正黑體"/>
                        </a:rPr>
                        <a:t>1</a:t>
                      </a:r>
                    </a:p>
                  </a:txBody>
                  <a:tcPr marL="0" marR="0" marT="0" marB="0">
                    <a:solidFill>
                      <a:schemeClr val="accent6">
                        <a:lumMod val="20000"/>
                        <a:lumOff val="80000"/>
                      </a:schemeClr>
                    </a:solidFill>
                  </a:tcPr>
                </a:tc>
                <a:tc>
                  <a:txBody>
                    <a:bodyPr/>
                    <a:lstStyle/>
                    <a:p>
                      <a:pPr marL="144780" marR="184785" algn="just">
                        <a:lnSpc>
                          <a:spcPct val="100000"/>
                        </a:lnSpc>
                        <a:spcBef>
                          <a:spcPts val="310"/>
                        </a:spcBef>
                      </a:pPr>
                      <a:r>
                        <a:rPr lang="zh-TW" altLang="en-US" sz="1800" dirty="0" smtClean="0">
                          <a:solidFill>
                            <a:srgbClr val="002060"/>
                          </a:solidFill>
                          <a:latin typeface="微軟正黑體" panose="020B0604030504040204" pitchFamily="34" charset="-120"/>
                          <a:ea typeface="微軟正黑體" panose="020B0604030504040204" pitchFamily="34" charset="-120"/>
                          <a:cs typeface="微軟正黑體"/>
                        </a:rPr>
                        <a:t>掌理國內股票、相關衍生性金融商品及其他經主管機關核准之資金運用項目之投資與管理</a:t>
                      </a:r>
                      <a:r>
                        <a:rPr lang="zh-TW" altLang="en-US" sz="1800" dirty="0" smtClean="0">
                          <a:solidFill>
                            <a:srgbClr val="002060"/>
                          </a:solidFill>
                          <a:latin typeface="微軟正黑體"/>
                          <a:cs typeface="微軟正黑體"/>
                        </a:rPr>
                        <a:t>。</a:t>
                      </a:r>
                      <a:endParaRPr lang="en-US" altLang="zh-TW" sz="1800" dirty="0" smtClean="0">
                        <a:solidFill>
                          <a:srgbClr val="002060"/>
                        </a:solidFill>
                        <a:latin typeface="微軟正黑體"/>
                        <a:cs typeface="微軟正黑體"/>
                      </a:endParaRPr>
                    </a:p>
                    <a:p>
                      <a:pPr marL="144780" marR="184785" algn="just">
                        <a:lnSpc>
                          <a:spcPct val="100000"/>
                        </a:lnSpc>
                        <a:spcBef>
                          <a:spcPts val="1200"/>
                        </a:spcBef>
                      </a:pPr>
                      <a:r>
                        <a:rPr sz="2000" b="1" u="heavy" dirty="0" err="1" smtClean="0">
                          <a:solidFill>
                            <a:srgbClr val="002060"/>
                          </a:solidFill>
                          <a:latin typeface="微軟正黑體"/>
                          <a:cs typeface="微軟正黑體"/>
                        </a:rPr>
                        <a:t>實習生將接觸</a:t>
                      </a:r>
                      <a:r>
                        <a:rPr sz="2000" b="1" u="heavy" dirty="0" err="1">
                          <a:solidFill>
                            <a:srgbClr val="002060"/>
                          </a:solidFill>
                          <a:latin typeface="微軟正黑體"/>
                          <a:cs typeface="微軟正黑體"/>
                        </a:rPr>
                        <a:t>：</a:t>
                      </a:r>
                      <a:r>
                        <a:rPr sz="2000" b="1" u="heavy" dirty="0" err="1" smtClean="0">
                          <a:solidFill>
                            <a:srgbClr val="002060"/>
                          </a:solidFill>
                          <a:latin typeface="微軟正黑體"/>
                          <a:cs typeface="微軟正黑體"/>
                        </a:rPr>
                        <a:t>線上業</a:t>
                      </a:r>
                      <a:r>
                        <a:rPr sz="2000" b="1" u="heavy" spc="-15" dirty="0" err="1" smtClean="0">
                          <a:solidFill>
                            <a:srgbClr val="002060"/>
                          </a:solidFill>
                          <a:latin typeface="微軟正黑體"/>
                          <a:cs typeface="微軟正黑體"/>
                        </a:rPr>
                        <a:t>務</a:t>
                      </a:r>
                      <a:r>
                        <a:rPr sz="2000" b="1" u="heavy" dirty="0" err="1" smtClean="0">
                          <a:solidFill>
                            <a:srgbClr val="002060"/>
                          </a:solidFill>
                          <a:latin typeface="微軟正黑體"/>
                          <a:cs typeface="微軟正黑體"/>
                        </a:rPr>
                        <a:t>及專案活</a:t>
                      </a:r>
                      <a:r>
                        <a:rPr sz="2000" b="1" u="heavy" spc="-2035" dirty="0" err="1" smtClean="0">
                          <a:solidFill>
                            <a:srgbClr val="002060"/>
                          </a:solidFill>
                          <a:latin typeface="微軟正黑體"/>
                          <a:cs typeface="微軟正黑體"/>
                        </a:rPr>
                        <a:t>動</a:t>
                      </a:r>
                      <a:endParaRPr lang="en-US" sz="2000" b="1" u="heavy" spc="-2035" dirty="0" smtClean="0">
                        <a:solidFill>
                          <a:srgbClr val="002060"/>
                        </a:solidFill>
                        <a:latin typeface="微軟正黑體"/>
                        <a:cs typeface="微軟正黑體"/>
                      </a:endParaRPr>
                    </a:p>
                  </a:txBody>
                  <a:tcPr marL="0" marR="0" marT="39370" marB="0">
                    <a:solidFill>
                      <a:schemeClr val="accent6">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548719"/>
            <a:ext cx="9144000" cy="6309360"/>
          </a:xfrm>
          <a:prstGeom prst="rect">
            <a:avLst/>
          </a:prstGeom>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25"/>
              </a:spcBef>
            </a:pPr>
            <a:endParaRPr sz="1550">
              <a:latin typeface="Times New Roman"/>
              <a:cs typeface="Times New Roman"/>
            </a:endParaRPr>
          </a:p>
          <a:p>
            <a:pPr marR="287020" algn="r">
              <a:lnSpc>
                <a:spcPct val="100000"/>
              </a:lnSpc>
            </a:pPr>
            <a:r>
              <a:rPr sz="900" dirty="0">
                <a:latin typeface="微軟正黑體"/>
                <a:cs typeface="微軟正黑體"/>
              </a:rPr>
              <a:t>6</a:t>
            </a:r>
            <a:endParaRPr sz="900">
              <a:latin typeface="微軟正黑體"/>
              <a:cs typeface="微軟正黑體"/>
            </a:endParaRPr>
          </a:p>
        </p:txBody>
      </p:sp>
      <p:sp>
        <p:nvSpPr>
          <p:cNvPr id="3" name="object 3"/>
          <p:cNvSpPr/>
          <p:nvPr/>
        </p:nvSpPr>
        <p:spPr>
          <a:xfrm>
            <a:off x="0" y="548719"/>
            <a:ext cx="9144000" cy="630927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0" y="548639"/>
            <a:ext cx="9144000" cy="6309360"/>
          </a:xfrm>
          <a:custGeom>
            <a:avLst/>
            <a:gdLst/>
            <a:ahLst/>
            <a:cxnLst/>
            <a:rect l="l" t="t" r="r" b="b"/>
            <a:pathLst>
              <a:path w="9144000" h="6309359">
                <a:moveTo>
                  <a:pt x="0" y="6309360"/>
                </a:moveTo>
                <a:lnTo>
                  <a:pt x="9144000" y="6309360"/>
                </a:lnTo>
                <a:lnTo>
                  <a:pt x="9144000" y="0"/>
                </a:lnTo>
                <a:lnTo>
                  <a:pt x="0" y="0"/>
                </a:lnTo>
                <a:lnTo>
                  <a:pt x="0" y="6309360"/>
                </a:lnTo>
                <a:close/>
              </a:path>
            </a:pathLst>
          </a:custGeom>
          <a:solidFill>
            <a:srgbClr val="7E7E7E">
              <a:alpha val="79998"/>
            </a:srgbClr>
          </a:solidFill>
        </p:spPr>
        <p:txBody>
          <a:bodyPr wrap="square" lIns="0" tIns="0" rIns="0" bIns="0" rtlCol="0"/>
          <a:lstStyle/>
          <a:p>
            <a:endParaRPr/>
          </a:p>
        </p:txBody>
      </p:sp>
      <p:sp>
        <p:nvSpPr>
          <p:cNvPr id="5" name="object 5"/>
          <p:cNvSpPr txBox="1">
            <a:spLocks noGrp="1"/>
          </p:cNvSpPr>
          <p:nvPr>
            <p:ph type="title"/>
          </p:nvPr>
        </p:nvSpPr>
        <p:spPr>
          <a:xfrm>
            <a:off x="78739" y="580390"/>
            <a:ext cx="3070860" cy="650240"/>
          </a:xfrm>
          <a:prstGeom prst="rect">
            <a:avLst/>
          </a:prstGeom>
        </p:spPr>
        <p:txBody>
          <a:bodyPr vert="horz" wrap="square" lIns="0" tIns="0" rIns="0" bIns="0" rtlCol="0">
            <a:spAutoFit/>
          </a:bodyPr>
          <a:lstStyle/>
          <a:p>
            <a:pPr marL="12700">
              <a:lnSpc>
                <a:spcPct val="100000"/>
              </a:lnSpc>
            </a:pPr>
            <a:r>
              <a:rPr sz="4000" b="1" i="0" spc="-5" dirty="0">
                <a:solidFill>
                  <a:srgbClr val="FFFFFF"/>
                </a:solidFill>
                <a:latin typeface="微軟正黑體"/>
                <a:cs typeface="微軟正黑體"/>
              </a:rPr>
              <a:t>多元實習部門</a:t>
            </a:r>
            <a:endParaRPr sz="4000">
              <a:latin typeface="微軟正黑體"/>
              <a:cs typeface="微軟正黑體"/>
            </a:endParaRPr>
          </a:p>
        </p:txBody>
      </p:sp>
      <p:graphicFrame>
        <p:nvGraphicFramePr>
          <p:cNvPr id="6" name="object 6"/>
          <p:cNvGraphicFramePr>
            <a:graphicFrameLocks noGrp="1"/>
          </p:cNvGraphicFramePr>
          <p:nvPr>
            <p:extLst>
              <p:ext uri="{D42A27DB-BD31-4B8C-83A1-F6EECF244321}">
                <p14:modId xmlns:p14="http://schemas.microsoft.com/office/powerpoint/2010/main" val="4241389393"/>
              </p:ext>
            </p:extLst>
          </p:nvPr>
        </p:nvGraphicFramePr>
        <p:xfrm>
          <a:off x="314185" y="1412747"/>
          <a:ext cx="8440432" cy="5308730"/>
        </p:xfrm>
        <a:graphic>
          <a:graphicData uri="http://schemas.openxmlformats.org/drawingml/2006/table">
            <a:tbl>
              <a:tblPr firstRow="1" bandRow="1">
                <a:tableStyleId>{2D5ABB26-0587-4C30-8999-92F81FD0307C}</a:tableStyleId>
              </a:tblPr>
              <a:tblGrid>
                <a:gridCol w="1725841"/>
                <a:gridCol w="1134783"/>
                <a:gridCol w="918210"/>
                <a:gridCol w="4661598"/>
              </a:tblGrid>
              <a:tr h="442760">
                <a:tc>
                  <a:txBody>
                    <a:bodyPr/>
                    <a:lstStyle/>
                    <a:p>
                      <a:pPr marL="91440">
                        <a:lnSpc>
                          <a:spcPct val="100000"/>
                        </a:lnSpc>
                        <a:spcBef>
                          <a:spcPts val="290"/>
                        </a:spcBef>
                      </a:pPr>
                      <a:r>
                        <a:rPr sz="2400" b="1" dirty="0">
                          <a:solidFill>
                            <a:srgbClr val="FFFFFF"/>
                          </a:solidFill>
                          <a:latin typeface="微軟正黑體"/>
                          <a:cs typeface="微軟正黑體"/>
                        </a:rPr>
                        <a:t>部門</a:t>
                      </a:r>
                      <a:endParaRPr sz="2400" dirty="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361315">
                        <a:lnSpc>
                          <a:spcPct val="100000"/>
                        </a:lnSpc>
                        <a:spcBef>
                          <a:spcPts val="290"/>
                        </a:spcBef>
                      </a:pPr>
                      <a:r>
                        <a:rPr sz="2400" b="1" dirty="0">
                          <a:solidFill>
                            <a:srgbClr val="FFFFFF"/>
                          </a:solidFill>
                          <a:latin typeface="微軟正黑體"/>
                          <a:cs typeface="微軟正黑體"/>
                        </a:rPr>
                        <a:t>地點</a:t>
                      </a:r>
                      <a:endParaRPr sz="240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163195">
                        <a:lnSpc>
                          <a:spcPct val="100000"/>
                        </a:lnSpc>
                        <a:spcBef>
                          <a:spcPts val="290"/>
                        </a:spcBef>
                      </a:pPr>
                      <a:r>
                        <a:rPr sz="2400" b="1" dirty="0">
                          <a:solidFill>
                            <a:srgbClr val="FFFFFF"/>
                          </a:solidFill>
                          <a:latin typeface="微軟正黑體"/>
                          <a:cs typeface="微軟正黑體"/>
                        </a:rPr>
                        <a:t>員額</a:t>
                      </a:r>
                      <a:endParaRPr sz="240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144780">
                        <a:lnSpc>
                          <a:spcPct val="100000"/>
                        </a:lnSpc>
                        <a:spcBef>
                          <a:spcPts val="290"/>
                        </a:spcBef>
                      </a:pPr>
                      <a:r>
                        <a:rPr sz="2400" b="1" dirty="0">
                          <a:solidFill>
                            <a:srgbClr val="FFFFFF"/>
                          </a:solidFill>
                          <a:latin typeface="微軟正黑體"/>
                          <a:cs typeface="微軟正黑體"/>
                        </a:rPr>
                        <a:t>部門主要職掌</a:t>
                      </a:r>
                      <a:endParaRPr sz="2400">
                        <a:latin typeface="微軟正黑體"/>
                        <a:cs typeface="微軟正黑體"/>
                      </a:endParaRPr>
                    </a:p>
                  </a:txBody>
                  <a:tcPr marL="0" marR="0" marT="36830" marB="0">
                    <a:lnB w="25400">
                      <a:solidFill>
                        <a:srgbClr val="FFFFFF"/>
                      </a:solidFill>
                      <a:prstDash val="solid"/>
                    </a:lnB>
                    <a:solidFill>
                      <a:srgbClr val="000000"/>
                    </a:solidFill>
                  </a:tcPr>
                </a:tc>
              </a:tr>
              <a:tr h="1497293">
                <a:tc>
                  <a:txBody>
                    <a:bodyPr/>
                    <a:lstStyle/>
                    <a:p>
                      <a:pPr>
                        <a:lnSpc>
                          <a:spcPct val="100000"/>
                        </a:lnSpc>
                      </a:pPr>
                      <a:endParaRPr sz="2600" dirty="0">
                        <a:latin typeface="Times New Roman"/>
                        <a:cs typeface="Times New Roman"/>
                      </a:endParaRPr>
                    </a:p>
                    <a:p>
                      <a:pPr marL="91440">
                        <a:lnSpc>
                          <a:spcPct val="100000"/>
                        </a:lnSpc>
                        <a:spcBef>
                          <a:spcPts val="2020"/>
                        </a:spcBef>
                      </a:pPr>
                      <a:r>
                        <a:rPr lang="zh-TW" altLang="en-US"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商品開發</a:t>
                      </a:r>
                      <a:r>
                        <a:rPr sz="2000" b="1" dirty="0" smtClean="0">
                          <a:solidFill>
                            <a:srgbClr val="FF0066"/>
                          </a:solidFill>
                          <a:effectLst>
                            <a:outerShdw blurRad="38100" dist="38100" dir="2700000" algn="tl">
                              <a:srgbClr val="000000">
                                <a:alpha val="43137"/>
                              </a:srgbClr>
                            </a:outerShdw>
                          </a:effectLst>
                          <a:latin typeface="微軟正黑體"/>
                          <a:cs typeface="微軟正黑體"/>
                        </a:rPr>
                        <a:t>部</a:t>
                      </a:r>
                      <a:endParaRPr sz="2000" dirty="0">
                        <a:solidFill>
                          <a:srgbClr val="FF0066"/>
                        </a:solidFill>
                        <a:effectLst>
                          <a:outerShdw blurRad="38100" dist="38100" dir="2700000" algn="tl">
                            <a:srgbClr val="000000">
                              <a:alpha val="43137"/>
                            </a:srgbClr>
                          </a:outerShdw>
                        </a:effectLst>
                        <a:latin typeface="微軟正黑體"/>
                        <a:cs typeface="微軟正黑體"/>
                      </a:endParaRPr>
                    </a:p>
                  </a:txBody>
                  <a:tcPr marL="0" marR="0" marT="0" marB="0">
                    <a:lnT w="25400">
                      <a:solidFill>
                        <a:srgbClr val="FFFFFF"/>
                      </a:solidFill>
                      <a:prstDash val="solid"/>
                    </a:lnT>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marL="361315">
                        <a:lnSpc>
                          <a:spcPct val="100000"/>
                        </a:lnSpc>
                        <a:spcBef>
                          <a:spcPts val="2020"/>
                        </a:spcBef>
                      </a:pPr>
                      <a:r>
                        <a:rPr sz="2000" dirty="0">
                          <a:solidFill>
                            <a:srgbClr val="002060"/>
                          </a:solidFill>
                          <a:latin typeface="微軟正黑體"/>
                          <a:cs typeface="微軟正黑體"/>
                        </a:rPr>
                        <a:t>台北</a:t>
                      </a:r>
                    </a:p>
                  </a:txBody>
                  <a:tcPr marL="0" marR="0" marT="0" marB="0">
                    <a:lnT w="25400">
                      <a:solidFill>
                        <a:srgbClr val="FFFFFF"/>
                      </a:solidFill>
                      <a:prstDash val="solid"/>
                    </a:lnT>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marL="163195">
                        <a:lnSpc>
                          <a:spcPct val="100000"/>
                        </a:lnSpc>
                        <a:spcBef>
                          <a:spcPts val="2020"/>
                        </a:spcBef>
                      </a:pPr>
                      <a:r>
                        <a:rPr lang="en-US" altLang="zh-TW" sz="2000" dirty="0" smtClean="0">
                          <a:solidFill>
                            <a:srgbClr val="002060"/>
                          </a:solidFill>
                          <a:latin typeface="微軟正黑體"/>
                          <a:cs typeface="微軟正黑體"/>
                        </a:rPr>
                        <a:t>2</a:t>
                      </a:r>
                      <a:endParaRPr sz="2000" dirty="0">
                        <a:solidFill>
                          <a:srgbClr val="002060"/>
                        </a:solidFill>
                        <a:latin typeface="微軟正黑體"/>
                        <a:cs typeface="微軟正黑體"/>
                      </a:endParaRPr>
                    </a:p>
                  </a:txBody>
                  <a:tcPr marL="0" marR="0" marT="0" marB="0">
                    <a:lnT w="25400">
                      <a:solidFill>
                        <a:srgbClr val="FFFFFF"/>
                      </a:solidFill>
                      <a:prstDash val="solid"/>
                    </a:lnT>
                    <a:solidFill>
                      <a:schemeClr val="accent6">
                        <a:lumMod val="20000"/>
                        <a:lumOff val="80000"/>
                      </a:schemeClr>
                    </a:solidFill>
                  </a:tcPr>
                </a:tc>
                <a:tc>
                  <a:txBody>
                    <a:bodyPr/>
                    <a:lstStyle/>
                    <a:p>
                      <a:pPr marL="144780" marR="184785" algn="just">
                        <a:lnSpc>
                          <a:spcPct val="100000"/>
                        </a:lnSpc>
                        <a:spcBef>
                          <a:spcPts val="204"/>
                        </a:spcBef>
                      </a:pP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掌理各種新商品之企劃、研究、設計、送審、販賣、追蹤、修正事宜、數理保全計算及商品問題之研究等事項。</a:t>
                      </a:r>
                      <a:endPar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endParaRPr>
                    </a:p>
                    <a:p>
                      <a:pPr marL="144780" marR="184785" algn="just">
                        <a:lnSpc>
                          <a:spcPct val="100000"/>
                        </a:lnSpc>
                        <a:spcBef>
                          <a:spcPts val="600"/>
                        </a:spcBef>
                      </a:pPr>
                      <a:r>
                        <a:rPr sz="2000" b="1" u="heavy" dirty="0" err="1" smtClean="0">
                          <a:solidFill>
                            <a:srgbClr val="002060"/>
                          </a:solidFill>
                          <a:latin typeface="微軟正黑體"/>
                          <a:cs typeface="微軟正黑體"/>
                        </a:rPr>
                        <a:t>實習生將接觸</a:t>
                      </a:r>
                      <a:r>
                        <a:rPr sz="2000" b="1" u="heavy" dirty="0" err="1">
                          <a:solidFill>
                            <a:srgbClr val="002060"/>
                          </a:solidFill>
                          <a:latin typeface="微軟正黑體"/>
                          <a:cs typeface="微軟正黑體"/>
                        </a:rPr>
                        <a:t>：線上業</a:t>
                      </a:r>
                      <a:r>
                        <a:rPr sz="2000" b="1" u="heavy" spc="-15" dirty="0" err="1">
                          <a:solidFill>
                            <a:srgbClr val="002060"/>
                          </a:solidFill>
                          <a:latin typeface="微軟正黑體"/>
                          <a:cs typeface="微軟正黑體"/>
                        </a:rPr>
                        <a:t>務</a:t>
                      </a:r>
                      <a:r>
                        <a:rPr sz="2000" b="1" u="heavy" dirty="0" err="1">
                          <a:solidFill>
                            <a:srgbClr val="002060"/>
                          </a:solidFill>
                          <a:latin typeface="微軟正黑體"/>
                          <a:cs typeface="微軟正黑體"/>
                        </a:rPr>
                        <a:t>及專</a:t>
                      </a:r>
                      <a:r>
                        <a:rPr sz="2000" b="1" u="heavy" spc="-15" dirty="0" err="1">
                          <a:solidFill>
                            <a:srgbClr val="002060"/>
                          </a:solidFill>
                          <a:latin typeface="微軟正黑體"/>
                          <a:cs typeface="微軟正黑體"/>
                        </a:rPr>
                        <a:t>案</a:t>
                      </a:r>
                      <a:r>
                        <a:rPr sz="2000" b="1" u="heavy" dirty="0" err="1">
                          <a:solidFill>
                            <a:srgbClr val="002060"/>
                          </a:solidFill>
                          <a:latin typeface="微軟正黑體"/>
                          <a:cs typeface="微軟正黑體"/>
                        </a:rPr>
                        <a:t>活動</a:t>
                      </a:r>
                      <a:endParaRPr sz="2000" b="1" dirty="0">
                        <a:solidFill>
                          <a:srgbClr val="002060"/>
                        </a:solidFill>
                        <a:latin typeface="微軟正黑體"/>
                        <a:cs typeface="微軟正黑體"/>
                      </a:endParaRPr>
                    </a:p>
                  </a:txBody>
                  <a:tcPr marL="0" marR="0" marT="26034" marB="0">
                    <a:lnT w="25400">
                      <a:solidFill>
                        <a:srgbClr val="FFFFFF"/>
                      </a:solidFill>
                      <a:prstDash val="solid"/>
                    </a:lnT>
                    <a:solidFill>
                      <a:schemeClr val="accent6">
                        <a:lumMod val="20000"/>
                        <a:lumOff val="80000"/>
                      </a:schemeClr>
                    </a:solidFill>
                  </a:tcPr>
                </a:tc>
              </a:tr>
              <a:tr h="1509075">
                <a:tc>
                  <a:txBody>
                    <a:bodyPr/>
                    <a:lstStyle/>
                    <a:p>
                      <a:pPr>
                        <a:lnSpc>
                          <a:spcPct val="100000"/>
                        </a:lnSpc>
                      </a:pPr>
                      <a:endParaRPr sz="3400" dirty="0">
                        <a:latin typeface="Times New Roman"/>
                        <a:cs typeface="Times New Roman"/>
                      </a:endParaRPr>
                    </a:p>
                    <a:p>
                      <a:pPr marL="91440">
                        <a:lnSpc>
                          <a:spcPct val="100000"/>
                        </a:lnSpc>
                      </a:pPr>
                      <a:r>
                        <a:rPr lang="zh-TW" altLang="en-US" sz="18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資產負債管理</a:t>
                      </a:r>
                      <a:r>
                        <a:rPr sz="1800" b="1" dirty="0" smtClean="0">
                          <a:solidFill>
                            <a:srgbClr val="FF0066"/>
                          </a:solidFill>
                          <a:effectLst>
                            <a:outerShdw blurRad="38100" dist="38100" dir="2700000" algn="tl">
                              <a:srgbClr val="000000">
                                <a:alpha val="43137"/>
                              </a:srgbClr>
                            </a:outerShdw>
                          </a:effectLst>
                          <a:latin typeface="微軟正黑體"/>
                          <a:cs typeface="微軟正黑體"/>
                        </a:rPr>
                        <a:t>部</a:t>
                      </a:r>
                      <a:endParaRPr sz="1800" dirty="0">
                        <a:solidFill>
                          <a:srgbClr val="FF0066"/>
                        </a:solidFill>
                        <a:effectLst>
                          <a:outerShdw blurRad="38100" dist="38100" dir="2700000" algn="tl">
                            <a:srgbClr val="000000">
                              <a:alpha val="43137"/>
                            </a:srgbClr>
                          </a:outerShdw>
                        </a:effectLst>
                        <a:latin typeface="微軟正黑體"/>
                        <a:cs typeface="微軟正黑體"/>
                      </a:endParaRPr>
                    </a:p>
                  </a:txBody>
                  <a:tcPr marL="0" marR="0" marT="0" marB="0">
                    <a:solidFill>
                      <a:srgbClr val="FFFFFF"/>
                    </a:solidFill>
                  </a:tcPr>
                </a:tc>
                <a:tc>
                  <a:txBody>
                    <a:bodyPr/>
                    <a:lstStyle/>
                    <a:p>
                      <a:pPr>
                        <a:lnSpc>
                          <a:spcPct val="100000"/>
                        </a:lnSpc>
                      </a:pPr>
                      <a:endParaRPr sz="3400">
                        <a:solidFill>
                          <a:srgbClr val="002060"/>
                        </a:solidFill>
                        <a:latin typeface="Times New Roman"/>
                        <a:cs typeface="Times New Roman"/>
                      </a:endParaRPr>
                    </a:p>
                    <a:p>
                      <a:pPr marL="361315">
                        <a:lnSpc>
                          <a:spcPct val="100000"/>
                        </a:lnSpc>
                      </a:pPr>
                      <a:r>
                        <a:rPr sz="2000" dirty="0">
                          <a:solidFill>
                            <a:srgbClr val="002060"/>
                          </a:solidFill>
                          <a:latin typeface="微軟正黑體"/>
                          <a:cs typeface="微軟正黑體"/>
                        </a:rPr>
                        <a:t>台北</a:t>
                      </a:r>
                      <a:endParaRPr sz="2000">
                        <a:solidFill>
                          <a:srgbClr val="002060"/>
                        </a:solidFill>
                        <a:latin typeface="微軟正黑體"/>
                        <a:cs typeface="微軟正黑體"/>
                      </a:endParaRPr>
                    </a:p>
                  </a:txBody>
                  <a:tcPr marL="0" marR="0" marT="0" marB="0">
                    <a:solidFill>
                      <a:srgbClr val="FFFFFF"/>
                    </a:solidFill>
                  </a:tcPr>
                </a:tc>
                <a:tc>
                  <a:txBody>
                    <a:bodyPr/>
                    <a:lstStyle/>
                    <a:p>
                      <a:pPr>
                        <a:lnSpc>
                          <a:spcPct val="100000"/>
                        </a:lnSpc>
                      </a:pPr>
                      <a:endParaRPr sz="3400" dirty="0">
                        <a:solidFill>
                          <a:srgbClr val="002060"/>
                        </a:solidFill>
                        <a:latin typeface="Times New Roman"/>
                        <a:cs typeface="Times New Roman"/>
                      </a:endParaRPr>
                    </a:p>
                    <a:p>
                      <a:pPr marL="163195">
                        <a:lnSpc>
                          <a:spcPct val="100000"/>
                        </a:lnSpc>
                      </a:pPr>
                      <a:r>
                        <a:rPr lang="en-US" altLang="zh-TW" sz="2000" dirty="0" smtClean="0">
                          <a:solidFill>
                            <a:srgbClr val="002060"/>
                          </a:solidFill>
                          <a:latin typeface="微軟正黑體"/>
                          <a:cs typeface="微軟正黑體"/>
                        </a:rPr>
                        <a:t>3</a:t>
                      </a:r>
                      <a:endParaRPr sz="2000" dirty="0">
                        <a:solidFill>
                          <a:srgbClr val="002060"/>
                        </a:solidFill>
                        <a:latin typeface="微軟正黑體"/>
                        <a:cs typeface="微軟正黑體"/>
                      </a:endParaRPr>
                    </a:p>
                  </a:txBody>
                  <a:tcPr marL="0" marR="0" marT="0" marB="0">
                    <a:solidFill>
                      <a:srgbClr val="FFFFFF"/>
                    </a:solidFill>
                  </a:tcPr>
                </a:tc>
                <a:tc>
                  <a:txBody>
                    <a:bodyPr/>
                    <a:lstStyle/>
                    <a:p>
                      <a:pPr marL="144780" marR="184785">
                        <a:lnSpc>
                          <a:spcPct val="100000"/>
                        </a:lnSpc>
                        <a:spcBef>
                          <a:spcPts val="310"/>
                        </a:spcBef>
                      </a:pP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掌理公司資產負債管理之企劃、執行、評估與控管，及精算模型建構與假設訂定等相關事宜。</a:t>
                      </a:r>
                      <a:endPar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endParaRPr>
                    </a:p>
                    <a:p>
                      <a:pPr marL="144780" marR="184785">
                        <a:lnSpc>
                          <a:spcPct val="100000"/>
                        </a:lnSpc>
                        <a:spcBef>
                          <a:spcPts val="310"/>
                        </a:spcBef>
                      </a:pPr>
                      <a:r>
                        <a:rPr sz="2000" b="1" u="heavy" dirty="0" err="1" smtClean="0">
                          <a:solidFill>
                            <a:srgbClr val="002060"/>
                          </a:solidFill>
                          <a:latin typeface="微軟正黑體"/>
                          <a:cs typeface="微軟正黑體"/>
                        </a:rPr>
                        <a:t>實習生將接觸</a:t>
                      </a:r>
                      <a:r>
                        <a:rPr sz="2000" b="1" u="heavy" dirty="0" err="1">
                          <a:solidFill>
                            <a:srgbClr val="002060"/>
                          </a:solidFill>
                          <a:latin typeface="微軟正黑體"/>
                          <a:cs typeface="微軟正黑體"/>
                        </a:rPr>
                        <a:t>：線上業</a:t>
                      </a:r>
                      <a:r>
                        <a:rPr sz="2000" b="1" u="heavy" spc="-15" dirty="0" err="1">
                          <a:solidFill>
                            <a:srgbClr val="002060"/>
                          </a:solidFill>
                          <a:latin typeface="微軟正黑體"/>
                          <a:cs typeface="微軟正黑體"/>
                        </a:rPr>
                        <a:t>務</a:t>
                      </a:r>
                      <a:r>
                        <a:rPr sz="2000" b="1" u="heavy" dirty="0" err="1">
                          <a:solidFill>
                            <a:srgbClr val="002060"/>
                          </a:solidFill>
                          <a:latin typeface="微軟正黑體"/>
                          <a:cs typeface="微軟正黑體"/>
                        </a:rPr>
                        <a:t>及專</a:t>
                      </a:r>
                      <a:r>
                        <a:rPr sz="2000" b="1" u="heavy" spc="-15" dirty="0" err="1">
                          <a:solidFill>
                            <a:srgbClr val="002060"/>
                          </a:solidFill>
                          <a:latin typeface="微軟正黑體"/>
                          <a:cs typeface="微軟正黑體"/>
                        </a:rPr>
                        <a:t>案</a:t>
                      </a:r>
                      <a:r>
                        <a:rPr sz="2000" b="1" u="heavy" dirty="0" err="1">
                          <a:solidFill>
                            <a:srgbClr val="002060"/>
                          </a:solidFill>
                          <a:latin typeface="微軟正黑體"/>
                          <a:cs typeface="微軟正黑體"/>
                        </a:rPr>
                        <a:t>活動</a:t>
                      </a:r>
                      <a:endParaRPr sz="2000" b="1" dirty="0">
                        <a:solidFill>
                          <a:srgbClr val="002060"/>
                        </a:solidFill>
                        <a:latin typeface="微軟正黑體"/>
                        <a:cs typeface="微軟正黑體"/>
                      </a:endParaRPr>
                    </a:p>
                  </a:txBody>
                  <a:tcPr marL="0" marR="0" marT="39370" marB="0">
                    <a:solidFill>
                      <a:srgbClr val="FFFFFF"/>
                    </a:solidFill>
                  </a:tcPr>
                </a:tc>
              </a:tr>
              <a:tr h="1859602">
                <a:tc>
                  <a:txBody>
                    <a:bodyPr/>
                    <a:lstStyle/>
                    <a:p>
                      <a:pPr>
                        <a:lnSpc>
                          <a:spcPct val="100000"/>
                        </a:lnSpc>
                      </a:pPr>
                      <a:endParaRPr sz="2600" dirty="0">
                        <a:latin typeface="Times New Roman"/>
                        <a:cs typeface="Times New Roman"/>
                      </a:endParaRPr>
                    </a:p>
                    <a:p>
                      <a:pPr>
                        <a:lnSpc>
                          <a:spcPct val="100000"/>
                        </a:lnSpc>
                        <a:spcBef>
                          <a:spcPts val="45"/>
                        </a:spcBef>
                      </a:pPr>
                      <a:endParaRPr sz="2850" dirty="0">
                        <a:latin typeface="Times New Roman"/>
                        <a:cs typeface="Times New Roman"/>
                      </a:endParaRPr>
                    </a:p>
                    <a:p>
                      <a:pPr marL="91440">
                        <a:lnSpc>
                          <a:spcPct val="100000"/>
                        </a:lnSpc>
                      </a:pPr>
                      <a:r>
                        <a:rPr lang="zh-TW" altLang="en-US"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數理</a:t>
                      </a:r>
                      <a:r>
                        <a:rPr sz="2000" b="1" dirty="0" smtClean="0">
                          <a:solidFill>
                            <a:srgbClr val="FF0066"/>
                          </a:solidFill>
                          <a:effectLst>
                            <a:outerShdw blurRad="38100" dist="38100" dir="2700000" algn="tl">
                              <a:srgbClr val="000000">
                                <a:alpha val="43137"/>
                              </a:srgbClr>
                            </a:outerShdw>
                          </a:effectLst>
                          <a:latin typeface="微軟正黑體"/>
                          <a:cs typeface="微軟正黑體"/>
                        </a:rPr>
                        <a:t>部</a:t>
                      </a:r>
                      <a:endParaRPr sz="2000" dirty="0">
                        <a:solidFill>
                          <a:srgbClr val="FF0066"/>
                        </a:solidFill>
                        <a:effectLst>
                          <a:outerShdw blurRad="38100" dist="38100" dir="2700000" algn="tl">
                            <a:srgbClr val="000000">
                              <a:alpha val="43137"/>
                            </a:srgbClr>
                          </a:outerShdw>
                        </a:effectLst>
                        <a:latin typeface="微軟正黑體"/>
                        <a:cs typeface="微軟正黑體"/>
                      </a:endParaRPr>
                    </a:p>
                  </a:txBody>
                  <a:tcPr marL="0" marR="0" marT="0" marB="0">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a:lnSpc>
                          <a:spcPct val="100000"/>
                        </a:lnSpc>
                        <a:spcBef>
                          <a:spcPts val="45"/>
                        </a:spcBef>
                      </a:pPr>
                      <a:endParaRPr sz="2850" dirty="0">
                        <a:solidFill>
                          <a:srgbClr val="002060"/>
                        </a:solidFill>
                        <a:latin typeface="Times New Roman"/>
                        <a:cs typeface="Times New Roman"/>
                      </a:endParaRPr>
                    </a:p>
                    <a:p>
                      <a:pPr marL="361315">
                        <a:lnSpc>
                          <a:spcPct val="100000"/>
                        </a:lnSpc>
                      </a:pPr>
                      <a:r>
                        <a:rPr sz="2000" dirty="0">
                          <a:solidFill>
                            <a:srgbClr val="002060"/>
                          </a:solidFill>
                          <a:latin typeface="微軟正黑體"/>
                          <a:cs typeface="微軟正黑體"/>
                        </a:rPr>
                        <a:t>台北</a:t>
                      </a:r>
                    </a:p>
                  </a:txBody>
                  <a:tcPr marL="0" marR="0" marT="0" marB="0">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a:lnSpc>
                          <a:spcPct val="100000"/>
                        </a:lnSpc>
                        <a:spcBef>
                          <a:spcPts val="45"/>
                        </a:spcBef>
                      </a:pPr>
                      <a:endParaRPr sz="2850" dirty="0">
                        <a:solidFill>
                          <a:srgbClr val="002060"/>
                        </a:solidFill>
                        <a:latin typeface="Times New Roman"/>
                        <a:cs typeface="Times New Roman"/>
                      </a:endParaRPr>
                    </a:p>
                    <a:p>
                      <a:pPr marL="163195">
                        <a:lnSpc>
                          <a:spcPct val="100000"/>
                        </a:lnSpc>
                      </a:pPr>
                      <a:r>
                        <a:rPr lang="en-US" altLang="zh-TW" sz="2000" dirty="0" smtClean="0">
                          <a:solidFill>
                            <a:srgbClr val="002060"/>
                          </a:solidFill>
                          <a:latin typeface="微軟正黑體"/>
                          <a:cs typeface="微軟正黑體"/>
                        </a:rPr>
                        <a:t>2</a:t>
                      </a:r>
                      <a:endParaRPr sz="2000" dirty="0">
                        <a:solidFill>
                          <a:srgbClr val="002060"/>
                        </a:solidFill>
                        <a:latin typeface="微軟正黑體"/>
                        <a:cs typeface="微軟正黑體"/>
                      </a:endParaRPr>
                    </a:p>
                  </a:txBody>
                  <a:tcPr marL="0" marR="0" marT="0" marB="0">
                    <a:solidFill>
                      <a:schemeClr val="accent6">
                        <a:lumMod val="20000"/>
                        <a:lumOff val="80000"/>
                      </a:schemeClr>
                    </a:solidFill>
                  </a:tcPr>
                </a:tc>
                <a:tc>
                  <a:txBody>
                    <a:bodyPr/>
                    <a:lstStyle/>
                    <a:p>
                      <a:pPr marL="144780" marR="184785" algn="just">
                        <a:lnSpc>
                          <a:spcPct val="100000"/>
                        </a:lnSpc>
                        <a:spcBef>
                          <a:spcPts val="310"/>
                        </a:spcBef>
                      </a:pPr>
                      <a:r>
                        <a:rPr lang="zh-TW" altLang="en-US" sz="2000" dirty="0" smtClean="0">
                          <a:solidFill>
                            <a:srgbClr val="002060"/>
                          </a:solidFill>
                          <a:latin typeface="微軟正黑體" panose="020B0604030504040204" pitchFamily="34" charset="-120"/>
                          <a:ea typeface="微軟正黑體" panose="020B0604030504040204" pitchFamily="34" charset="-120"/>
                          <a:cs typeface="微軟正黑體"/>
                        </a:rPr>
                        <a:t>掌理各種準備金核算、再保業務規劃與執行、年度簽證精算報告整合、公司隱含價值與新契約價值評估、國際財務報導準則研究與導入等相關事宜</a:t>
                      </a:r>
                      <a:r>
                        <a:rPr lang="zh-TW" altLang="en-US" sz="2000" dirty="0" smtClean="0">
                          <a:solidFill>
                            <a:srgbClr val="002060"/>
                          </a:solidFill>
                          <a:latin typeface="微軟正黑體"/>
                          <a:cs typeface="微軟正黑體"/>
                        </a:rPr>
                        <a:t>。</a:t>
                      </a:r>
                      <a:endParaRPr lang="en-US" altLang="zh-TW" sz="2000" dirty="0" smtClean="0">
                        <a:solidFill>
                          <a:srgbClr val="002060"/>
                        </a:solidFill>
                        <a:latin typeface="微軟正黑體"/>
                        <a:cs typeface="微軟正黑體"/>
                      </a:endParaRPr>
                    </a:p>
                    <a:p>
                      <a:pPr marL="144780" marR="184785" algn="just">
                        <a:lnSpc>
                          <a:spcPct val="100000"/>
                        </a:lnSpc>
                        <a:spcBef>
                          <a:spcPts val="600"/>
                        </a:spcBef>
                      </a:pPr>
                      <a:r>
                        <a:rPr sz="2000" b="1" u="heavy" dirty="0" err="1" smtClean="0">
                          <a:solidFill>
                            <a:srgbClr val="002060"/>
                          </a:solidFill>
                          <a:latin typeface="微軟正黑體"/>
                          <a:cs typeface="微軟正黑體"/>
                        </a:rPr>
                        <a:t>實習生將接觸</a:t>
                      </a:r>
                      <a:r>
                        <a:rPr sz="2000" b="1" u="heavy" dirty="0" err="1">
                          <a:solidFill>
                            <a:srgbClr val="002060"/>
                          </a:solidFill>
                          <a:latin typeface="微軟正黑體"/>
                          <a:cs typeface="微軟正黑體"/>
                        </a:rPr>
                        <a:t>：</a:t>
                      </a:r>
                      <a:r>
                        <a:rPr sz="2000" b="1" u="heavy" dirty="0" err="1" smtClean="0">
                          <a:solidFill>
                            <a:srgbClr val="002060"/>
                          </a:solidFill>
                          <a:latin typeface="微軟正黑體"/>
                          <a:cs typeface="微軟正黑體"/>
                        </a:rPr>
                        <a:t>線上業</a:t>
                      </a:r>
                      <a:r>
                        <a:rPr sz="2000" b="1" u="heavy" spc="-15" dirty="0" err="1" smtClean="0">
                          <a:solidFill>
                            <a:srgbClr val="002060"/>
                          </a:solidFill>
                          <a:latin typeface="微軟正黑體"/>
                          <a:cs typeface="微軟正黑體"/>
                        </a:rPr>
                        <a:t>務</a:t>
                      </a:r>
                      <a:r>
                        <a:rPr sz="2000" b="1" u="heavy" dirty="0" err="1" smtClean="0">
                          <a:solidFill>
                            <a:srgbClr val="002060"/>
                          </a:solidFill>
                          <a:latin typeface="微軟正黑體"/>
                          <a:cs typeface="微軟正黑體"/>
                        </a:rPr>
                        <a:t>及專案活</a:t>
                      </a:r>
                      <a:r>
                        <a:rPr sz="2000" b="1" u="heavy" spc="-2035" dirty="0" err="1" smtClean="0">
                          <a:solidFill>
                            <a:srgbClr val="002060"/>
                          </a:solidFill>
                          <a:latin typeface="微軟正黑體"/>
                          <a:cs typeface="微軟正黑體"/>
                        </a:rPr>
                        <a:t>動</a:t>
                      </a:r>
                      <a:endParaRPr sz="2000" b="1" dirty="0">
                        <a:solidFill>
                          <a:srgbClr val="002060"/>
                        </a:solidFill>
                        <a:latin typeface="微軟正黑體"/>
                        <a:cs typeface="微軟正黑體"/>
                      </a:endParaRPr>
                    </a:p>
                  </a:txBody>
                  <a:tcPr marL="0" marR="0" marT="39370" marB="0">
                    <a:solidFill>
                      <a:schemeClr val="accent6">
                        <a:lumMod val="20000"/>
                        <a:lumOff val="80000"/>
                      </a:schemeClr>
                    </a:solidFill>
                  </a:tcPr>
                </a:tc>
              </a:tr>
            </a:tbl>
          </a:graphicData>
        </a:graphic>
      </p:graphicFrame>
    </p:spTree>
    <p:extLst>
      <p:ext uri="{BB962C8B-B14F-4D97-AF65-F5344CB8AC3E}">
        <p14:creationId xmlns:p14="http://schemas.microsoft.com/office/powerpoint/2010/main" val="28554115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548719"/>
            <a:ext cx="9144000" cy="6309360"/>
          </a:xfrm>
          <a:prstGeom prst="rect">
            <a:avLst/>
          </a:prstGeom>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25"/>
              </a:spcBef>
            </a:pPr>
            <a:endParaRPr sz="1550">
              <a:latin typeface="Times New Roman"/>
              <a:cs typeface="Times New Roman"/>
            </a:endParaRPr>
          </a:p>
          <a:p>
            <a:pPr marR="287020" algn="r">
              <a:lnSpc>
                <a:spcPct val="100000"/>
              </a:lnSpc>
            </a:pPr>
            <a:r>
              <a:rPr sz="900" dirty="0">
                <a:latin typeface="微軟正黑體"/>
                <a:cs typeface="微軟正黑體"/>
              </a:rPr>
              <a:t>6</a:t>
            </a:r>
            <a:endParaRPr sz="900">
              <a:latin typeface="微軟正黑體"/>
              <a:cs typeface="微軟正黑體"/>
            </a:endParaRPr>
          </a:p>
        </p:txBody>
      </p:sp>
      <p:sp>
        <p:nvSpPr>
          <p:cNvPr id="3" name="object 3"/>
          <p:cNvSpPr/>
          <p:nvPr/>
        </p:nvSpPr>
        <p:spPr>
          <a:xfrm>
            <a:off x="0" y="548719"/>
            <a:ext cx="9144000" cy="630927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0" y="548639"/>
            <a:ext cx="9144000" cy="6309360"/>
          </a:xfrm>
          <a:custGeom>
            <a:avLst/>
            <a:gdLst/>
            <a:ahLst/>
            <a:cxnLst/>
            <a:rect l="l" t="t" r="r" b="b"/>
            <a:pathLst>
              <a:path w="9144000" h="6309359">
                <a:moveTo>
                  <a:pt x="0" y="6309360"/>
                </a:moveTo>
                <a:lnTo>
                  <a:pt x="9144000" y="6309360"/>
                </a:lnTo>
                <a:lnTo>
                  <a:pt x="9144000" y="0"/>
                </a:lnTo>
                <a:lnTo>
                  <a:pt x="0" y="0"/>
                </a:lnTo>
                <a:lnTo>
                  <a:pt x="0" y="6309360"/>
                </a:lnTo>
                <a:close/>
              </a:path>
            </a:pathLst>
          </a:custGeom>
          <a:solidFill>
            <a:srgbClr val="7E7E7E">
              <a:alpha val="79998"/>
            </a:srgbClr>
          </a:solidFill>
        </p:spPr>
        <p:txBody>
          <a:bodyPr wrap="square" lIns="0" tIns="0" rIns="0" bIns="0" rtlCol="0"/>
          <a:lstStyle/>
          <a:p>
            <a:endParaRPr/>
          </a:p>
        </p:txBody>
      </p:sp>
      <p:sp>
        <p:nvSpPr>
          <p:cNvPr id="5" name="object 5"/>
          <p:cNvSpPr txBox="1">
            <a:spLocks noGrp="1"/>
          </p:cNvSpPr>
          <p:nvPr>
            <p:ph type="title"/>
          </p:nvPr>
        </p:nvSpPr>
        <p:spPr>
          <a:xfrm>
            <a:off x="78739" y="580390"/>
            <a:ext cx="3070860" cy="650240"/>
          </a:xfrm>
          <a:prstGeom prst="rect">
            <a:avLst/>
          </a:prstGeom>
        </p:spPr>
        <p:txBody>
          <a:bodyPr vert="horz" wrap="square" lIns="0" tIns="0" rIns="0" bIns="0" rtlCol="0">
            <a:spAutoFit/>
          </a:bodyPr>
          <a:lstStyle/>
          <a:p>
            <a:pPr marL="12700">
              <a:lnSpc>
                <a:spcPct val="100000"/>
              </a:lnSpc>
            </a:pPr>
            <a:r>
              <a:rPr sz="4000" b="1" i="0" spc="-5" dirty="0">
                <a:solidFill>
                  <a:srgbClr val="FFFFFF"/>
                </a:solidFill>
                <a:latin typeface="微軟正黑體"/>
                <a:cs typeface="微軟正黑體"/>
              </a:rPr>
              <a:t>多元實習部門</a:t>
            </a:r>
            <a:endParaRPr sz="4000">
              <a:latin typeface="微軟正黑體"/>
              <a:cs typeface="微軟正黑體"/>
            </a:endParaRPr>
          </a:p>
        </p:txBody>
      </p:sp>
      <p:graphicFrame>
        <p:nvGraphicFramePr>
          <p:cNvPr id="6" name="object 6"/>
          <p:cNvGraphicFramePr>
            <a:graphicFrameLocks noGrp="1"/>
          </p:cNvGraphicFramePr>
          <p:nvPr>
            <p:extLst>
              <p:ext uri="{D42A27DB-BD31-4B8C-83A1-F6EECF244321}">
                <p14:modId xmlns:p14="http://schemas.microsoft.com/office/powerpoint/2010/main" val="3436976974"/>
              </p:ext>
            </p:extLst>
          </p:nvPr>
        </p:nvGraphicFramePr>
        <p:xfrm>
          <a:off x="314185" y="1295400"/>
          <a:ext cx="8440432" cy="5414742"/>
        </p:xfrm>
        <a:graphic>
          <a:graphicData uri="http://schemas.openxmlformats.org/drawingml/2006/table">
            <a:tbl>
              <a:tblPr firstRow="1" bandRow="1">
                <a:tableStyleId>{2D5ABB26-0587-4C30-8999-92F81FD0307C}</a:tableStyleId>
              </a:tblPr>
              <a:tblGrid>
                <a:gridCol w="1725841"/>
                <a:gridCol w="1134783"/>
                <a:gridCol w="918210"/>
                <a:gridCol w="4661598"/>
              </a:tblGrid>
              <a:tr h="428161">
                <a:tc>
                  <a:txBody>
                    <a:bodyPr/>
                    <a:lstStyle/>
                    <a:p>
                      <a:pPr marL="91440">
                        <a:lnSpc>
                          <a:spcPct val="100000"/>
                        </a:lnSpc>
                        <a:spcBef>
                          <a:spcPts val="290"/>
                        </a:spcBef>
                      </a:pPr>
                      <a:r>
                        <a:rPr sz="2400" b="1" dirty="0">
                          <a:solidFill>
                            <a:srgbClr val="FFFFFF"/>
                          </a:solidFill>
                          <a:latin typeface="微軟正黑體"/>
                          <a:cs typeface="微軟正黑體"/>
                        </a:rPr>
                        <a:t>部門</a:t>
                      </a:r>
                      <a:endParaRPr sz="2400" dirty="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361315">
                        <a:lnSpc>
                          <a:spcPct val="100000"/>
                        </a:lnSpc>
                        <a:spcBef>
                          <a:spcPts val="290"/>
                        </a:spcBef>
                      </a:pPr>
                      <a:r>
                        <a:rPr sz="2400" b="1" dirty="0">
                          <a:solidFill>
                            <a:srgbClr val="FFFFFF"/>
                          </a:solidFill>
                          <a:latin typeface="微軟正黑體"/>
                          <a:cs typeface="微軟正黑體"/>
                        </a:rPr>
                        <a:t>地點</a:t>
                      </a:r>
                      <a:endParaRPr sz="240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163195">
                        <a:lnSpc>
                          <a:spcPct val="100000"/>
                        </a:lnSpc>
                        <a:spcBef>
                          <a:spcPts val="290"/>
                        </a:spcBef>
                      </a:pPr>
                      <a:r>
                        <a:rPr sz="2400" b="1" dirty="0">
                          <a:solidFill>
                            <a:srgbClr val="FFFFFF"/>
                          </a:solidFill>
                          <a:latin typeface="微軟正黑體"/>
                          <a:cs typeface="微軟正黑體"/>
                        </a:rPr>
                        <a:t>員額</a:t>
                      </a:r>
                      <a:endParaRPr sz="240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144780">
                        <a:lnSpc>
                          <a:spcPct val="100000"/>
                        </a:lnSpc>
                        <a:spcBef>
                          <a:spcPts val="290"/>
                        </a:spcBef>
                      </a:pPr>
                      <a:r>
                        <a:rPr sz="2400" b="1" dirty="0">
                          <a:solidFill>
                            <a:srgbClr val="FFFFFF"/>
                          </a:solidFill>
                          <a:latin typeface="微軟正黑體"/>
                          <a:cs typeface="微軟正黑體"/>
                        </a:rPr>
                        <a:t>部門主要職掌</a:t>
                      </a:r>
                      <a:endParaRPr sz="2400">
                        <a:latin typeface="微軟正黑體"/>
                        <a:cs typeface="微軟正黑體"/>
                      </a:endParaRPr>
                    </a:p>
                  </a:txBody>
                  <a:tcPr marL="0" marR="0" marT="36830" marB="0">
                    <a:lnB w="25400">
                      <a:solidFill>
                        <a:srgbClr val="FFFFFF"/>
                      </a:solidFill>
                      <a:prstDash val="solid"/>
                    </a:lnB>
                    <a:solidFill>
                      <a:srgbClr val="000000"/>
                    </a:solidFill>
                  </a:tcPr>
                </a:tc>
              </a:tr>
              <a:tr h="1435692">
                <a:tc>
                  <a:txBody>
                    <a:bodyPr/>
                    <a:lstStyle/>
                    <a:p>
                      <a:pPr>
                        <a:lnSpc>
                          <a:spcPct val="100000"/>
                        </a:lnSpc>
                      </a:pPr>
                      <a:endParaRPr sz="2600" dirty="0">
                        <a:latin typeface="Times New Roman"/>
                        <a:cs typeface="Times New Roman"/>
                      </a:endParaRPr>
                    </a:p>
                    <a:p>
                      <a:pPr marL="91440">
                        <a:lnSpc>
                          <a:spcPct val="100000"/>
                        </a:lnSpc>
                        <a:spcBef>
                          <a:spcPts val="2020"/>
                        </a:spcBef>
                      </a:pPr>
                      <a:r>
                        <a:rPr lang="zh-TW" altLang="en-US"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綜合企劃</a:t>
                      </a:r>
                      <a:r>
                        <a:rPr sz="2000" b="1" dirty="0" smtClean="0">
                          <a:solidFill>
                            <a:srgbClr val="FF0066"/>
                          </a:solidFill>
                          <a:effectLst>
                            <a:outerShdw blurRad="38100" dist="38100" dir="2700000" algn="tl">
                              <a:srgbClr val="000000">
                                <a:alpha val="43137"/>
                              </a:srgbClr>
                            </a:outerShdw>
                          </a:effectLst>
                          <a:latin typeface="微軟正黑體"/>
                          <a:cs typeface="微軟正黑體"/>
                        </a:rPr>
                        <a:t>部</a:t>
                      </a:r>
                      <a:endParaRPr sz="2000" dirty="0">
                        <a:solidFill>
                          <a:srgbClr val="FF0066"/>
                        </a:solidFill>
                        <a:effectLst>
                          <a:outerShdw blurRad="38100" dist="38100" dir="2700000" algn="tl">
                            <a:srgbClr val="000000">
                              <a:alpha val="43137"/>
                            </a:srgbClr>
                          </a:outerShdw>
                        </a:effectLst>
                        <a:latin typeface="微軟正黑體"/>
                        <a:cs typeface="微軟正黑體"/>
                      </a:endParaRPr>
                    </a:p>
                  </a:txBody>
                  <a:tcPr marL="0" marR="0" marT="0" marB="0">
                    <a:lnT w="25400">
                      <a:solidFill>
                        <a:srgbClr val="FFFFFF"/>
                      </a:solidFill>
                      <a:prstDash val="solid"/>
                    </a:lnT>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marL="361315">
                        <a:lnSpc>
                          <a:spcPct val="100000"/>
                        </a:lnSpc>
                        <a:spcBef>
                          <a:spcPts val="2020"/>
                        </a:spcBef>
                      </a:pPr>
                      <a:r>
                        <a:rPr sz="2000" dirty="0">
                          <a:solidFill>
                            <a:srgbClr val="002060"/>
                          </a:solidFill>
                          <a:latin typeface="微軟正黑體"/>
                          <a:cs typeface="微軟正黑體"/>
                        </a:rPr>
                        <a:t>台北</a:t>
                      </a:r>
                    </a:p>
                  </a:txBody>
                  <a:tcPr marL="0" marR="0" marT="0" marB="0">
                    <a:lnT w="25400">
                      <a:solidFill>
                        <a:srgbClr val="FFFFFF"/>
                      </a:solidFill>
                      <a:prstDash val="solid"/>
                    </a:lnT>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marL="163195">
                        <a:lnSpc>
                          <a:spcPct val="100000"/>
                        </a:lnSpc>
                        <a:spcBef>
                          <a:spcPts val="2020"/>
                        </a:spcBef>
                      </a:pPr>
                      <a:r>
                        <a:rPr lang="en-US" altLang="zh-TW" sz="2000" dirty="0" smtClean="0">
                          <a:solidFill>
                            <a:srgbClr val="002060"/>
                          </a:solidFill>
                          <a:latin typeface="微軟正黑體"/>
                          <a:cs typeface="微軟正黑體"/>
                        </a:rPr>
                        <a:t>2</a:t>
                      </a:r>
                      <a:endParaRPr sz="2000" dirty="0">
                        <a:solidFill>
                          <a:srgbClr val="002060"/>
                        </a:solidFill>
                        <a:latin typeface="微軟正黑體"/>
                        <a:cs typeface="微軟正黑體"/>
                      </a:endParaRPr>
                    </a:p>
                  </a:txBody>
                  <a:tcPr marL="0" marR="0" marT="0" marB="0">
                    <a:lnT w="25400">
                      <a:solidFill>
                        <a:srgbClr val="FFFFFF"/>
                      </a:solidFill>
                      <a:prstDash val="solid"/>
                    </a:lnT>
                    <a:solidFill>
                      <a:schemeClr val="accent6">
                        <a:lumMod val="20000"/>
                        <a:lumOff val="80000"/>
                      </a:schemeClr>
                    </a:solidFill>
                  </a:tcPr>
                </a:tc>
                <a:tc>
                  <a:txBody>
                    <a:bodyPr/>
                    <a:lstStyle/>
                    <a:p>
                      <a:pPr marL="144780" marR="184785" algn="just">
                        <a:lnSpc>
                          <a:spcPct val="100000"/>
                        </a:lnSpc>
                        <a:spcBef>
                          <a:spcPts val="204"/>
                        </a:spcBef>
                      </a:pP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掌理中長期計劃、預算編製、組織規程、企業社會責任</a:t>
                      </a:r>
                      <a:r>
                        <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rPr>
                        <a:t>(CSR)</a:t>
                      </a: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、績效管理、各項統計資料編制等事項。</a:t>
                      </a:r>
                      <a:endPar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endParaRPr>
                    </a:p>
                    <a:p>
                      <a:pPr marL="144780" marR="184785" algn="just">
                        <a:lnSpc>
                          <a:spcPct val="100000"/>
                        </a:lnSpc>
                        <a:spcBef>
                          <a:spcPts val="600"/>
                        </a:spcBef>
                      </a:pPr>
                      <a:r>
                        <a:rPr sz="2000" b="1" u="heavy" dirty="0" err="1" smtClean="0">
                          <a:solidFill>
                            <a:srgbClr val="002060"/>
                          </a:solidFill>
                          <a:latin typeface="微軟正黑體"/>
                          <a:cs typeface="微軟正黑體"/>
                        </a:rPr>
                        <a:t>實習生將接觸</a:t>
                      </a:r>
                      <a:r>
                        <a:rPr sz="2000" b="1" u="heavy" dirty="0" err="1">
                          <a:solidFill>
                            <a:srgbClr val="002060"/>
                          </a:solidFill>
                          <a:latin typeface="微軟正黑體"/>
                          <a:cs typeface="微軟正黑體"/>
                        </a:rPr>
                        <a:t>：線上業</a:t>
                      </a:r>
                      <a:r>
                        <a:rPr sz="2000" b="1" u="heavy" spc="-15" dirty="0" err="1">
                          <a:solidFill>
                            <a:srgbClr val="002060"/>
                          </a:solidFill>
                          <a:latin typeface="微軟正黑體"/>
                          <a:cs typeface="微軟正黑體"/>
                        </a:rPr>
                        <a:t>務</a:t>
                      </a:r>
                      <a:r>
                        <a:rPr sz="2000" b="1" u="heavy" dirty="0" err="1">
                          <a:solidFill>
                            <a:srgbClr val="002060"/>
                          </a:solidFill>
                          <a:latin typeface="微軟正黑體"/>
                          <a:cs typeface="微軟正黑體"/>
                        </a:rPr>
                        <a:t>及專</a:t>
                      </a:r>
                      <a:r>
                        <a:rPr sz="2000" b="1" u="heavy" spc="-15" dirty="0" err="1">
                          <a:solidFill>
                            <a:srgbClr val="002060"/>
                          </a:solidFill>
                          <a:latin typeface="微軟正黑體"/>
                          <a:cs typeface="微軟正黑體"/>
                        </a:rPr>
                        <a:t>案</a:t>
                      </a:r>
                      <a:r>
                        <a:rPr sz="2000" b="1" u="heavy" dirty="0" err="1">
                          <a:solidFill>
                            <a:srgbClr val="002060"/>
                          </a:solidFill>
                          <a:latin typeface="微軟正黑體"/>
                          <a:cs typeface="微軟正黑體"/>
                        </a:rPr>
                        <a:t>活動</a:t>
                      </a:r>
                      <a:endParaRPr sz="2000" b="1" dirty="0">
                        <a:solidFill>
                          <a:srgbClr val="002060"/>
                        </a:solidFill>
                        <a:latin typeface="微軟正黑體"/>
                        <a:cs typeface="微軟正黑體"/>
                      </a:endParaRPr>
                    </a:p>
                  </a:txBody>
                  <a:tcPr marL="0" marR="0" marT="26034" marB="0">
                    <a:lnT w="25400">
                      <a:solidFill>
                        <a:srgbClr val="FFFFFF"/>
                      </a:solidFill>
                      <a:prstDash val="solid"/>
                    </a:lnT>
                    <a:solidFill>
                      <a:schemeClr val="accent6">
                        <a:lumMod val="20000"/>
                        <a:lumOff val="80000"/>
                      </a:schemeClr>
                    </a:solidFill>
                  </a:tcPr>
                </a:tc>
              </a:tr>
              <a:tr h="1752600">
                <a:tc>
                  <a:txBody>
                    <a:bodyPr/>
                    <a:lstStyle/>
                    <a:p>
                      <a:pPr>
                        <a:lnSpc>
                          <a:spcPct val="100000"/>
                        </a:lnSpc>
                      </a:pPr>
                      <a:endParaRPr sz="3400" dirty="0">
                        <a:latin typeface="Times New Roman"/>
                        <a:cs typeface="Times New Roman"/>
                      </a:endParaRPr>
                    </a:p>
                    <a:p>
                      <a:pPr marL="91440">
                        <a:lnSpc>
                          <a:spcPct val="100000"/>
                        </a:lnSpc>
                      </a:pPr>
                      <a:r>
                        <a:rPr lang="zh-TW" altLang="en-US"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資訊規劃</a:t>
                      </a:r>
                      <a:r>
                        <a:rPr sz="2000" b="1" dirty="0" smtClean="0">
                          <a:solidFill>
                            <a:srgbClr val="FF0066"/>
                          </a:solidFill>
                          <a:effectLst>
                            <a:outerShdw blurRad="38100" dist="38100" dir="2700000" algn="tl">
                              <a:srgbClr val="000000">
                                <a:alpha val="43137"/>
                              </a:srgbClr>
                            </a:outerShdw>
                          </a:effectLst>
                          <a:latin typeface="微軟正黑體"/>
                          <a:cs typeface="微軟正黑體"/>
                        </a:rPr>
                        <a:t>部</a:t>
                      </a:r>
                      <a:endParaRPr sz="2000" dirty="0">
                        <a:solidFill>
                          <a:srgbClr val="FF0066"/>
                        </a:solidFill>
                        <a:effectLst>
                          <a:outerShdw blurRad="38100" dist="38100" dir="2700000" algn="tl">
                            <a:srgbClr val="000000">
                              <a:alpha val="43137"/>
                            </a:srgbClr>
                          </a:outerShdw>
                        </a:effectLst>
                        <a:latin typeface="微軟正黑體"/>
                        <a:cs typeface="微軟正黑體"/>
                      </a:endParaRPr>
                    </a:p>
                  </a:txBody>
                  <a:tcPr marL="0" marR="0" marT="0" marB="0">
                    <a:solidFill>
                      <a:srgbClr val="FFFFFF"/>
                    </a:solidFill>
                  </a:tcPr>
                </a:tc>
                <a:tc>
                  <a:txBody>
                    <a:bodyPr/>
                    <a:lstStyle/>
                    <a:p>
                      <a:pPr>
                        <a:lnSpc>
                          <a:spcPct val="100000"/>
                        </a:lnSpc>
                      </a:pPr>
                      <a:endParaRPr sz="3400" dirty="0">
                        <a:solidFill>
                          <a:srgbClr val="002060"/>
                        </a:solidFill>
                        <a:latin typeface="Times New Roman"/>
                        <a:cs typeface="Times New Roman"/>
                      </a:endParaRPr>
                    </a:p>
                    <a:p>
                      <a:pPr marL="361315">
                        <a:lnSpc>
                          <a:spcPct val="100000"/>
                        </a:lnSpc>
                      </a:pPr>
                      <a:r>
                        <a:rPr sz="2000" dirty="0">
                          <a:solidFill>
                            <a:srgbClr val="002060"/>
                          </a:solidFill>
                          <a:latin typeface="微軟正黑體"/>
                          <a:cs typeface="微軟正黑體"/>
                        </a:rPr>
                        <a:t>台北</a:t>
                      </a:r>
                    </a:p>
                  </a:txBody>
                  <a:tcPr marL="0" marR="0" marT="0" marB="0">
                    <a:solidFill>
                      <a:srgbClr val="FFFFFF"/>
                    </a:solidFill>
                  </a:tcPr>
                </a:tc>
                <a:tc>
                  <a:txBody>
                    <a:bodyPr/>
                    <a:lstStyle/>
                    <a:p>
                      <a:pPr>
                        <a:lnSpc>
                          <a:spcPct val="100000"/>
                        </a:lnSpc>
                      </a:pPr>
                      <a:endParaRPr sz="3400" dirty="0">
                        <a:solidFill>
                          <a:srgbClr val="002060"/>
                        </a:solidFill>
                        <a:latin typeface="Times New Roman"/>
                        <a:cs typeface="Times New Roman"/>
                      </a:endParaRPr>
                    </a:p>
                    <a:p>
                      <a:pPr marL="163195">
                        <a:lnSpc>
                          <a:spcPct val="100000"/>
                        </a:lnSpc>
                      </a:pPr>
                      <a:r>
                        <a:rPr lang="en-US" altLang="zh-TW" sz="2000" dirty="0" smtClean="0">
                          <a:solidFill>
                            <a:srgbClr val="002060"/>
                          </a:solidFill>
                          <a:latin typeface="微軟正黑體"/>
                          <a:cs typeface="微軟正黑體"/>
                        </a:rPr>
                        <a:t>2</a:t>
                      </a:r>
                      <a:endParaRPr sz="2000" dirty="0">
                        <a:solidFill>
                          <a:srgbClr val="002060"/>
                        </a:solidFill>
                        <a:latin typeface="微軟正黑體"/>
                        <a:cs typeface="微軟正黑體"/>
                      </a:endParaRPr>
                    </a:p>
                  </a:txBody>
                  <a:tcPr marL="0" marR="0" marT="0" marB="0">
                    <a:solidFill>
                      <a:srgbClr val="FFFFFF"/>
                    </a:solidFill>
                  </a:tcPr>
                </a:tc>
                <a:tc>
                  <a:txBody>
                    <a:bodyPr/>
                    <a:lstStyle/>
                    <a:p>
                      <a:pPr marL="144780" marR="184785">
                        <a:lnSpc>
                          <a:spcPct val="100000"/>
                        </a:lnSpc>
                        <a:spcBef>
                          <a:spcPts val="310"/>
                        </a:spcBef>
                      </a:pP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掌理資訊中心之發展規劃、專案作業組織監控、軟體開發流程之標準化、軟體測試制度規劃及推動、資安管理制度規劃及推動等事項。</a:t>
                      </a:r>
                      <a:endPar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endParaRPr>
                    </a:p>
                    <a:p>
                      <a:pPr marL="144780" marR="184785">
                        <a:lnSpc>
                          <a:spcPct val="100000"/>
                        </a:lnSpc>
                        <a:spcBef>
                          <a:spcPts val="310"/>
                        </a:spcBef>
                      </a:pPr>
                      <a:r>
                        <a:rPr sz="2000" b="1" u="heavy" dirty="0" err="1" smtClean="0">
                          <a:solidFill>
                            <a:srgbClr val="002060"/>
                          </a:solidFill>
                          <a:latin typeface="微軟正黑體"/>
                          <a:cs typeface="微軟正黑體"/>
                        </a:rPr>
                        <a:t>實習生將接觸</a:t>
                      </a:r>
                      <a:r>
                        <a:rPr sz="2000" b="1" u="heavy" dirty="0" err="1">
                          <a:solidFill>
                            <a:srgbClr val="002060"/>
                          </a:solidFill>
                          <a:latin typeface="微軟正黑體"/>
                          <a:cs typeface="微軟正黑體"/>
                        </a:rPr>
                        <a:t>：線上業</a:t>
                      </a:r>
                      <a:r>
                        <a:rPr sz="2000" b="1" u="heavy" spc="-15" dirty="0" err="1">
                          <a:solidFill>
                            <a:srgbClr val="002060"/>
                          </a:solidFill>
                          <a:latin typeface="微軟正黑體"/>
                          <a:cs typeface="微軟正黑體"/>
                        </a:rPr>
                        <a:t>務</a:t>
                      </a:r>
                      <a:r>
                        <a:rPr sz="2000" b="1" u="heavy" dirty="0" err="1">
                          <a:solidFill>
                            <a:srgbClr val="002060"/>
                          </a:solidFill>
                          <a:latin typeface="微軟正黑體"/>
                          <a:cs typeface="微軟正黑體"/>
                        </a:rPr>
                        <a:t>及專</a:t>
                      </a:r>
                      <a:r>
                        <a:rPr sz="2000" b="1" u="heavy" spc="-15" dirty="0" err="1">
                          <a:solidFill>
                            <a:srgbClr val="002060"/>
                          </a:solidFill>
                          <a:latin typeface="微軟正黑體"/>
                          <a:cs typeface="微軟正黑體"/>
                        </a:rPr>
                        <a:t>案</a:t>
                      </a:r>
                      <a:r>
                        <a:rPr sz="2000" b="1" u="heavy" dirty="0" err="1">
                          <a:solidFill>
                            <a:srgbClr val="002060"/>
                          </a:solidFill>
                          <a:latin typeface="微軟正黑體"/>
                          <a:cs typeface="微軟正黑體"/>
                        </a:rPr>
                        <a:t>活動</a:t>
                      </a:r>
                      <a:endParaRPr sz="2000" b="1" dirty="0">
                        <a:solidFill>
                          <a:srgbClr val="002060"/>
                        </a:solidFill>
                        <a:latin typeface="微軟正黑體"/>
                        <a:cs typeface="微軟正黑體"/>
                      </a:endParaRPr>
                    </a:p>
                  </a:txBody>
                  <a:tcPr marL="0" marR="0" marT="39370" marB="0">
                    <a:solidFill>
                      <a:srgbClr val="FFFFFF"/>
                    </a:solidFill>
                  </a:tcPr>
                </a:tc>
              </a:tr>
              <a:tr h="1798289">
                <a:tc>
                  <a:txBody>
                    <a:bodyPr/>
                    <a:lstStyle/>
                    <a:p>
                      <a:pPr>
                        <a:lnSpc>
                          <a:spcPct val="100000"/>
                        </a:lnSpc>
                      </a:pPr>
                      <a:endParaRPr sz="2600" dirty="0">
                        <a:latin typeface="Times New Roman"/>
                        <a:cs typeface="Times New Roman"/>
                      </a:endParaRPr>
                    </a:p>
                    <a:p>
                      <a:pPr>
                        <a:lnSpc>
                          <a:spcPct val="100000"/>
                        </a:lnSpc>
                        <a:spcBef>
                          <a:spcPts val="45"/>
                        </a:spcBef>
                      </a:pPr>
                      <a:endParaRPr sz="2850" dirty="0">
                        <a:latin typeface="Times New Roman"/>
                        <a:cs typeface="Times New Roman"/>
                      </a:endParaRPr>
                    </a:p>
                    <a:p>
                      <a:pPr marL="91440">
                        <a:lnSpc>
                          <a:spcPct val="100000"/>
                        </a:lnSpc>
                      </a:pPr>
                      <a:r>
                        <a:rPr lang="zh-TW" altLang="en-US"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壽險資訊</a:t>
                      </a:r>
                      <a:r>
                        <a:rPr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部</a:t>
                      </a:r>
                      <a:endParaRPr sz="2000" dirty="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endParaRPr>
                    </a:p>
                  </a:txBody>
                  <a:tcPr marL="0" marR="0" marT="0" marB="0">
                    <a:solidFill>
                      <a:schemeClr val="accent6">
                        <a:lumMod val="20000"/>
                        <a:lumOff val="80000"/>
                      </a:schemeClr>
                    </a:solidFill>
                  </a:tcPr>
                </a:tc>
                <a:tc>
                  <a:txBody>
                    <a:bodyPr/>
                    <a:lstStyle/>
                    <a:p>
                      <a:pPr>
                        <a:lnSpc>
                          <a:spcPct val="100000"/>
                        </a:lnSpc>
                      </a:pPr>
                      <a:endParaRPr sz="2600">
                        <a:solidFill>
                          <a:srgbClr val="002060"/>
                        </a:solidFill>
                        <a:latin typeface="Times New Roman"/>
                        <a:cs typeface="Times New Roman"/>
                      </a:endParaRPr>
                    </a:p>
                    <a:p>
                      <a:pPr>
                        <a:lnSpc>
                          <a:spcPct val="100000"/>
                        </a:lnSpc>
                        <a:spcBef>
                          <a:spcPts val="45"/>
                        </a:spcBef>
                      </a:pPr>
                      <a:endParaRPr sz="2850">
                        <a:solidFill>
                          <a:srgbClr val="002060"/>
                        </a:solidFill>
                        <a:latin typeface="Times New Roman"/>
                        <a:cs typeface="Times New Roman"/>
                      </a:endParaRPr>
                    </a:p>
                    <a:p>
                      <a:pPr marL="361315">
                        <a:lnSpc>
                          <a:spcPct val="100000"/>
                        </a:lnSpc>
                      </a:pPr>
                      <a:r>
                        <a:rPr sz="2000" dirty="0">
                          <a:solidFill>
                            <a:srgbClr val="002060"/>
                          </a:solidFill>
                          <a:latin typeface="微軟正黑體"/>
                          <a:cs typeface="微軟正黑體"/>
                        </a:rPr>
                        <a:t>台北</a:t>
                      </a:r>
                      <a:endParaRPr sz="2000">
                        <a:solidFill>
                          <a:srgbClr val="002060"/>
                        </a:solidFill>
                        <a:latin typeface="微軟正黑體"/>
                        <a:cs typeface="微軟正黑體"/>
                      </a:endParaRPr>
                    </a:p>
                  </a:txBody>
                  <a:tcPr marL="0" marR="0" marT="0" marB="0">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a:lnSpc>
                          <a:spcPct val="100000"/>
                        </a:lnSpc>
                        <a:spcBef>
                          <a:spcPts val="45"/>
                        </a:spcBef>
                      </a:pPr>
                      <a:endParaRPr sz="2850" dirty="0">
                        <a:solidFill>
                          <a:srgbClr val="002060"/>
                        </a:solidFill>
                        <a:latin typeface="Times New Roman"/>
                        <a:cs typeface="Times New Roman"/>
                      </a:endParaRPr>
                    </a:p>
                    <a:p>
                      <a:pPr marL="163195">
                        <a:lnSpc>
                          <a:spcPct val="100000"/>
                        </a:lnSpc>
                      </a:pPr>
                      <a:r>
                        <a:rPr lang="en-US" altLang="zh-TW" sz="2000" dirty="0" smtClean="0">
                          <a:solidFill>
                            <a:srgbClr val="002060"/>
                          </a:solidFill>
                          <a:latin typeface="微軟正黑體"/>
                          <a:cs typeface="微軟正黑體"/>
                        </a:rPr>
                        <a:t>10</a:t>
                      </a:r>
                      <a:endParaRPr sz="2000" dirty="0">
                        <a:solidFill>
                          <a:srgbClr val="002060"/>
                        </a:solidFill>
                        <a:latin typeface="微軟正黑體"/>
                        <a:cs typeface="微軟正黑體"/>
                      </a:endParaRPr>
                    </a:p>
                  </a:txBody>
                  <a:tcPr marL="0" marR="0" marT="0" marB="0">
                    <a:solidFill>
                      <a:schemeClr val="accent6">
                        <a:lumMod val="20000"/>
                        <a:lumOff val="80000"/>
                      </a:schemeClr>
                    </a:solidFill>
                  </a:tcPr>
                </a:tc>
                <a:tc>
                  <a:txBody>
                    <a:bodyPr/>
                    <a:lstStyle/>
                    <a:p>
                      <a:pPr marL="144780" marR="184785" algn="just">
                        <a:lnSpc>
                          <a:spcPct val="100000"/>
                        </a:lnSpc>
                        <a:spcBef>
                          <a:spcPts val="600"/>
                        </a:spcBef>
                      </a:pPr>
                      <a:r>
                        <a:rPr lang="zh-TW" altLang="en-US" sz="2000" dirty="0" smtClean="0">
                          <a:solidFill>
                            <a:srgbClr val="002060"/>
                          </a:solidFill>
                          <a:latin typeface="微軟正黑體" panose="020B0604030504040204" pitchFamily="34" charset="-120"/>
                          <a:ea typeface="微軟正黑體" panose="020B0604030504040204" pitchFamily="34" charset="-120"/>
                          <a:cs typeface="微軟正黑體"/>
                        </a:rPr>
                        <a:t>掌理壽險核心及週邊電腦相關系統之開發及維護業務，包含保單行政、精算、業務管理等資訊作業之規劃、開發及維護。</a:t>
                      </a:r>
                      <a:endParaRPr lang="en-US" altLang="zh-TW" sz="2000" dirty="0" smtClean="0">
                        <a:solidFill>
                          <a:srgbClr val="002060"/>
                        </a:solidFill>
                        <a:latin typeface="微軟正黑體" panose="020B0604030504040204" pitchFamily="34" charset="-120"/>
                        <a:ea typeface="微軟正黑體" panose="020B0604030504040204" pitchFamily="34" charset="-120"/>
                        <a:cs typeface="微軟正黑體"/>
                      </a:endParaRPr>
                    </a:p>
                    <a:p>
                      <a:pPr marL="144780" marR="184785" algn="just">
                        <a:lnSpc>
                          <a:spcPct val="100000"/>
                        </a:lnSpc>
                        <a:spcBef>
                          <a:spcPts val="310"/>
                        </a:spcBef>
                      </a:pPr>
                      <a:r>
                        <a:rPr sz="2000" b="1" u="heavy" dirty="0" err="1" smtClean="0">
                          <a:solidFill>
                            <a:srgbClr val="002060"/>
                          </a:solidFill>
                          <a:latin typeface="微軟正黑體"/>
                          <a:cs typeface="微軟正黑體"/>
                        </a:rPr>
                        <a:t>實習生將接觸</a:t>
                      </a:r>
                      <a:r>
                        <a:rPr sz="2000" b="1" u="heavy" dirty="0" err="1">
                          <a:solidFill>
                            <a:srgbClr val="002060"/>
                          </a:solidFill>
                          <a:latin typeface="微軟正黑體"/>
                          <a:cs typeface="微軟正黑體"/>
                        </a:rPr>
                        <a:t>：</a:t>
                      </a:r>
                      <a:r>
                        <a:rPr sz="2000" b="1" u="heavy" dirty="0" err="1" smtClean="0">
                          <a:solidFill>
                            <a:srgbClr val="002060"/>
                          </a:solidFill>
                          <a:latin typeface="微軟正黑體"/>
                          <a:cs typeface="微軟正黑體"/>
                        </a:rPr>
                        <a:t>線上業</a:t>
                      </a:r>
                      <a:r>
                        <a:rPr sz="2000" b="1" u="heavy" spc="-15" dirty="0" err="1" smtClean="0">
                          <a:solidFill>
                            <a:srgbClr val="002060"/>
                          </a:solidFill>
                          <a:latin typeface="微軟正黑體"/>
                          <a:cs typeface="微軟正黑體"/>
                        </a:rPr>
                        <a:t>務</a:t>
                      </a:r>
                      <a:r>
                        <a:rPr sz="2000" b="1" u="heavy" dirty="0" err="1" smtClean="0">
                          <a:solidFill>
                            <a:srgbClr val="002060"/>
                          </a:solidFill>
                          <a:latin typeface="微軟正黑體"/>
                          <a:cs typeface="微軟正黑體"/>
                        </a:rPr>
                        <a:t>及專案活</a:t>
                      </a:r>
                      <a:r>
                        <a:rPr sz="2000" b="1" u="heavy" spc="-2035" dirty="0" err="1" smtClean="0">
                          <a:solidFill>
                            <a:srgbClr val="002060"/>
                          </a:solidFill>
                          <a:latin typeface="微軟正黑體"/>
                          <a:cs typeface="微軟正黑體"/>
                        </a:rPr>
                        <a:t>動</a:t>
                      </a:r>
                      <a:endParaRPr sz="2000" b="1" dirty="0">
                        <a:solidFill>
                          <a:srgbClr val="002060"/>
                        </a:solidFill>
                        <a:latin typeface="微軟正黑體"/>
                        <a:cs typeface="微軟正黑體"/>
                      </a:endParaRPr>
                    </a:p>
                  </a:txBody>
                  <a:tcPr marL="0" marR="0" marT="39370" marB="0">
                    <a:solidFill>
                      <a:schemeClr val="accent6">
                        <a:lumMod val="20000"/>
                        <a:lumOff val="80000"/>
                      </a:schemeClr>
                    </a:solidFill>
                  </a:tcPr>
                </a:tc>
              </a:tr>
            </a:tbl>
          </a:graphicData>
        </a:graphic>
      </p:graphicFrame>
    </p:spTree>
    <p:extLst>
      <p:ext uri="{BB962C8B-B14F-4D97-AF65-F5344CB8AC3E}">
        <p14:creationId xmlns:p14="http://schemas.microsoft.com/office/powerpoint/2010/main" val="22222243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548719"/>
            <a:ext cx="9144000" cy="6309360"/>
          </a:xfrm>
          <a:prstGeom prst="rect">
            <a:avLst/>
          </a:prstGeom>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25"/>
              </a:spcBef>
            </a:pPr>
            <a:endParaRPr sz="1550">
              <a:latin typeface="Times New Roman"/>
              <a:cs typeface="Times New Roman"/>
            </a:endParaRPr>
          </a:p>
          <a:p>
            <a:pPr marR="287020" algn="r">
              <a:lnSpc>
                <a:spcPct val="100000"/>
              </a:lnSpc>
            </a:pPr>
            <a:r>
              <a:rPr sz="900" dirty="0">
                <a:latin typeface="微軟正黑體"/>
                <a:cs typeface="微軟正黑體"/>
              </a:rPr>
              <a:t>6</a:t>
            </a:r>
            <a:endParaRPr sz="900">
              <a:latin typeface="微軟正黑體"/>
              <a:cs typeface="微軟正黑體"/>
            </a:endParaRPr>
          </a:p>
        </p:txBody>
      </p:sp>
      <p:sp>
        <p:nvSpPr>
          <p:cNvPr id="3" name="object 3"/>
          <p:cNvSpPr/>
          <p:nvPr/>
        </p:nvSpPr>
        <p:spPr>
          <a:xfrm>
            <a:off x="0" y="548719"/>
            <a:ext cx="9144000" cy="630927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0" y="548639"/>
            <a:ext cx="9144000" cy="6309360"/>
          </a:xfrm>
          <a:custGeom>
            <a:avLst/>
            <a:gdLst/>
            <a:ahLst/>
            <a:cxnLst/>
            <a:rect l="l" t="t" r="r" b="b"/>
            <a:pathLst>
              <a:path w="9144000" h="6309359">
                <a:moveTo>
                  <a:pt x="0" y="6309360"/>
                </a:moveTo>
                <a:lnTo>
                  <a:pt x="9144000" y="6309360"/>
                </a:lnTo>
                <a:lnTo>
                  <a:pt x="9144000" y="0"/>
                </a:lnTo>
                <a:lnTo>
                  <a:pt x="0" y="0"/>
                </a:lnTo>
                <a:lnTo>
                  <a:pt x="0" y="6309360"/>
                </a:lnTo>
                <a:close/>
              </a:path>
            </a:pathLst>
          </a:custGeom>
          <a:solidFill>
            <a:srgbClr val="7E7E7E">
              <a:alpha val="79998"/>
            </a:srgbClr>
          </a:solidFill>
        </p:spPr>
        <p:txBody>
          <a:bodyPr wrap="square" lIns="0" tIns="0" rIns="0" bIns="0" rtlCol="0"/>
          <a:lstStyle/>
          <a:p>
            <a:endParaRPr/>
          </a:p>
        </p:txBody>
      </p:sp>
      <p:sp>
        <p:nvSpPr>
          <p:cNvPr id="5" name="object 5"/>
          <p:cNvSpPr txBox="1">
            <a:spLocks noGrp="1"/>
          </p:cNvSpPr>
          <p:nvPr>
            <p:ph type="title"/>
          </p:nvPr>
        </p:nvSpPr>
        <p:spPr>
          <a:xfrm>
            <a:off x="78739" y="580390"/>
            <a:ext cx="3070860" cy="650240"/>
          </a:xfrm>
          <a:prstGeom prst="rect">
            <a:avLst/>
          </a:prstGeom>
        </p:spPr>
        <p:txBody>
          <a:bodyPr vert="horz" wrap="square" lIns="0" tIns="0" rIns="0" bIns="0" rtlCol="0">
            <a:spAutoFit/>
          </a:bodyPr>
          <a:lstStyle/>
          <a:p>
            <a:pPr marL="12700">
              <a:lnSpc>
                <a:spcPct val="100000"/>
              </a:lnSpc>
            </a:pPr>
            <a:r>
              <a:rPr sz="4000" b="1" i="0" spc="-5" dirty="0">
                <a:solidFill>
                  <a:srgbClr val="FFFFFF"/>
                </a:solidFill>
                <a:latin typeface="微軟正黑體"/>
                <a:cs typeface="微軟正黑體"/>
              </a:rPr>
              <a:t>多元實習部門</a:t>
            </a:r>
            <a:endParaRPr sz="4000">
              <a:latin typeface="微軟正黑體"/>
              <a:cs typeface="微軟正黑體"/>
            </a:endParaRPr>
          </a:p>
        </p:txBody>
      </p:sp>
      <p:graphicFrame>
        <p:nvGraphicFramePr>
          <p:cNvPr id="6" name="object 6"/>
          <p:cNvGraphicFramePr>
            <a:graphicFrameLocks noGrp="1"/>
          </p:cNvGraphicFramePr>
          <p:nvPr>
            <p:extLst>
              <p:ext uri="{D42A27DB-BD31-4B8C-83A1-F6EECF244321}">
                <p14:modId xmlns:p14="http://schemas.microsoft.com/office/powerpoint/2010/main" val="2985183795"/>
              </p:ext>
            </p:extLst>
          </p:nvPr>
        </p:nvGraphicFramePr>
        <p:xfrm>
          <a:off x="314185" y="1412746"/>
          <a:ext cx="8440432" cy="5054295"/>
        </p:xfrm>
        <a:graphic>
          <a:graphicData uri="http://schemas.openxmlformats.org/drawingml/2006/table">
            <a:tbl>
              <a:tblPr firstRow="1" bandRow="1">
                <a:tableStyleId>{2D5ABB26-0587-4C30-8999-92F81FD0307C}</a:tableStyleId>
              </a:tblPr>
              <a:tblGrid>
                <a:gridCol w="1725841"/>
                <a:gridCol w="1134783"/>
                <a:gridCol w="918210"/>
                <a:gridCol w="4661598"/>
              </a:tblGrid>
              <a:tr h="485009">
                <a:tc>
                  <a:txBody>
                    <a:bodyPr/>
                    <a:lstStyle/>
                    <a:p>
                      <a:pPr marL="91440">
                        <a:lnSpc>
                          <a:spcPct val="100000"/>
                        </a:lnSpc>
                        <a:spcBef>
                          <a:spcPts val="290"/>
                        </a:spcBef>
                      </a:pPr>
                      <a:r>
                        <a:rPr sz="2400" b="1" dirty="0">
                          <a:solidFill>
                            <a:srgbClr val="FFFFFF"/>
                          </a:solidFill>
                          <a:latin typeface="微軟正黑體"/>
                          <a:cs typeface="微軟正黑體"/>
                        </a:rPr>
                        <a:t>部門</a:t>
                      </a:r>
                      <a:endParaRPr sz="2400" dirty="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361315">
                        <a:lnSpc>
                          <a:spcPct val="100000"/>
                        </a:lnSpc>
                        <a:spcBef>
                          <a:spcPts val="290"/>
                        </a:spcBef>
                      </a:pPr>
                      <a:r>
                        <a:rPr sz="2400" b="1" dirty="0">
                          <a:solidFill>
                            <a:srgbClr val="FFFFFF"/>
                          </a:solidFill>
                          <a:latin typeface="微軟正黑體"/>
                          <a:cs typeface="微軟正黑體"/>
                        </a:rPr>
                        <a:t>地點</a:t>
                      </a:r>
                      <a:endParaRPr sz="240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163195">
                        <a:lnSpc>
                          <a:spcPct val="100000"/>
                        </a:lnSpc>
                        <a:spcBef>
                          <a:spcPts val="290"/>
                        </a:spcBef>
                      </a:pPr>
                      <a:r>
                        <a:rPr sz="2400" b="1" dirty="0">
                          <a:solidFill>
                            <a:srgbClr val="FFFFFF"/>
                          </a:solidFill>
                          <a:latin typeface="微軟正黑體"/>
                          <a:cs typeface="微軟正黑體"/>
                        </a:rPr>
                        <a:t>員額</a:t>
                      </a:r>
                      <a:endParaRPr sz="240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144780">
                        <a:lnSpc>
                          <a:spcPct val="100000"/>
                        </a:lnSpc>
                        <a:spcBef>
                          <a:spcPts val="290"/>
                        </a:spcBef>
                      </a:pPr>
                      <a:r>
                        <a:rPr sz="2400" b="1" dirty="0">
                          <a:solidFill>
                            <a:srgbClr val="FFFFFF"/>
                          </a:solidFill>
                          <a:latin typeface="微軟正黑體"/>
                          <a:cs typeface="微軟正黑體"/>
                        </a:rPr>
                        <a:t>部門主要職掌</a:t>
                      </a:r>
                      <a:endParaRPr sz="2400">
                        <a:latin typeface="微軟正黑體"/>
                        <a:cs typeface="微軟正黑體"/>
                      </a:endParaRPr>
                    </a:p>
                  </a:txBody>
                  <a:tcPr marL="0" marR="0" marT="36830" marB="0">
                    <a:lnB w="25400">
                      <a:solidFill>
                        <a:srgbClr val="FFFFFF"/>
                      </a:solidFill>
                      <a:prstDash val="solid"/>
                    </a:lnB>
                    <a:solidFill>
                      <a:srgbClr val="000000"/>
                    </a:solidFill>
                  </a:tcPr>
                </a:tc>
              </a:tr>
              <a:tr h="2064645">
                <a:tc>
                  <a:txBody>
                    <a:bodyPr/>
                    <a:lstStyle/>
                    <a:p>
                      <a:pPr>
                        <a:lnSpc>
                          <a:spcPct val="100000"/>
                        </a:lnSpc>
                      </a:pPr>
                      <a:endParaRPr sz="2600" dirty="0">
                        <a:latin typeface="Times New Roman"/>
                        <a:cs typeface="Times New Roman"/>
                      </a:endParaRPr>
                    </a:p>
                    <a:p>
                      <a:pPr marL="91440">
                        <a:lnSpc>
                          <a:spcPct val="100000"/>
                        </a:lnSpc>
                        <a:spcBef>
                          <a:spcPts val="2020"/>
                        </a:spcBef>
                      </a:pPr>
                      <a:r>
                        <a:rPr lang="zh-TW" altLang="en-US"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數位資訊</a:t>
                      </a:r>
                      <a:r>
                        <a:rPr sz="2000" b="1" dirty="0" smtClean="0">
                          <a:solidFill>
                            <a:srgbClr val="FF0066"/>
                          </a:solidFill>
                          <a:effectLst>
                            <a:outerShdw blurRad="38100" dist="38100" dir="2700000" algn="tl">
                              <a:srgbClr val="000000">
                                <a:alpha val="43137"/>
                              </a:srgbClr>
                            </a:outerShdw>
                          </a:effectLst>
                          <a:latin typeface="微軟正黑體"/>
                          <a:cs typeface="微軟正黑體"/>
                        </a:rPr>
                        <a:t>部</a:t>
                      </a:r>
                      <a:endParaRPr sz="2000" dirty="0">
                        <a:solidFill>
                          <a:srgbClr val="FF0066"/>
                        </a:solidFill>
                        <a:effectLst>
                          <a:outerShdw blurRad="38100" dist="38100" dir="2700000" algn="tl">
                            <a:srgbClr val="000000">
                              <a:alpha val="43137"/>
                            </a:srgbClr>
                          </a:outerShdw>
                        </a:effectLst>
                        <a:latin typeface="微軟正黑體"/>
                        <a:cs typeface="微軟正黑體"/>
                      </a:endParaRPr>
                    </a:p>
                  </a:txBody>
                  <a:tcPr marL="0" marR="0" marT="0" marB="0">
                    <a:lnT w="25400">
                      <a:solidFill>
                        <a:srgbClr val="FFFFFF"/>
                      </a:solidFill>
                      <a:prstDash val="solid"/>
                    </a:lnT>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marL="361315">
                        <a:lnSpc>
                          <a:spcPct val="100000"/>
                        </a:lnSpc>
                        <a:spcBef>
                          <a:spcPts val="2020"/>
                        </a:spcBef>
                      </a:pPr>
                      <a:r>
                        <a:rPr sz="2000" dirty="0">
                          <a:solidFill>
                            <a:srgbClr val="002060"/>
                          </a:solidFill>
                          <a:latin typeface="微軟正黑體"/>
                          <a:cs typeface="微軟正黑體"/>
                        </a:rPr>
                        <a:t>台北</a:t>
                      </a:r>
                    </a:p>
                  </a:txBody>
                  <a:tcPr marL="0" marR="0" marT="0" marB="0">
                    <a:lnT w="25400">
                      <a:solidFill>
                        <a:srgbClr val="FFFFFF"/>
                      </a:solidFill>
                      <a:prstDash val="solid"/>
                    </a:lnT>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marL="163195">
                        <a:lnSpc>
                          <a:spcPct val="100000"/>
                        </a:lnSpc>
                        <a:spcBef>
                          <a:spcPts val="2020"/>
                        </a:spcBef>
                      </a:pPr>
                      <a:r>
                        <a:rPr lang="en-US" altLang="zh-TW" sz="2000" dirty="0" smtClean="0">
                          <a:solidFill>
                            <a:srgbClr val="002060"/>
                          </a:solidFill>
                          <a:latin typeface="微軟正黑體"/>
                          <a:cs typeface="微軟正黑體"/>
                        </a:rPr>
                        <a:t>7</a:t>
                      </a:r>
                      <a:endParaRPr sz="2000" dirty="0">
                        <a:solidFill>
                          <a:srgbClr val="002060"/>
                        </a:solidFill>
                        <a:latin typeface="微軟正黑體"/>
                        <a:cs typeface="微軟正黑體"/>
                      </a:endParaRPr>
                    </a:p>
                  </a:txBody>
                  <a:tcPr marL="0" marR="0" marT="0" marB="0">
                    <a:lnT w="25400">
                      <a:solidFill>
                        <a:srgbClr val="FFFFFF"/>
                      </a:solidFill>
                      <a:prstDash val="solid"/>
                    </a:lnT>
                    <a:solidFill>
                      <a:schemeClr val="accent6">
                        <a:lumMod val="20000"/>
                        <a:lumOff val="80000"/>
                      </a:schemeClr>
                    </a:solidFill>
                  </a:tcPr>
                </a:tc>
                <a:tc>
                  <a:txBody>
                    <a:bodyPr/>
                    <a:lstStyle/>
                    <a:p>
                      <a:pPr marL="144780" marR="184785" algn="just">
                        <a:lnSpc>
                          <a:spcPct val="100000"/>
                        </a:lnSpc>
                        <a:spcBef>
                          <a:spcPts val="310"/>
                        </a:spcBef>
                      </a:pP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掌理有關業務行銷、電子商務、客戶服務、內部行政作業自動化、數據分析及行動</a:t>
                      </a:r>
                      <a:r>
                        <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rPr>
                        <a:t>App</a:t>
                      </a: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應用等相關業務之資訊系統規劃、維護及需求開發。</a:t>
                      </a:r>
                      <a:endPar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endParaRPr>
                    </a:p>
                    <a:p>
                      <a:pPr>
                        <a:spcBef>
                          <a:spcPts val="1200"/>
                        </a:spcBef>
                      </a:pPr>
                      <a:r>
                        <a:rPr lang="zh-TW" altLang="en-US" sz="1800" b="0" i="0" u="none" strike="noStrike" baseline="0" dirty="0" smtClean="0">
                          <a:solidFill>
                            <a:srgbClr val="002060"/>
                          </a:solidFill>
                          <a:latin typeface="+mn-lt"/>
                          <a:ea typeface="+mn-ea"/>
                          <a:cs typeface="+mn-cs"/>
                        </a:rPr>
                        <a:t> </a:t>
                      </a:r>
                      <a:r>
                        <a:rPr sz="2000" b="1" u="heavy" dirty="0" err="1" smtClean="0">
                          <a:solidFill>
                            <a:srgbClr val="002060"/>
                          </a:solidFill>
                          <a:latin typeface="微軟正黑體"/>
                          <a:cs typeface="微軟正黑體"/>
                        </a:rPr>
                        <a:t>實習生將接觸</a:t>
                      </a:r>
                      <a:r>
                        <a:rPr sz="2000" b="1" u="heavy" dirty="0" err="1">
                          <a:solidFill>
                            <a:srgbClr val="002060"/>
                          </a:solidFill>
                          <a:latin typeface="微軟正黑體"/>
                          <a:cs typeface="微軟正黑體"/>
                        </a:rPr>
                        <a:t>：線上業</a:t>
                      </a:r>
                      <a:r>
                        <a:rPr sz="2000" b="1" u="heavy" spc="-15" dirty="0" err="1">
                          <a:solidFill>
                            <a:srgbClr val="002060"/>
                          </a:solidFill>
                          <a:latin typeface="微軟正黑體"/>
                          <a:cs typeface="微軟正黑體"/>
                        </a:rPr>
                        <a:t>務</a:t>
                      </a:r>
                      <a:r>
                        <a:rPr sz="2000" b="1" u="heavy" dirty="0" err="1">
                          <a:solidFill>
                            <a:srgbClr val="002060"/>
                          </a:solidFill>
                          <a:latin typeface="微軟正黑體"/>
                          <a:cs typeface="微軟正黑體"/>
                        </a:rPr>
                        <a:t>及專</a:t>
                      </a:r>
                      <a:r>
                        <a:rPr sz="2000" b="1" u="heavy" spc="-15" dirty="0" err="1">
                          <a:solidFill>
                            <a:srgbClr val="002060"/>
                          </a:solidFill>
                          <a:latin typeface="微軟正黑體"/>
                          <a:cs typeface="微軟正黑體"/>
                        </a:rPr>
                        <a:t>案</a:t>
                      </a:r>
                      <a:r>
                        <a:rPr sz="2000" b="1" u="heavy" dirty="0" err="1">
                          <a:solidFill>
                            <a:srgbClr val="002060"/>
                          </a:solidFill>
                          <a:latin typeface="微軟正黑體"/>
                          <a:cs typeface="微軟正黑體"/>
                        </a:rPr>
                        <a:t>活動</a:t>
                      </a:r>
                      <a:endParaRPr sz="2000" b="1" dirty="0">
                        <a:solidFill>
                          <a:srgbClr val="002060"/>
                        </a:solidFill>
                        <a:latin typeface="微軟正黑體"/>
                        <a:cs typeface="微軟正黑體"/>
                      </a:endParaRPr>
                    </a:p>
                  </a:txBody>
                  <a:tcPr marL="0" marR="0" marT="26034" marB="0">
                    <a:lnT w="25400">
                      <a:solidFill>
                        <a:srgbClr val="FFFFFF"/>
                      </a:solidFill>
                      <a:prstDash val="solid"/>
                    </a:lnT>
                    <a:solidFill>
                      <a:schemeClr val="accent6">
                        <a:lumMod val="20000"/>
                        <a:lumOff val="80000"/>
                      </a:schemeClr>
                    </a:solidFill>
                  </a:tcPr>
                </a:tc>
              </a:tr>
              <a:tr h="2504641">
                <a:tc>
                  <a:txBody>
                    <a:bodyPr/>
                    <a:lstStyle/>
                    <a:p>
                      <a:pPr>
                        <a:lnSpc>
                          <a:spcPct val="100000"/>
                        </a:lnSpc>
                      </a:pPr>
                      <a:endParaRPr sz="3400" dirty="0">
                        <a:latin typeface="Times New Roman"/>
                        <a:cs typeface="Times New Roman"/>
                      </a:endParaRPr>
                    </a:p>
                    <a:p>
                      <a:pPr marL="91440">
                        <a:lnSpc>
                          <a:spcPct val="100000"/>
                        </a:lnSpc>
                      </a:pPr>
                      <a:r>
                        <a:rPr lang="zh-TW" altLang="en-US"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投資資訊</a:t>
                      </a:r>
                      <a:r>
                        <a:rPr sz="2000" b="1" dirty="0" smtClean="0">
                          <a:solidFill>
                            <a:srgbClr val="FF0066"/>
                          </a:solidFill>
                          <a:effectLst>
                            <a:outerShdw blurRad="38100" dist="38100" dir="2700000" algn="tl">
                              <a:srgbClr val="000000">
                                <a:alpha val="43137"/>
                              </a:srgbClr>
                            </a:outerShdw>
                          </a:effectLst>
                          <a:latin typeface="微軟正黑體"/>
                          <a:cs typeface="微軟正黑體"/>
                        </a:rPr>
                        <a:t>部</a:t>
                      </a:r>
                      <a:endParaRPr sz="2000" dirty="0">
                        <a:solidFill>
                          <a:srgbClr val="FF0066"/>
                        </a:solidFill>
                        <a:effectLst>
                          <a:outerShdw blurRad="38100" dist="38100" dir="2700000" algn="tl">
                            <a:srgbClr val="000000">
                              <a:alpha val="43137"/>
                            </a:srgbClr>
                          </a:outerShdw>
                        </a:effectLst>
                        <a:latin typeface="微軟正黑體"/>
                        <a:cs typeface="微軟正黑體"/>
                      </a:endParaRPr>
                    </a:p>
                  </a:txBody>
                  <a:tcPr marL="0" marR="0" marT="0" marB="0">
                    <a:solidFill>
                      <a:srgbClr val="FFFFFF"/>
                    </a:solidFill>
                  </a:tcPr>
                </a:tc>
                <a:tc>
                  <a:txBody>
                    <a:bodyPr/>
                    <a:lstStyle/>
                    <a:p>
                      <a:pPr>
                        <a:lnSpc>
                          <a:spcPct val="100000"/>
                        </a:lnSpc>
                      </a:pPr>
                      <a:endParaRPr sz="3400" dirty="0">
                        <a:solidFill>
                          <a:srgbClr val="002060"/>
                        </a:solidFill>
                        <a:latin typeface="Times New Roman"/>
                        <a:cs typeface="Times New Roman"/>
                      </a:endParaRPr>
                    </a:p>
                    <a:p>
                      <a:pPr marL="361315">
                        <a:lnSpc>
                          <a:spcPct val="100000"/>
                        </a:lnSpc>
                      </a:pPr>
                      <a:r>
                        <a:rPr sz="2000" dirty="0">
                          <a:solidFill>
                            <a:srgbClr val="002060"/>
                          </a:solidFill>
                          <a:latin typeface="微軟正黑體"/>
                          <a:cs typeface="微軟正黑體"/>
                        </a:rPr>
                        <a:t>台北</a:t>
                      </a:r>
                    </a:p>
                  </a:txBody>
                  <a:tcPr marL="0" marR="0" marT="0" marB="0">
                    <a:solidFill>
                      <a:srgbClr val="FFFFFF"/>
                    </a:solidFill>
                  </a:tcPr>
                </a:tc>
                <a:tc>
                  <a:txBody>
                    <a:bodyPr/>
                    <a:lstStyle/>
                    <a:p>
                      <a:pPr>
                        <a:lnSpc>
                          <a:spcPct val="100000"/>
                        </a:lnSpc>
                      </a:pPr>
                      <a:endParaRPr sz="3400" dirty="0">
                        <a:solidFill>
                          <a:srgbClr val="002060"/>
                        </a:solidFill>
                        <a:latin typeface="Times New Roman"/>
                        <a:cs typeface="Times New Roman"/>
                      </a:endParaRPr>
                    </a:p>
                    <a:p>
                      <a:pPr marL="163195">
                        <a:lnSpc>
                          <a:spcPct val="100000"/>
                        </a:lnSpc>
                      </a:pPr>
                      <a:r>
                        <a:rPr lang="en-US" altLang="zh-TW" sz="2000" dirty="0" smtClean="0">
                          <a:solidFill>
                            <a:srgbClr val="002060"/>
                          </a:solidFill>
                          <a:latin typeface="微軟正黑體"/>
                          <a:cs typeface="微軟正黑體"/>
                        </a:rPr>
                        <a:t>1</a:t>
                      </a:r>
                      <a:endParaRPr sz="2000" dirty="0">
                        <a:solidFill>
                          <a:srgbClr val="002060"/>
                        </a:solidFill>
                        <a:latin typeface="微軟正黑體"/>
                        <a:cs typeface="微軟正黑體"/>
                      </a:endParaRPr>
                    </a:p>
                  </a:txBody>
                  <a:tcPr marL="0" marR="0" marT="0" marB="0">
                    <a:solidFill>
                      <a:srgbClr val="FFFFFF"/>
                    </a:solidFill>
                  </a:tcPr>
                </a:tc>
                <a:tc>
                  <a:txBody>
                    <a:bodyPr/>
                    <a:lstStyle/>
                    <a:p>
                      <a:pPr marL="144780" marR="184785">
                        <a:lnSpc>
                          <a:spcPct val="100000"/>
                        </a:lnSpc>
                        <a:spcBef>
                          <a:spcPts val="310"/>
                        </a:spcBef>
                      </a:pP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掌理投資交易、財務會計、資產管理、風險模型、投資共用及整合應用平台之開發及維護作業，包含外匯、國內外權益商品、國內外固定收益商品、反洗錢、利害關係人、總帳、放款及不動產等系統之規劃、開發及維護。</a:t>
                      </a:r>
                      <a:endPar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endParaRPr>
                    </a:p>
                    <a:p>
                      <a:pPr marL="144780" marR="184785">
                        <a:lnSpc>
                          <a:spcPct val="100000"/>
                        </a:lnSpc>
                        <a:spcBef>
                          <a:spcPts val="1200"/>
                        </a:spcBef>
                      </a:pPr>
                      <a:r>
                        <a:rPr sz="2000" b="1" u="heavy" dirty="0" err="1" smtClean="0">
                          <a:solidFill>
                            <a:srgbClr val="002060"/>
                          </a:solidFill>
                          <a:latin typeface="微軟正黑體"/>
                          <a:cs typeface="微軟正黑體"/>
                        </a:rPr>
                        <a:t>實習生將接觸：線上業</a:t>
                      </a:r>
                      <a:r>
                        <a:rPr sz="2000" b="1" u="heavy" spc="-15" dirty="0" err="1" smtClean="0">
                          <a:solidFill>
                            <a:srgbClr val="002060"/>
                          </a:solidFill>
                          <a:latin typeface="微軟正黑體"/>
                          <a:cs typeface="微軟正黑體"/>
                        </a:rPr>
                        <a:t>務</a:t>
                      </a:r>
                      <a:r>
                        <a:rPr sz="2000" b="1" u="heavy" dirty="0" err="1" smtClean="0">
                          <a:solidFill>
                            <a:srgbClr val="002060"/>
                          </a:solidFill>
                          <a:latin typeface="微軟正黑體"/>
                          <a:cs typeface="微軟正黑體"/>
                        </a:rPr>
                        <a:t>及專</a:t>
                      </a:r>
                      <a:r>
                        <a:rPr sz="2000" b="1" u="heavy" spc="-15" dirty="0" err="1" smtClean="0">
                          <a:solidFill>
                            <a:srgbClr val="002060"/>
                          </a:solidFill>
                          <a:latin typeface="微軟正黑體"/>
                          <a:cs typeface="微軟正黑體"/>
                        </a:rPr>
                        <a:t>案</a:t>
                      </a:r>
                      <a:r>
                        <a:rPr sz="2000" b="1" u="heavy" dirty="0" err="1" smtClean="0">
                          <a:solidFill>
                            <a:srgbClr val="002060"/>
                          </a:solidFill>
                          <a:latin typeface="微軟正黑體"/>
                          <a:cs typeface="微軟正黑體"/>
                        </a:rPr>
                        <a:t>活動</a:t>
                      </a:r>
                      <a:endParaRPr sz="2000" b="1" dirty="0">
                        <a:solidFill>
                          <a:srgbClr val="002060"/>
                        </a:solidFill>
                        <a:latin typeface="微軟正黑體"/>
                        <a:cs typeface="微軟正黑體"/>
                      </a:endParaRPr>
                    </a:p>
                  </a:txBody>
                  <a:tcPr marL="0" marR="0" marT="39370" marB="0">
                    <a:solidFill>
                      <a:srgbClr val="FFFFFF"/>
                    </a:solidFill>
                  </a:tcPr>
                </a:tc>
              </a:tr>
            </a:tbl>
          </a:graphicData>
        </a:graphic>
      </p:graphicFrame>
    </p:spTree>
    <p:extLst>
      <p:ext uri="{BB962C8B-B14F-4D97-AF65-F5344CB8AC3E}">
        <p14:creationId xmlns:p14="http://schemas.microsoft.com/office/powerpoint/2010/main" val="37242429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548719"/>
            <a:ext cx="9144000" cy="6309360"/>
          </a:xfrm>
          <a:prstGeom prst="rect">
            <a:avLst/>
          </a:prstGeom>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25"/>
              </a:spcBef>
            </a:pPr>
            <a:endParaRPr sz="1550">
              <a:latin typeface="Times New Roman"/>
              <a:cs typeface="Times New Roman"/>
            </a:endParaRPr>
          </a:p>
          <a:p>
            <a:pPr marR="287020" algn="r">
              <a:lnSpc>
                <a:spcPct val="100000"/>
              </a:lnSpc>
            </a:pPr>
            <a:r>
              <a:rPr sz="900" dirty="0">
                <a:latin typeface="微軟正黑體"/>
                <a:cs typeface="微軟正黑體"/>
              </a:rPr>
              <a:t>6</a:t>
            </a:r>
            <a:endParaRPr sz="900">
              <a:latin typeface="微軟正黑體"/>
              <a:cs typeface="微軟正黑體"/>
            </a:endParaRPr>
          </a:p>
        </p:txBody>
      </p:sp>
      <p:sp>
        <p:nvSpPr>
          <p:cNvPr id="3" name="object 3"/>
          <p:cNvSpPr/>
          <p:nvPr/>
        </p:nvSpPr>
        <p:spPr>
          <a:xfrm>
            <a:off x="0" y="548719"/>
            <a:ext cx="9144000" cy="630927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0" y="548639"/>
            <a:ext cx="9144000" cy="6309360"/>
          </a:xfrm>
          <a:custGeom>
            <a:avLst/>
            <a:gdLst/>
            <a:ahLst/>
            <a:cxnLst/>
            <a:rect l="l" t="t" r="r" b="b"/>
            <a:pathLst>
              <a:path w="9144000" h="6309359">
                <a:moveTo>
                  <a:pt x="0" y="6309360"/>
                </a:moveTo>
                <a:lnTo>
                  <a:pt x="9144000" y="6309360"/>
                </a:lnTo>
                <a:lnTo>
                  <a:pt x="9144000" y="0"/>
                </a:lnTo>
                <a:lnTo>
                  <a:pt x="0" y="0"/>
                </a:lnTo>
                <a:lnTo>
                  <a:pt x="0" y="6309360"/>
                </a:lnTo>
                <a:close/>
              </a:path>
            </a:pathLst>
          </a:custGeom>
          <a:solidFill>
            <a:srgbClr val="7E7E7E">
              <a:alpha val="79998"/>
            </a:srgbClr>
          </a:solidFill>
        </p:spPr>
        <p:txBody>
          <a:bodyPr wrap="square" lIns="0" tIns="0" rIns="0" bIns="0" rtlCol="0"/>
          <a:lstStyle/>
          <a:p>
            <a:endParaRPr/>
          </a:p>
        </p:txBody>
      </p:sp>
      <p:sp>
        <p:nvSpPr>
          <p:cNvPr id="5" name="object 5"/>
          <p:cNvSpPr txBox="1">
            <a:spLocks noGrp="1"/>
          </p:cNvSpPr>
          <p:nvPr>
            <p:ph type="title"/>
          </p:nvPr>
        </p:nvSpPr>
        <p:spPr>
          <a:xfrm>
            <a:off x="78739" y="580390"/>
            <a:ext cx="3070860" cy="650240"/>
          </a:xfrm>
          <a:prstGeom prst="rect">
            <a:avLst/>
          </a:prstGeom>
        </p:spPr>
        <p:txBody>
          <a:bodyPr vert="horz" wrap="square" lIns="0" tIns="0" rIns="0" bIns="0" rtlCol="0">
            <a:spAutoFit/>
          </a:bodyPr>
          <a:lstStyle/>
          <a:p>
            <a:pPr marL="12700">
              <a:lnSpc>
                <a:spcPct val="100000"/>
              </a:lnSpc>
            </a:pPr>
            <a:r>
              <a:rPr sz="4000" b="1" i="0" spc="-5" dirty="0">
                <a:solidFill>
                  <a:srgbClr val="FFFFFF"/>
                </a:solidFill>
                <a:latin typeface="微軟正黑體"/>
                <a:cs typeface="微軟正黑體"/>
              </a:rPr>
              <a:t>多元實習部門</a:t>
            </a:r>
            <a:endParaRPr sz="4000">
              <a:latin typeface="微軟正黑體"/>
              <a:cs typeface="微軟正黑體"/>
            </a:endParaRPr>
          </a:p>
        </p:txBody>
      </p:sp>
      <p:graphicFrame>
        <p:nvGraphicFramePr>
          <p:cNvPr id="6" name="object 6"/>
          <p:cNvGraphicFramePr>
            <a:graphicFrameLocks noGrp="1"/>
          </p:cNvGraphicFramePr>
          <p:nvPr>
            <p:extLst>
              <p:ext uri="{D42A27DB-BD31-4B8C-83A1-F6EECF244321}">
                <p14:modId xmlns:p14="http://schemas.microsoft.com/office/powerpoint/2010/main" val="4041511664"/>
              </p:ext>
            </p:extLst>
          </p:nvPr>
        </p:nvGraphicFramePr>
        <p:xfrm>
          <a:off x="398768" y="1295400"/>
          <a:ext cx="8440432" cy="5410200"/>
        </p:xfrm>
        <a:graphic>
          <a:graphicData uri="http://schemas.openxmlformats.org/drawingml/2006/table">
            <a:tbl>
              <a:tblPr firstRow="1" bandRow="1">
                <a:tableStyleId>{2D5ABB26-0587-4C30-8999-92F81FD0307C}</a:tableStyleId>
              </a:tblPr>
              <a:tblGrid>
                <a:gridCol w="1725841"/>
                <a:gridCol w="1134783"/>
                <a:gridCol w="918210"/>
                <a:gridCol w="4661598"/>
              </a:tblGrid>
              <a:tr h="414689">
                <a:tc>
                  <a:txBody>
                    <a:bodyPr/>
                    <a:lstStyle/>
                    <a:p>
                      <a:pPr marL="91440">
                        <a:lnSpc>
                          <a:spcPct val="100000"/>
                        </a:lnSpc>
                        <a:spcBef>
                          <a:spcPts val="290"/>
                        </a:spcBef>
                      </a:pPr>
                      <a:r>
                        <a:rPr sz="2400" b="1" dirty="0">
                          <a:solidFill>
                            <a:srgbClr val="FFFFFF"/>
                          </a:solidFill>
                          <a:latin typeface="微軟正黑體"/>
                          <a:cs typeface="微軟正黑體"/>
                        </a:rPr>
                        <a:t>部門</a:t>
                      </a:r>
                      <a:endParaRPr sz="2400" dirty="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361315">
                        <a:lnSpc>
                          <a:spcPct val="100000"/>
                        </a:lnSpc>
                        <a:spcBef>
                          <a:spcPts val="290"/>
                        </a:spcBef>
                      </a:pPr>
                      <a:r>
                        <a:rPr sz="2400" b="1" dirty="0">
                          <a:solidFill>
                            <a:srgbClr val="FFFFFF"/>
                          </a:solidFill>
                          <a:latin typeface="微軟正黑體"/>
                          <a:cs typeface="微軟正黑體"/>
                        </a:rPr>
                        <a:t>地點</a:t>
                      </a:r>
                      <a:endParaRPr sz="240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163195">
                        <a:lnSpc>
                          <a:spcPct val="100000"/>
                        </a:lnSpc>
                        <a:spcBef>
                          <a:spcPts val="290"/>
                        </a:spcBef>
                      </a:pPr>
                      <a:r>
                        <a:rPr sz="2400" b="1" dirty="0">
                          <a:solidFill>
                            <a:srgbClr val="FFFFFF"/>
                          </a:solidFill>
                          <a:latin typeface="微軟正黑體"/>
                          <a:cs typeface="微軟正黑體"/>
                        </a:rPr>
                        <a:t>員額</a:t>
                      </a:r>
                      <a:endParaRPr sz="240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144780">
                        <a:lnSpc>
                          <a:spcPct val="100000"/>
                        </a:lnSpc>
                        <a:spcBef>
                          <a:spcPts val="290"/>
                        </a:spcBef>
                      </a:pPr>
                      <a:r>
                        <a:rPr sz="2400" b="1" dirty="0">
                          <a:solidFill>
                            <a:srgbClr val="FFFFFF"/>
                          </a:solidFill>
                          <a:latin typeface="微軟正黑體"/>
                          <a:cs typeface="微軟正黑體"/>
                        </a:rPr>
                        <a:t>部門主要職掌</a:t>
                      </a:r>
                      <a:endParaRPr sz="2400">
                        <a:latin typeface="微軟正黑體"/>
                        <a:cs typeface="微軟正黑體"/>
                      </a:endParaRPr>
                    </a:p>
                  </a:txBody>
                  <a:tcPr marL="0" marR="0" marT="36830" marB="0">
                    <a:lnB w="25400">
                      <a:solidFill>
                        <a:srgbClr val="FFFFFF"/>
                      </a:solidFill>
                      <a:prstDash val="solid"/>
                    </a:lnB>
                    <a:solidFill>
                      <a:srgbClr val="000000"/>
                    </a:solidFill>
                  </a:tcPr>
                </a:tc>
              </a:tr>
              <a:tr h="2404711">
                <a:tc>
                  <a:txBody>
                    <a:bodyPr/>
                    <a:lstStyle/>
                    <a:p>
                      <a:pPr>
                        <a:lnSpc>
                          <a:spcPct val="100000"/>
                        </a:lnSpc>
                      </a:pPr>
                      <a:endParaRPr sz="2600" dirty="0">
                        <a:latin typeface="Times New Roman"/>
                        <a:cs typeface="Times New Roman"/>
                      </a:endParaRPr>
                    </a:p>
                    <a:p>
                      <a:pPr marL="91440">
                        <a:lnSpc>
                          <a:spcPct val="100000"/>
                        </a:lnSpc>
                        <a:spcBef>
                          <a:spcPts val="2020"/>
                        </a:spcBef>
                      </a:pPr>
                      <a:r>
                        <a:rPr lang="zh-TW" altLang="en-US"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行政管理</a:t>
                      </a:r>
                      <a:r>
                        <a:rPr sz="2000" b="1" dirty="0" smtClean="0">
                          <a:solidFill>
                            <a:srgbClr val="FF0066"/>
                          </a:solidFill>
                          <a:effectLst>
                            <a:outerShdw blurRad="38100" dist="38100" dir="2700000" algn="tl">
                              <a:srgbClr val="000000">
                                <a:alpha val="43137"/>
                              </a:srgbClr>
                            </a:outerShdw>
                          </a:effectLst>
                          <a:latin typeface="微軟正黑體"/>
                          <a:cs typeface="微軟正黑體"/>
                        </a:rPr>
                        <a:t>部</a:t>
                      </a:r>
                      <a:endParaRPr sz="2000" dirty="0">
                        <a:solidFill>
                          <a:srgbClr val="FF0066"/>
                        </a:solidFill>
                        <a:effectLst>
                          <a:outerShdw blurRad="38100" dist="38100" dir="2700000" algn="tl">
                            <a:srgbClr val="000000">
                              <a:alpha val="43137"/>
                            </a:srgbClr>
                          </a:outerShdw>
                        </a:effectLst>
                        <a:latin typeface="微軟正黑體"/>
                        <a:cs typeface="微軟正黑體"/>
                      </a:endParaRPr>
                    </a:p>
                  </a:txBody>
                  <a:tcPr marL="0" marR="0" marT="0" marB="0">
                    <a:lnT w="25400">
                      <a:solidFill>
                        <a:srgbClr val="FFFFFF"/>
                      </a:solidFill>
                      <a:prstDash val="solid"/>
                    </a:lnT>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marL="361315">
                        <a:lnSpc>
                          <a:spcPct val="100000"/>
                        </a:lnSpc>
                        <a:spcBef>
                          <a:spcPts val="2020"/>
                        </a:spcBef>
                      </a:pPr>
                      <a:r>
                        <a:rPr sz="2000" dirty="0">
                          <a:solidFill>
                            <a:srgbClr val="002060"/>
                          </a:solidFill>
                          <a:latin typeface="微軟正黑體"/>
                          <a:cs typeface="微軟正黑體"/>
                        </a:rPr>
                        <a:t>台北</a:t>
                      </a:r>
                    </a:p>
                  </a:txBody>
                  <a:tcPr marL="0" marR="0" marT="0" marB="0">
                    <a:lnT w="25400">
                      <a:solidFill>
                        <a:srgbClr val="FFFFFF"/>
                      </a:solidFill>
                      <a:prstDash val="solid"/>
                    </a:lnT>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marL="163195">
                        <a:lnSpc>
                          <a:spcPct val="100000"/>
                        </a:lnSpc>
                        <a:spcBef>
                          <a:spcPts val="2020"/>
                        </a:spcBef>
                      </a:pPr>
                      <a:r>
                        <a:rPr lang="en-US" altLang="zh-TW" sz="2000" dirty="0" smtClean="0">
                          <a:solidFill>
                            <a:srgbClr val="002060"/>
                          </a:solidFill>
                          <a:latin typeface="微軟正黑體"/>
                          <a:cs typeface="微軟正黑體"/>
                        </a:rPr>
                        <a:t>3</a:t>
                      </a:r>
                      <a:endParaRPr sz="2000" dirty="0">
                        <a:solidFill>
                          <a:srgbClr val="002060"/>
                        </a:solidFill>
                        <a:latin typeface="微軟正黑體"/>
                        <a:cs typeface="微軟正黑體"/>
                      </a:endParaRPr>
                    </a:p>
                  </a:txBody>
                  <a:tcPr marL="0" marR="0" marT="0" marB="0">
                    <a:lnT w="25400">
                      <a:solidFill>
                        <a:srgbClr val="FFFFFF"/>
                      </a:solidFill>
                      <a:prstDash val="solid"/>
                    </a:lnT>
                    <a:solidFill>
                      <a:schemeClr val="accent6">
                        <a:lumMod val="20000"/>
                        <a:lumOff val="80000"/>
                      </a:schemeClr>
                    </a:solidFill>
                  </a:tcPr>
                </a:tc>
                <a:tc>
                  <a:txBody>
                    <a:bodyPr/>
                    <a:lstStyle/>
                    <a:p>
                      <a:pPr marL="144780" marR="184785" algn="just">
                        <a:lnSpc>
                          <a:spcPct val="100000"/>
                        </a:lnSpc>
                        <a:spcBef>
                          <a:spcPts val="204"/>
                        </a:spcBef>
                      </a:pP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掌理新契約、核保、保全、保險單借款等業務之政策及作業原則擬訂、諮詢與監控，定期統計分析相關重要數據，並負責保單行政流程規劃及專案整合推動，服務據點產能分析及後續之保單行政與售後服務等管理工作。</a:t>
                      </a:r>
                      <a:endPar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endParaRPr>
                    </a:p>
                    <a:p>
                      <a:pPr marL="144780" marR="184785" algn="just">
                        <a:lnSpc>
                          <a:spcPct val="100000"/>
                        </a:lnSpc>
                        <a:spcBef>
                          <a:spcPts val="600"/>
                        </a:spcBef>
                      </a:pPr>
                      <a:r>
                        <a:rPr sz="2000" b="1" u="heavy" dirty="0" err="1" smtClean="0">
                          <a:solidFill>
                            <a:srgbClr val="002060"/>
                          </a:solidFill>
                          <a:latin typeface="微軟正黑體"/>
                          <a:cs typeface="微軟正黑體"/>
                        </a:rPr>
                        <a:t>實習生將接觸</a:t>
                      </a:r>
                      <a:r>
                        <a:rPr sz="2000" b="1" u="heavy" dirty="0" err="1">
                          <a:solidFill>
                            <a:srgbClr val="002060"/>
                          </a:solidFill>
                          <a:latin typeface="微軟正黑體"/>
                          <a:cs typeface="微軟正黑體"/>
                        </a:rPr>
                        <a:t>：線上業</a:t>
                      </a:r>
                      <a:r>
                        <a:rPr sz="2000" b="1" u="heavy" spc="-15" dirty="0" err="1">
                          <a:solidFill>
                            <a:srgbClr val="002060"/>
                          </a:solidFill>
                          <a:latin typeface="微軟正黑體"/>
                          <a:cs typeface="微軟正黑體"/>
                        </a:rPr>
                        <a:t>務</a:t>
                      </a:r>
                      <a:r>
                        <a:rPr sz="2000" b="1" u="heavy" dirty="0" err="1">
                          <a:solidFill>
                            <a:srgbClr val="002060"/>
                          </a:solidFill>
                          <a:latin typeface="微軟正黑體"/>
                          <a:cs typeface="微軟正黑體"/>
                        </a:rPr>
                        <a:t>及專</a:t>
                      </a:r>
                      <a:r>
                        <a:rPr sz="2000" b="1" u="heavy" spc="-15" dirty="0" err="1">
                          <a:solidFill>
                            <a:srgbClr val="002060"/>
                          </a:solidFill>
                          <a:latin typeface="微軟正黑體"/>
                          <a:cs typeface="微軟正黑體"/>
                        </a:rPr>
                        <a:t>案</a:t>
                      </a:r>
                      <a:r>
                        <a:rPr sz="2000" b="1" u="heavy" dirty="0" err="1">
                          <a:solidFill>
                            <a:srgbClr val="002060"/>
                          </a:solidFill>
                          <a:latin typeface="微軟正黑體"/>
                          <a:cs typeface="微軟正黑體"/>
                        </a:rPr>
                        <a:t>活動</a:t>
                      </a:r>
                      <a:endParaRPr sz="2000" b="1" dirty="0">
                        <a:solidFill>
                          <a:srgbClr val="002060"/>
                        </a:solidFill>
                        <a:latin typeface="微軟正黑體"/>
                        <a:cs typeface="微軟正黑體"/>
                      </a:endParaRPr>
                    </a:p>
                  </a:txBody>
                  <a:tcPr marL="0" marR="0" marT="26034" marB="0">
                    <a:lnT w="25400">
                      <a:solidFill>
                        <a:srgbClr val="FFFFFF"/>
                      </a:solidFill>
                      <a:prstDash val="solid"/>
                    </a:lnT>
                    <a:solidFill>
                      <a:schemeClr val="accent6">
                        <a:lumMod val="20000"/>
                        <a:lumOff val="80000"/>
                      </a:schemeClr>
                    </a:solidFill>
                  </a:tcPr>
                </a:tc>
              </a:tr>
              <a:tr h="1168481">
                <a:tc>
                  <a:txBody>
                    <a:bodyPr/>
                    <a:lstStyle/>
                    <a:p>
                      <a:pPr>
                        <a:lnSpc>
                          <a:spcPct val="100000"/>
                        </a:lnSpc>
                      </a:pPr>
                      <a:endParaRPr sz="3400" dirty="0">
                        <a:latin typeface="Times New Roman"/>
                        <a:cs typeface="Times New Roman"/>
                      </a:endParaRPr>
                    </a:p>
                    <a:p>
                      <a:pPr marL="91440">
                        <a:lnSpc>
                          <a:spcPct val="100000"/>
                        </a:lnSpc>
                      </a:pPr>
                      <a:r>
                        <a:rPr lang="zh-TW" altLang="en-US"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新北行政中心</a:t>
                      </a:r>
                      <a:endParaRPr sz="2000" b="1" dirty="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endParaRPr>
                    </a:p>
                  </a:txBody>
                  <a:tcPr marL="0" marR="0" marT="0" marB="0">
                    <a:solidFill>
                      <a:srgbClr val="FFFFFF"/>
                    </a:solidFill>
                  </a:tcPr>
                </a:tc>
                <a:tc>
                  <a:txBody>
                    <a:bodyPr/>
                    <a:lstStyle/>
                    <a:p>
                      <a:pPr>
                        <a:lnSpc>
                          <a:spcPct val="100000"/>
                        </a:lnSpc>
                      </a:pPr>
                      <a:endParaRPr sz="3400" dirty="0">
                        <a:solidFill>
                          <a:srgbClr val="002060"/>
                        </a:solidFill>
                        <a:latin typeface="Times New Roman"/>
                        <a:cs typeface="Times New Roman"/>
                      </a:endParaRPr>
                    </a:p>
                    <a:p>
                      <a:pPr marL="361315">
                        <a:lnSpc>
                          <a:spcPct val="100000"/>
                        </a:lnSpc>
                      </a:pPr>
                      <a:r>
                        <a:rPr lang="zh-TW" altLang="en-US" sz="2000" dirty="0" smtClean="0">
                          <a:solidFill>
                            <a:srgbClr val="002060"/>
                          </a:solidFill>
                          <a:latin typeface="微軟正黑體" panose="020B0604030504040204" pitchFamily="34" charset="-120"/>
                          <a:ea typeface="微軟正黑體" panose="020B0604030504040204" pitchFamily="34" charset="-120"/>
                          <a:cs typeface="微軟正黑體"/>
                        </a:rPr>
                        <a:t>板橋</a:t>
                      </a:r>
                      <a:endParaRPr sz="2000" dirty="0">
                        <a:solidFill>
                          <a:srgbClr val="002060"/>
                        </a:solidFill>
                        <a:latin typeface="微軟正黑體" panose="020B0604030504040204" pitchFamily="34" charset="-120"/>
                        <a:ea typeface="微軟正黑體" panose="020B0604030504040204" pitchFamily="34" charset="-120"/>
                        <a:cs typeface="微軟正黑體"/>
                      </a:endParaRPr>
                    </a:p>
                  </a:txBody>
                  <a:tcPr marL="0" marR="0" marT="0" marB="0">
                    <a:solidFill>
                      <a:srgbClr val="FFFFFF"/>
                    </a:solidFill>
                  </a:tcPr>
                </a:tc>
                <a:tc>
                  <a:txBody>
                    <a:bodyPr/>
                    <a:lstStyle/>
                    <a:p>
                      <a:pPr>
                        <a:lnSpc>
                          <a:spcPct val="100000"/>
                        </a:lnSpc>
                      </a:pPr>
                      <a:endParaRPr sz="3400" dirty="0">
                        <a:solidFill>
                          <a:srgbClr val="002060"/>
                        </a:solidFill>
                        <a:latin typeface="Times New Roman"/>
                        <a:cs typeface="Times New Roman"/>
                      </a:endParaRPr>
                    </a:p>
                    <a:p>
                      <a:pPr marL="163195">
                        <a:lnSpc>
                          <a:spcPct val="100000"/>
                        </a:lnSpc>
                      </a:pPr>
                      <a:r>
                        <a:rPr lang="en-US" altLang="zh-TW" sz="2000" dirty="0" smtClean="0">
                          <a:solidFill>
                            <a:srgbClr val="002060"/>
                          </a:solidFill>
                          <a:latin typeface="微軟正黑體"/>
                          <a:cs typeface="微軟正黑體"/>
                        </a:rPr>
                        <a:t>2</a:t>
                      </a:r>
                      <a:endParaRPr sz="2000" dirty="0">
                        <a:solidFill>
                          <a:srgbClr val="002060"/>
                        </a:solidFill>
                        <a:latin typeface="微軟正黑體"/>
                        <a:cs typeface="微軟正黑體"/>
                      </a:endParaRPr>
                    </a:p>
                  </a:txBody>
                  <a:tcPr marL="0" marR="0" marT="0" marB="0">
                    <a:solidFill>
                      <a:srgbClr val="FFFFFF"/>
                    </a:solidFill>
                  </a:tcPr>
                </a:tc>
                <a:tc>
                  <a:txBody>
                    <a:bodyPr/>
                    <a:lstStyle/>
                    <a:p>
                      <a:pPr marL="144780" marR="184785">
                        <a:lnSpc>
                          <a:spcPct val="100000"/>
                        </a:lnSpc>
                        <a:spcBef>
                          <a:spcPts val="310"/>
                        </a:spcBef>
                      </a:pP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掌理各項新契約、保全、收費等保戶服務業務。</a:t>
                      </a:r>
                      <a:endPar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endParaRPr>
                    </a:p>
                    <a:p>
                      <a:pPr marL="144780" marR="184785">
                        <a:lnSpc>
                          <a:spcPct val="100000"/>
                        </a:lnSpc>
                        <a:spcBef>
                          <a:spcPts val="1200"/>
                        </a:spcBef>
                      </a:pPr>
                      <a:r>
                        <a:rPr sz="2000" b="1" u="heavy" dirty="0" err="1" smtClean="0">
                          <a:solidFill>
                            <a:srgbClr val="002060"/>
                          </a:solidFill>
                          <a:latin typeface="微軟正黑體"/>
                          <a:cs typeface="微軟正黑體"/>
                        </a:rPr>
                        <a:t>實習生將接觸</a:t>
                      </a:r>
                      <a:r>
                        <a:rPr sz="2000" b="1" u="heavy" dirty="0" err="1">
                          <a:solidFill>
                            <a:srgbClr val="002060"/>
                          </a:solidFill>
                          <a:latin typeface="微軟正黑體"/>
                          <a:cs typeface="微軟正黑體"/>
                        </a:rPr>
                        <a:t>：線上業</a:t>
                      </a:r>
                      <a:r>
                        <a:rPr sz="2000" b="1" u="heavy" spc="-15" dirty="0" err="1">
                          <a:solidFill>
                            <a:srgbClr val="002060"/>
                          </a:solidFill>
                          <a:latin typeface="微軟正黑體"/>
                          <a:cs typeface="微軟正黑體"/>
                        </a:rPr>
                        <a:t>務</a:t>
                      </a:r>
                      <a:r>
                        <a:rPr sz="2000" b="1" u="heavy" dirty="0" err="1">
                          <a:solidFill>
                            <a:srgbClr val="002060"/>
                          </a:solidFill>
                          <a:latin typeface="微軟正黑體"/>
                          <a:cs typeface="微軟正黑體"/>
                        </a:rPr>
                        <a:t>及專</a:t>
                      </a:r>
                      <a:r>
                        <a:rPr sz="2000" b="1" u="heavy" spc="-15" dirty="0" err="1">
                          <a:solidFill>
                            <a:srgbClr val="002060"/>
                          </a:solidFill>
                          <a:latin typeface="微軟正黑體"/>
                          <a:cs typeface="微軟正黑體"/>
                        </a:rPr>
                        <a:t>案</a:t>
                      </a:r>
                      <a:r>
                        <a:rPr sz="2000" b="1" u="heavy" dirty="0" err="1">
                          <a:solidFill>
                            <a:srgbClr val="002060"/>
                          </a:solidFill>
                          <a:latin typeface="微軟正黑體"/>
                          <a:cs typeface="微軟正黑體"/>
                        </a:rPr>
                        <a:t>活動</a:t>
                      </a:r>
                      <a:endParaRPr sz="2000" b="1" dirty="0">
                        <a:solidFill>
                          <a:srgbClr val="002060"/>
                        </a:solidFill>
                        <a:latin typeface="微軟正黑體"/>
                        <a:cs typeface="微軟正黑體"/>
                      </a:endParaRPr>
                    </a:p>
                  </a:txBody>
                  <a:tcPr marL="0" marR="0" marT="39370" marB="0">
                    <a:solidFill>
                      <a:srgbClr val="FFFFFF"/>
                    </a:solidFill>
                  </a:tcPr>
                </a:tc>
              </a:tr>
              <a:tr h="1422319">
                <a:tc>
                  <a:txBody>
                    <a:bodyPr/>
                    <a:lstStyle/>
                    <a:p>
                      <a:pPr>
                        <a:lnSpc>
                          <a:spcPct val="100000"/>
                        </a:lnSpc>
                      </a:pPr>
                      <a:endParaRPr sz="2600" dirty="0">
                        <a:latin typeface="Times New Roman"/>
                        <a:cs typeface="Times New Roman"/>
                      </a:endParaRPr>
                    </a:p>
                    <a:p>
                      <a:pPr marL="91440">
                        <a:lnSpc>
                          <a:spcPct val="100000"/>
                        </a:lnSpc>
                      </a:pPr>
                      <a:r>
                        <a:rPr lang="zh-TW" altLang="en-US"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保經代行政部</a:t>
                      </a:r>
                      <a:endParaRPr sz="2000" b="1" dirty="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endParaRPr>
                    </a:p>
                  </a:txBody>
                  <a:tcPr marL="0" marR="0" marT="0" marB="0">
                    <a:solidFill>
                      <a:schemeClr val="accent6">
                        <a:lumMod val="20000"/>
                        <a:lumOff val="80000"/>
                      </a:schemeClr>
                    </a:solidFill>
                  </a:tcPr>
                </a:tc>
                <a:tc>
                  <a:txBody>
                    <a:bodyPr/>
                    <a:lstStyle/>
                    <a:p>
                      <a:pPr>
                        <a:lnSpc>
                          <a:spcPct val="100000"/>
                        </a:lnSpc>
                      </a:pPr>
                      <a:endParaRPr sz="2600">
                        <a:solidFill>
                          <a:srgbClr val="002060"/>
                        </a:solidFill>
                        <a:latin typeface="Times New Roman"/>
                        <a:cs typeface="Times New Roman"/>
                      </a:endParaRPr>
                    </a:p>
                    <a:p>
                      <a:pPr>
                        <a:lnSpc>
                          <a:spcPct val="100000"/>
                        </a:lnSpc>
                        <a:spcBef>
                          <a:spcPts val="45"/>
                        </a:spcBef>
                      </a:pPr>
                      <a:endParaRPr sz="2850">
                        <a:solidFill>
                          <a:srgbClr val="002060"/>
                        </a:solidFill>
                        <a:latin typeface="Times New Roman"/>
                        <a:cs typeface="Times New Roman"/>
                      </a:endParaRPr>
                    </a:p>
                    <a:p>
                      <a:pPr marL="361315">
                        <a:lnSpc>
                          <a:spcPct val="100000"/>
                        </a:lnSpc>
                      </a:pPr>
                      <a:r>
                        <a:rPr sz="2000" dirty="0">
                          <a:solidFill>
                            <a:srgbClr val="002060"/>
                          </a:solidFill>
                          <a:latin typeface="微軟正黑體"/>
                          <a:cs typeface="微軟正黑體"/>
                        </a:rPr>
                        <a:t>台北</a:t>
                      </a:r>
                      <a:endParaRPr sz="2000">
                        <a:solidFill>
                          <a:srgbClr val="002060"/>
                        </a:solidFill>
                        <a:latin typeface="微軟正黑體"/>
                        <a:cs typeface="微軟正黑體"/>
                      </a:endParaRPr>
                    </a:p>
                  </a:txBody>
                  <a:tcPr marL="0" marR="0" marT="0" marB="0">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a:lnSpc>
                          <a:spcPct val="100000"/>
                        </a:lnSpc>
                        <a:spcBef>
                          <a:spcPts val="45"/>
                        </a:spcBef>
                      </a:pPr>
                      <a:endParaRPr sz="2850" dirty="0">
                        <a:solidFill>
                          <a:srgbClr val="002060"/>
                        </a:solidFill>
                        <a:latin typeface="Times New Roman"/>
                        <a:cs typeface="Times New Roman"/>
                      </a:endParaRPr>
                    </a:p>
                    <a:p>
                      <a:pPr marL="163195">
                        <a:lnSpc>
                          <a:spcPct val="100000"/>
                        </a:lnSpc>
                      </a:pPr>
                      <a:r>
                        <a:rPr lang="en-US" altLang="zh-TW" sz="2000" dirty="0" smtClean="0">
                          <a:solidFill>
                            <a:srgbClr val="002060"/>
                          </a:solidFill>
                          <a:latin typeface="微軟正黑體"/>
                          <a:cs typeface="微軟正黑體"/>
                        </a:rPr>
                        <a:t>1</a:t>
                      </a:r>
                      <a:endParaRPr sz="2000" dirty="0">
                        <a:solidFill>
                          <a:srgbClr val="002060"/>
                        </a:solidFill>
                        <a:latin typeface="微軟正黑體"/>
                        <a:cs typeface="微軟正黑體"/>
                      </a:endParaRPr>
                    </a:p>
                  </a:txBody>
                  <a:tcPr marL="0" marR="0" marT="0" marB="0">
                    <a:solidFill>
                      <a:schemeClr val="accent6">
                        <a:lumMod val="20000"/>
                        <a:lumOff val="80000"/>
                      </a:schemeClr>
                    </a:solidFill>
                  </a:tcPr>
                </a:tc>
                <a:tc>
                  <a:txBody>
                    <a:bodyPr/>
                    <a:lstStyle/>
                    <a:p>
                      <a:pPr marL="144780" marR="184785" algn="just">
                        <a:lnSpc>
                          <a:spcPct val="100000"/>
                        </a:lnSpc>
                        <a:spcBef>
                          <a:spcPts val="0"/>
                        </a:spcBef>
                      </a:pPr>
                      <a:r>
                        <a:rPr lang="zh-TW" altLang="en-US" sz="2000" dirty="0" smtClean="0">
                          <a:solidFill>
                            <a:srgbClr val="002060"/>
                          </a:solidFill>
                          <a:latin typeface="微軟正黑體" panose="020B0604030504040204" pitchFamily="34" charset="-120"/>
                          <a:ea typeface="微軟正黑體" panose="020B0604030504040204" pitchFamily="34" charset="-120"/>
                          <a:cs typeface="微軟正黑體"/>
                        </a:rPr>
                        <a:t>掌理保經代通路各項新契約、保全、收費等保戶服務業務。</a:t>
                      </a:r>
                      <a:endParaRPr lang="en-US" altLang="zh-TW" sz="2000" dirty="0" smtClean="0">
                        <a:solidFill>
                          <a:srgbClr val="002060"/>
                        </a:solidFill>
                        <a:latin typeface="微軟正黑體" panose="020B0604030504040204" pitchFamily="34" charset="-120"/>
                        <a:ea typeface="微軟正黑體" panose="020B0604030504040204" pitchFamily="34" charset="-120"/>
                        <a:cs typeface="微軟正黑體"/>
                      </a:endParaRPr>
                    </a:p>
                    <a:p>
                      <a:pPr marL="144780" marR="184785" algn="just">
                        <a:lnSpc>
                          <a:spcPct val="100000"/>
                        </a:lnSpc>
                        <a:spcBef>
                          <a:spcPts val="1200"/>
                        </a:spcBef>
                      </a:pPr>
                      <a:r>
                        <a:rPr sz="2000" b="1" u="heavy" dirty="0" err="1" smtClean="0">
                          <a:solidFill>
                            <a:srgbClr val="002060"/>
                          </a:solidFill>
                          <a:latin typeface="微軟正黑體"/>
                          <a:cs typeface="微軟正黑體"/>
                        </a:rPr>
                        <a:t>實習生將接觸</a:t>
                      </a:r>
                      <a:r>
                        <a:rPr sz="2000" b="1" u="heavy" dirty="0" err="1">
                          <a:solidFill>
                            <a:srgbClr val="002060"/>
                          </a:solidFill>
                          <a:latin typeface="微軟正黑體"/>
                          <a:cs typeface="微軟正黑體"/>
                        </a:rPr>
                        <a:t>：</a:t>
                      </a:r>
                      <a:r>
                        <a:rPr sz="2000" b="1" u="heavy" dirty="0" err="1" smtClean="0">
                          <a:solidFill>
                            <a:srgbClr val="002060"/>
                          </a:solidFill>
                          <a:latin typeface="微軟正黑體"/>
                          <a:cs typeface="微軟正黑體"/>
                        </a:rPr>
                        <a:t>線上業</a:t>
                      </a:r>
                      <a:r>
                        <a:rPr sz="2000" b="1" u="heavy" spc="-15" dirty="0" err="1" smtClean="0">
                          <a:solidFill>
                            <a:srgbClr val="002060"/>
                          </a:solidFill>
                          <a:latin typeface="微軟正黑體"/>
                          <a:cs typeface="微軟正黑體"/>
                        </a:rPr>
                        <a:t>務</a:t>
                      </a:r>
                      <a:r>
                        <a:rPr sz="2000" b="1" u="heavy" dirty="0" err="1" smtClean="0">
                          <a:solidFill>
                            <a:srgbClr val="002060"/>
                          </a:solidFill>
                          <a:latin typeface="微軟正黑體"/>
                          <a:cs typeface="微軟正黑體"/>
                        </a:rPr>
                        <a:t>及專案活</a:t>
                      </a:r>
                      <a:r>
                        <a:rPr sz="2000" b="1" u="heavy" spc="-2035" dirty="0" err="1" smtClean="0">
                          <a:solidFill>
                            <a:srgbClr val="002060"/>
                          </a:solidFill>
                          <a:latin typeface="微軟正黑體"/>
                          <a:cs typeface="微軟正黑體"/>
                        </a:rPr>
                        <a:t>動</a:t>
                      </a:r>
                      <a:endParaRPr sz="2000" b="1" dirty="0">
                        <a:solidFill>
                          <a:srgbClr val="002060"/>
                        </a:solidFill>
                        <a:latin typeface="微軟正黑體"/>
                        <a:cs typeface="微軟正黑體"/>
                      </a:endParaRPr>
                    </a:p>
                  </a:txBody>
                  <a:tcPr marL="0" marR="0" marT="39370" marB="0">
                    <a:solidFill>
                      <a:schemeClr val="accent6">
                        <a:lumMod val="20000"/>
                        <a:lumOff val="80000"/>
                      </a:schemeClr>
                    </a:solidFill>
                  </a:tcPr>
                </a:tc>
              </a:tr>
            </a:tbl>
          </a:graphicData>
        </a:graphic>
      </p:graphicFrame>
    </p:spTree>
    <p:extLst>
      <p:ext uri="{BB962C8B-B14F-4D97-AF65-F5344CB8AC3E}">
        <p14:creationId xmlns:p14="http://schemas.microsoft.com/office/powerpoint/2010/main" val="4023892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548719"/>
            <a:ext cx="9144000" cy="6309360"/>
          </a:xfrm>
          <a:prstGeom prst="rect">
            <a:avLst/>
          </a:prstGeom>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25"/>
              </a:spcBef>
            </a:pPr>
            <a:endParaRPr sz="1550">
              <a:latin typeface="Times New Roman"/>
              <a:cs typeface="Times New Roman"/>
            </a:endParaRPr>
          </a:p>
          <a:p>
            <a:pPr marR="287020" algn="r">
              <a:lnSpc>
                <a:spcPct val="100000"/>
              </a:lnSpc>
            </a:pPr>
            <a:r>
              <a:rPr sz="900" dirty="0">
                <a:latin typeface="微軟正黑體"/>
                <a:cs typeface="微軟正黑體"/>
              </a:rPr>
              <a:t>6</a:t>
            </a:r>
            <a:endParaRPr sz="900">
              <a:latin typeface="微軟正黑體"/>
              <a:cs typeface="微軟正黑體"/>
            </a:endParaRPr>
          </a:p>
        </p:txBody>
      </p:sp>
      <p:sp>
        <p:nvSpPr>
          <p:cNvPr id="3" name="object 3"/>
          <p:cNvSpPr/>
          <p:nvPr/>
        </p:nvSpPr>
        <p:spPr>
          <a:xfrm>
            <a:off x="0" y="548719"/>
            <a:ext cx="9144000" cy="630927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0" y="548639"/>
            <a:ext cx="9144000" cy="6309360"/>
          </a:xfrm>
          <a:custGeom>
            <a:avLst/>
            <a:gdLst/>
            <a:ahLst/>
            <a:cxnLst/>
            <a:rect l="l" t="t" r="r" b="b"/>
            <a:pathLst>
              <a:path w="9144000" h="6309359">
                <a:moveTo>
                  <a:pt x="0" y="6309360"/>
                </a:moveTo>
                <a:lnTo>
                  <a:pt x="9144000" y="6309360"/>
                </a:lnTo>
                <a:lnTo>
                  <a:pt x="9144000" y="0"/>
                </a:lnTo>
                <a:lnTo>
                  <a:pt x="0" y="0"/>
                </a:lnTo>
                <a:lnTo>
                  <a:pt x="0" y="6309360"/>
                </a:lnTo>
                <a:close/>
              </a:path>
            </a:pathLst>
          </a:custGeom>
          <a:solidFill>
            <a:srgbClr val="7E7E7E">
              <a:alpha val="79998"/>
            </a:srgbClr>
          </a:solidFill>
        </p:spPr>
        <p:txBody>
          <a:bodyPr wrap="square" lIns="0" tIns="0" rIns="0" bIns="0" rtlCol="0"/>
          <a:lstStyle/>
          <a:p>
            <a:endParaRPr/>
          </a:p>
        </p:txBody>
      </p:sp>
      <p:sp>
        <p:nvSpPr>
          <p:cNvPr id="5" name="object 5"/>
          <p:cNvSpPr txBox="1">
            <a:spLocks noGrp="1"/>
          </p:cNvSpPr>
          <p:nvPr>
            <p:ph type="title"/>
          </p:nvPr>
        </p:nvSpPr>
        <p:spPr>
          <a:xfrm>
            <a:off x="78739" y="580390"/>
            <a:ext cx="3070860" cy="650240"/>
          </a:xfrm>
          <a:prstGeom prst="rect">
            <a:avLst/>
          </a:prstGeom>
        </p:spPr>
        <p:txBody>
          <a:bodyPr vert="horz" wrap="square" lIns="0" tIns="0" rIns="0" bIns="0" rtlCol="0">
            <a:spAutoFit/>
          </a:bodyPr>
          <a:lstStyle/>
          <a:p>
            <a:pPr marL="12700">
              <a:lnSpc>
                <a:spcPct val="100000"/>
              </a:lnSpc>
            </a:pPr>
            <a:r>
              <a:rPr sz="4000" b="1" i="0" spc="-5" dirty="0">
                <a:solidFill>
                  <a:srgbClr val="FFFFFF"/>
                </a:solidFill>
                <a:latin typeface="微軟正黑體"/>
                <a:cs typeface="微軟正黑體"/>
              </a:rPr>
              <a:t>多元實習部門</a:t>
            </a:r>
            <a:endParaRPr sz="4000">
              <a:latin typeface="微軟正黑體"/>
              <a:cs typeface="微軟正黑體"/>
            </a:endParaRPr>
          </a:p>
        </p:txBody>
      </p:sp>
      <p:graphicFrame>
        <p:nvGraphicFramePr>
          <p:cNvPr id="6" name="object 6"/>
          <p:cNvGraphicFramePr>
            <a:graphicFrameLocks noGrp="1"/>
          </p:cNvGraphicFramePr>
          <p:nvPr>
            <p:extLst>
              <p:ext uri="{D42A27DB-BD31-4B8C-83A1-F6EECF244321}">
                <p14:modId xmlns:p14="http://schemas.microsoft.com/office/powerpoint/2010/main" val="3249175315"/>
              </p:ext>
            </p:extLst>
          </p:nvPr>
        </p:nvGraphicFramePr>
        <p:xfrm>
          <a:off x="314185" y="1412747"/>
          <a:ext cx="8440432" cy="5292853"/>
        </p:xfrm>
        <a:graphic>
          <a:graphicData uri="http://schemas.openxmlformats.org/drawingml/2006/table">
            <a:tbl>
              <a:tblPr firstRow="1" bandRow="1">
                <a:tableStyleId>{2D5ABB26-0587-4C30-8999-92F81FD0307C}</a:tableStyleId>
              </a:tblPr>
              <a:tblGrid>
                <a:gridCol w="1725841"/>
                <a:gridCol w="1134783"/>
                <a:gridCol w="918210"/>
                <a:gridCol w="4661598"/>
              </a:tblGrid>
              <a:tr h="397144">
                <a:tc>
                  <a:txBody>
                    <a:bodyPr/>
                    <a:lstStyle/>
                    <a:p>
                      <a:pPr marL="91440">
                        <a:lnSpc>
                          <a:spcPct val="100000"/>
                        </a:lnSpc>
                        <a:spcBef>
                          <a:spcPts val="290"/>
                        </a:spcBef>
                      </a:pPr>
                      <a:r>
                        <a:rPr sz="2400" b="1" dirty="0">
                          <a:solidFill>
                            <a:srgbClr val="FFFFFF"/>
                          </a:solidFill>
                          <a:latin typeface="微軟正黑體"/>
                          <a:cs typeface="微軟正黑體"/>
                        </a:rPr>
                        <a:t>部門</a:t>
                      </a:r>
                      <a:endParaRPr sz="2400" dirty="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361315">
                        <a:lnSpc>
                          <a:spcPct val="100000"/>
                        </a:lnSpc>
                        <a:spcBef>
                          <a:spcPts val="290"/>
                        </a:spcBef>
                      </a:pPr>
                      <a:r>
                        <a:rPr sz="2400" b="1" dirty="0">
                          <a:solidFill>
                            <a:srgbClr val="FFFFFF"/>
                          </a:solidFill>
                          <a:latin typeface="微軟正黑體"/>
                          <a:cs typeface="微軟正黑體"/>
                        </a:rPr>
                        <a:t>地點</a:t>
                      </a:r>
                      <a:endParaRPr sz="240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163195">
                        <a:lnSpc>
                          <a:spcPct val="100000"/>
                        </a:lnSpc>
                        <a:spcBef>
                          <a:spcPts val="290"/>
                        </a:spcBef>
                      </a:pPr>
                      <a:r>
                        <a:rPr sz="2400" b="1" dirty="0">
                          <a:solidFill>
                            <a:srgbClr val="FFFFFF"/>
                          </a:solidFill>
                          <a:latin typeface="微軟正黑體"/>
                          <a:cs typeface="微軟正黑體"/>
                        </a:rPr>
                        <a:t>員額</a:t>
                      </a:r>
                      <a:endParaRPr sz="2400">
                        <a:latin typeface="微軟正黑體"/>
                        <a:cs typeface="微軟正黑體"/>
                      </a:endParaRPr>
                    </a:p>
                  </a:txBody>
                  <a:tcPr marL="0" marR="0" marT="36830" marB="0">
                    <a:lnB w="25400">
                      <a:solidFill>
                        <a:srgbClr val="FFFFFF"/>
                      </a:solidFill>
                      <a:prstDash val="solid"/>
                    </a:lnB>
                    <a:solidFill>
                      <a:srgbClr val="000000"/>
                    </a:solidFill>
                  </a:tcPr>
                </a:tc>
                <a:tc>
                  <a:txBody>
                    <a:bodyPr/>
                    <a:lstStyle/>
                    <a:p>
                      <a:pPr marL="144780">
                        <a:lnSpc>
                          <a:spcPct val="100000"/>
                        </a:lnSpc>
                        <a:spcBef>
                          <a:spcPts val="290"/>
                        </a:spcBef>
                      </a:pPr>
                      <a:r>
                        <a:rPr sz="2400" b="1" dirty="0">
                          <a:solidFill>
                            <a:srgbClr val="FFFFFF"/>
                          </a:solidFill>
                          <a:latin typeface="微軟正黑體"/>
                          <a:cs typeface="微軟正黑體"/>
                        </a:rPr>
                        <a:t>部門主要職掌</a:t>
                      </a:r>
                      <a:endParaRPr sz="2400">
                        <a:latin typeface="微軟正黑體"/>
                        <a:cs typeface="微軟正黑體"/>
                      </a:endParaRPr>
                    </a:p>
                  </a:txBody>
                  <a:tcPr marL="0" marR="0" marT="36830" marB="0">
                    <a:lnB w="25400">
                      <a:solidFill>
                        <a:srgbClr val="FFFFFF"/>
                      </a:solidFill>
                      <a:prstDash val="solid"/>
                    </a:lnB>
                    <a:solidFill>
                      <a:srgbClr val="000000"/>
                    </a:solidFill>
                  </a:tcPr>
                </a:tc>
              </a:tr>
              <a:tr h="2756663">
                <a:tc>
                  <a:txBody>
                    <a:bodyPr/>
                    <a:lstStyle/>
                    <a:p>
                      <a:pPr>
                        <a:lnSpc>
                          <a:spcPct val="100000"/>
                        </a:lnSpc>
                      </a:pPr>
                      <a:endParaRPr sz="2600" dirty="0">
                        <a:latin typeface="Times New Roman"/>
                        <a:cs typeface="Times New Roman"/>
                      </a:endParaRPr>
                    </a:p>
                    <a:p>
                      <a:pPr marL="91440">
                        <a:lnSpc>
                          <a:spcPct val="100000"/>
                        </a:lnSpc>
                        <a:spcBef>
                          <a:spcPts val="2020"/>
                        </a:spcBef>
                      </a:pPr>
                      <a:r>
                        <a:rPr lang="zh-TW" altLang="en-US"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理賠</a:t>
                      </a:r>
                      <a:r>
                        <a:rPr sz="2000" b="1" dirty="0" smtClean="0">
                          <a:solidFill>
                            <a:srgbClr val="FF0066"/>
                          </a:solidFill>
                          <a:effectLst>
                            <a:outerShdw blurRad="38100" dist="38100" dir="2700000" algn="tl">
                              <a:srgbClr val="000000">
                                <a:alpha val="43137"/>
                              </a:srgbClr>
                            </a:outerShdw>
                          </a:effectLst>
                          <a:latin typeface="微軟正黑體"/>
                          <a:cs typeface="微軟正黑體"/>
                        </a:rPr>
                        <a:t>部</a:t>
                      </a:r>
                      <a:endParaRPr sz="2000" dirty="0">
                        <a:solidFill>
                          <a:srgbClr val="FF0066"/>
                        </a:solidFill>
                        <a:effectLst>
                          <a:outerShdw blurRad="38100" dist="38100" dir="2700000" algn="tl">
                            <a:srgbClr val="000000">
                              <a:alpha val="43137"/>
                            </a:srgbClr>
                          </a:outerShdw>
                        </a:effectLst>
                        <a:latin typeface="微軟正黑體"/>
                        <a:cs typeface="微軟正黑體"/>
                      </a:endParaRPr>
                    </a:p>
                  </a:txBody>
                  <a:tcPr marL="0" marR="0" marT="0" marB="0">
                    <a:lnT w="25400">
                      <a:solidFill>
                        <a:srgbClr val="FFFFFF"/>
                      </a:solidFill>
                      <a:prstDash val="solid"/>
                    </a:lnT>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marL="361315">
                        <a:lnSpc>
                          <a:spcPct val="100000"/>
                        </a:lnSpc>
                        <a:spcBef>
                          <a:spcPts val="2020"/>
                        </a:spcBef>
                      </a:pPr>
                      <a:r>
                        <a:rPr sz="2000" dirty="0">
                          <a:solidFill>
                            <a:srgbClr val="002060"/>
                          </a:solidFill>
                          <a:latin typeface="微軟正黑體"/>
                          <a:cs typeface="微軟正黑體"/>
                        </a:rPr>
                        <a:t>台北</a:t>
                      </a:r>
                    </a:p>
                  </a:txBody>
                  <a:tcPr marL="0" marR="0" marT="0" marB="0">
                    <a:lnT w="25400">
                      <a:solidFill>
                        <a:srgbClr val="FFFFFF"/>
                      </a:solidFill>
                      <a:prstDash val="solid"/>
                    </a:lnT>
                    <a:solidFill>
                      <a:schemeClr val="accent6">
                        <a:lumMod val="20000"/>
                        <a:lumOff val="80000"/>
                      </a:schemeClr>
                    </a:solidFill>
                  </a:tcPr>
                </a:tc>
                <a:tc>
                  <a:txBody>
                    <a:bodyPr/>
                    <a:lstStyle/>
                    <a:p>
                      <a:pPr>
                        <a:lnSpc>
                          <a:spcPct val="100000"/>
                        </a:lnSpc>
                      </a:pPr>
                      <a:endParaRPr sz="2600" dirty="0">
                        <a:solidFill>
                          <a:srgbClr val="002060"/>
                        </a:solidFill>
                        <a:latin typeface="Times New Roman"/>
                        <a:cs typeface="Times New Roman"/>
                      </a:endParaRPr>
                    </a:p>
                    <a:p>
                      <a:pPr marL="163195">
                        <a:lnSpc>
                          <a:spcPct val="100000"/>
                        </a:lnSpc>
                        <a:spcBef>
                          <a:spcPts val="2020"/>
                        </a:spcBef>
                      </a:pPr>
                      <a:r>
                        <a:rPr lang="en-US" altLang="zh-TW" sz="2000" dirty="0" smtClean="0">
                          <a:solidFill>
                            <a:srgbClr val="002060"/>
                          </a:solidFill>
                          <a:latin typeface="微軟正黑體"/>
                          <a:cs typeface="微軟正黑體"/>
                        </a:rPr>
                        <a:t>2</a:t>
                      </a:r>
                      <a:endParaRPr sz="2000" dirty="0">
                        <a:solidFill>
                          <a:srgbClr val="002060"/>
                        </a:solidFill>
                        <a:latin typeface="微軟正黑體"/>
                        <a:cs typeface="微軟正黑體"/>
                      </a:endParaRPr>
                    </a:p>
                  </a:txBody>
                  <a:tcPr marL="0" marR="0" marT="0" marB="0">
                    <a:lnT w="25400">
                      <a:solidFill>
                        <a:srgbClr val="FFFFFF"/>
                      </a:solidFill>
                      <a:prstDash val="solid"/>
                    </a:lnT>
                    <a:solidFill>
                      <a:schemeClr val="accent6">
                        <a:lumMod val="20000"/>
                        <a:lumOff val="80000"/>
                      </a:schemeClr>
                    </a:solidFill>
                  </a:tcPr>
                </a:tc>
                <a:tc>
                  <a:txBody>
                    <a:bodyPr/>
                    <a:lstStyle/>
                    <a:p>
                      <a:pPr marL="144780" marR="184785" algn="just">
                        <a:lnSpc>
                          <a:spcPct val="100000"/>
                        </a:lnSpc>
                        <a:spcBef>
                          <a:spcPts val="204"/>
                        </a:spcBef>
                      </a:pP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掌理理賠及調查業務之政策及作業原則擬訂與執行、理賠率監控、理賠給付內控、理賠及調查作業系統化、理賠及調查人力資源管理規劃、保險犯罪偵測與防制及上述授權範圍內之業務，相關單位執行作業之協調整合、流程改善、差異與績效分析等事項。</a:t>
                      </a:r>
                      <a:endPar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endParaRPr>
                    </a:p>
                    <a:p>
                      <a:pPr marL="144780" marR="184785" algn="just">
                        <a:lnSpc>
                          <a:spcPct val="100000"/>
                        </a:lnSpc>
                        <a:spcBef>
                          <a:spcPts val="600"/>
                        </a:spcBef>
                      </a:pPr>
                      <a:r>
                        <a:rPr sz="2000" b="1" u="heavy" dirty="0" err="1" smtClean="0">
                          <a:solidFill>
                            <a:srgbClr val="002060"/>
                          </a:solidFill>
                          <a:latin typeface="微軟正黑體"/>
                          <a:cs typeface="微軟正黑體"/>
                        </a:rPr>
                        <a:t>實習生將接觸</a:t>
                      </a:r>
                      <a:r>
                        <a:rPr sz="2000" b="1" u="heavy" dirty="0" err="1">
                          <a:solidFill>
                            <a:srgbClr val="002060"/>
                          </a:solidFill>
                          <a:latin typeface="微軟正黑體"/>
                          <a:cs typeface="微軟正黑體"/>
                        </a:rPr>
                        <a:t>：線上業</a:t>
                      </a:r>
                      <a:r>
                        <a:rPr sz="2000" b="1" u="heavy" spc="-15" dirty="0" err="1">
                          <a:solidFill>
                            <a:srgbClr val="002060"/>
                          </a:solidFill>
                          <a:latin typeface="微軟正黑體"/>
                          <a:cs typeface="微軟正黑體"/>
                        </a:rPr>
                        <a:t>務</a:t>
                      </a:r>
                      <a:r>
                        <a:rPr sz="2000" b="1" u="heavy" dirty="0" err="1">
                          <a:solidFill>
                            <a:srgbClr val="002060"/>
                          </a:solidFill>
                          <a:latin typeface="微軟正黑體"/>
                          <a:cs typeface="微軟正黑體"/>
                        </a:rPr>
                        <a:t>及專</a:t>
                      </a:r>
                      <a:r>
                        <a:rPr sz="2000" b="1" u="heavy" spc="-15" dirty="0" err="1">
                          <a:solidFill>
                            <a:srgbClr val="002060"/>
                          </a:solidFill>
                          <a:latin typeface="微軟正黑體"/>
                          <a:cs typeface="微軟正黑體"/>
                        </a:rPr>
                        <a:t>案</a:t>
                      </a:r>
                      <a:r>
                        <a:rPr sz="2000" b="1" u="heavy" dirty="0" err="1">
                          <a:solidFill>
                            <a:srgbClr val="002060"/>
                          </a:solidFill>
                          <a:latin typeface="微軟正黑體"/>
                          <a:cs typeface="微軟正黑體"/>
                        </a:rPr>
                        <a:t>活動</a:t>
                      </a:r>
                      <a:endParaRPr sz="2000" b="1" dirty="0">
                        <a:solidFill>
                          <a:srgbClr val="002060"/>
                        </a:solidFill>
                        <a:latin typeface="微軟正黑體"/>
                        <a:cs typeface="微軟正黑體"/>
                      </a:endParaRPr>
                    </a:p>
                  </a:txBody>
                  <a:tcPr marL="0" marR="0" marT="26034" marB="0">
                    <a:lnT w="25400">
                      <a:solidFill>
                        <a:srgbClr val="FFFFFF"/>
                      </a:solidFill>
                      <a:prstDash val="solid"/>
                    </a:lnT>
                    <a:solidFill>
                      <a:schemeClr val="accent6">
                        <a:lumMod val="20000"/>
                        <a:lumOff val="80000"/>
                      </a:schemeClr>
                    </a:solidFill>
                  </a:tcPr>
                </a:tc>
              </a:tr>
              <a:tr h="2133600">
                <a:tc>
                  <a:txBody>
                    <a:bodyPr/>
                    <a:lstStyle/>
                    <a:p>
                      <a:pPr>
                        <a:lnSpc>
                          <a:spcPct val="100000"/>
                        </a:lnSpc>
                      </a:pPr>
                      <a:endParaRPr sz="3400" dirty="0">
                        <a:latin typeface="Times New Roman"/>
                        <a:cs typeface="Times New Roman"/>
                      </a:endParaRPr>
                    </a:p>
                    <a:p>
                      <a:pPr marL="91440">
                        <a:lnSpc>
                          <a:spcPct val="100000"/>
                        </a:lnSpc>
                      </a:pPr>
                      <a:r>
                        <a:rPr lang="en-US" altLang="zh-TW"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0800</a:t>
                      </a:r>
                      <a:r>
                        <a:rPr lang="zh-TW" altLang="en-US" sz="2000" b="1" dirty="0" smtClean="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rPr>
                        <a:t>客服中心</a:t>
                      </a:r>
                      <a:endParaRPr sz="2000" b="1" dirty="0">
                        <a:solidFill>
                          <a:srgbClr val="FF006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微軟正黑體"/>
                      </a:endParaRPr>
                    </a:p>
                  </a:txBody>
                  <a:tcPr marL="0" marR="0" marT="0" marB="0">
                    <a:solidFill>
                      <a:srgbClr val="FFFFFF"/>
                    </a:solidFill>
                  </a:tcPr>
                </a:tc>
                <a:tc>
                  <a:txBody>
                    <a:bodyPr/>
                    <a:lstStyle/>
                    <a:p>
                      <a:pPr>
                        <a:lnSpc>
                          <a:spcPct val="100000"/>
                        </a:lnSpc>
                      </a:pPr>
                      <a:endParaRPr sz="3400" dirty="0">
                        <a:solidFill>
                          <a:srgbClr val="002060"/>
                        </a:solidFill>
                        <a:latin typeface="Times New Roman"/>
                        <a:cs typeface="Times New Roman"/>
                      </a:endParaRPr>
                    </a:p>
                    <a:p>
                      <a:pPr marL="361315">
                        <a:lnSpc>
                          <a:spcPct val="100000"/>
                        </a:lnSpc>
                      </a:pPr>
                      <a:r>
                        <a:rPr lang="zh-TW" altLang="en-US" sz="2000" dirty="0" smtClean="0">
                          <a:solidFill>
                            <a:srgbClr val="002060"/>
                          </a:solidFill>
                          <a:latin typeface="微軟正黑體" panose="020B0604030504040204" pitchFamily="34" charset="-120"/>
                          <a:ea typeface="微軟正黑體" panose="020B0604030504040204" pitchFamily="34" charset="-120"/>
                          <a:cs typeface="微軟正黑體"/>
                        </a:rPr>
                        <a:t>台北</a:t>
                      </a:r>
                      <a:endParaRPr sz="2000" dirty="0">
                        <a:solidFill>
                          <a:srgbClr val="002060"/>
                        </a:solidFill>
                        <a:latin typeface="微軟正黑體" panose="020B0604030504040204" pitchFamily="34" charset="-120"/>
                        <a:ea typeface="微軟正黑體" panose="020B0604030504040204" pitchFamily="34" charset="-120"/>
                        <a:cs typeface="微軟正黑體"/>
                      </a:endParaRPr>
                    </a:p>
                  </a:txBody>
                  <a:tcPr marL="0" marR="0" marT="0" marB="0">
                    <a:solidFill>
                      <a:srgbClr val="FFFFFF"/>
                    </a:solidFill>
                  </a:tcPr>
                </a:tc>
                <a:tc>
                  <a:txBody>
                    <a:bodyPr/>
                    <a:lstStyle/>
                    <a:p>
                      <a:pPr>
                        <a:lnSpc>
                          <a:spcPct val="100000"/>
                        </a:lnSpc>
                      </a:pPr>
                      <a:endParaRPr sz="3400" dirty="0">
                        <a:solidFill>
                          <a:srgbClr val="002060"/>
                        </a:solidFill>
                        <a:latin typeface="Times New Roman"/>
                        <a:cs typeface="Times New Roman"/>
                      </a:endParaRPr>
                    </a:p>
                    <a:p>
                      <a:pPr marL="163195">
                        <a:lnSpc>
                          <a:spcPct val="100000"/>
                        </a:lnSpc>
                      </a:pPr>
                      <a:r>
                        <a:rPr lang="en-US" altLang="zh-TW" sz="2000" dirty="0" smtClean="0">
                          <a:solidFill>
                            <a:srgbClr val="002060"/>
                          </a:solidFill>
                          <a:latin typeface="微軟正黑體"/>
                          <a:cs typeface="微軟正黑體"/>
                        </a:rPr>
                        <a:t>1</a:t>
                      </a:r>
                      <a:endParaRPr sz="2000" dirty="0">
                        <a:solidFill>
                          <a:srgbClr val="002060"/>
                        </a:solidFill>
                        <a:latin typeface="微軟正黑體"/>
                        <a:cs typeface="微軟正黑體"/>
                      </a:endParaRPr>
                    </a:p>
                  </a:txBody>
                  <a:tcPr marL="0" marR="0" marT="0" marB="0">
                    <a:solidFill>
                      <a:srgbClr val="FFFFFF"/>
                    </a:solidFill>
                  </a:tcPr>
                </a:tc>
                <a:tc>
                  <a:txBody>
                    <a:bodyPr/>
                    <a:lstStyle/>
                    <a:p>
                      <a:pPr marL="144780" marR="184785">
                        <a:lnSpc>
                          <a:spcPct val="100000"/>
                        </a:lnSpc>
                        <a:spcBef>
                          <a:spcPts val="310"/>
                        </a:spcBef>
                      </a:pP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掌理</a:t>
                      </a:r>
                      <a:r>
                        <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rPr>
                        <a:t>CTI</a:t>
                      </a: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客服系統</a:t>
                      </a:r>
                      <a:r>
                        <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rPr>
                        <a:t>Inbound </a:t>
                      </a: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服務，暨</a:t>
                      </a:r>
                      <a:r>
                        <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rPr>
                        <a:t>Outbound</a:t>
                      </a: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保單電訪</a:t>
                      </a:r>
                      <a:r>
                        <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rPr>
                        <a:t>(</a:t>
                      </a: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含新契約及各項專案</a:t>
                      </a:r>
                      <a:r>
                        <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rPr>
                        <a:t>)</a:t>
                      </a:r>
                      <a:r>
                        <a:rPr lang="zh-TW" altLang="en-US" sz="2000" spc="-5" dirty="0" smtClean="0">
                          <a:solidFill>
                            <a:srgbClr val="002060"/>
                          </a:solidFill>
                          <a:latin typeface="微軟正黑體" panose="020B0604030504040204" pitchFamily="34" charset="-120"/>
                          <a:ea typeface="微軟正黑體" panose="020B0604030504040204" pitchFamily="34" charset="-120"/>
                          <a:cs typeface="微軟正黑體"/>
                        </a:rPr>
                        <a:t>、智能客服系統建置及發展、客服品質管控、保單附加價值之開發、宣導與執行。</a:t>
                      </a:r>
                      <a:endParaRPr lang="en-US" altLang="zh-TW" sz="2000" spc="-5" dirty="0" smtClean="0">
                        <a:solidFill>
                          <a:srgbClr val="002060"/>
                        </a:solidFill>
                        <a:latin typeface="微軟正黑體" panose="020B0604030504040204" pitchFamily="34" charset="-120"/>
                        <a:ea typeface="微軟正黑體" panose="020B0604030504040204" pitchFamily="34" charset="-120"/>
                        <a:cs typeface="微軟正黑體"/>
                      </a:endParaRPr>
                    </a:p>
                    <a:p>
                      <a:pPr marL="144780" marR="184785">
                        <a:lnSpc>
                          <a:spcPct val="100000"/>
                        </a:lnSpc>
                        <a:spcBef>
                          <a:spcPts val="600"/>
                        </a:spcBef>
                      </a:pPr>
                      <a:r>
                        <a:rPr sz="2000" b="1" u="heavy" dirty="0" err="1" smtClean="0">
                          <a:solidFill>
                            <a:srgbClr val="002060"/>
                          </a:solidFill>
                          <a:latin typeface="微軟正黑體"/>
                          <a:cs typeface="微軟正黑體"/>
                        </a:rPr>
                        <a:t>實習生將接觸</a:t>
                      </a:r>
                      <a:r>
                        <a:rPr sz="2000" b="1" u="heavy" dirty="0" err="1">
                          <a:solidFill>
                            <a:srgbClr val="002060"/>
                          </a:solidFill>
                          <a:latin typeface="微軟正黑體"/>
                          <a:cs typeface="微軟正黑體"/>
                        </a:rPr>
                        <a:t>：線上業</a:t>
                      </a:r>
                      <a:r>
                        <a:rPr sz="2000" b="1" u="heavy" spc="-15" dirty="0" err="1">
                          <a:solidFill>
                            <a:srgbClr val="002060"/>
                          </a:solidFill>
                          <a:latin typeface="微軟正黑體"/>
                          <a:cs typeface="微軟正黑體"/>
                        </a:rPr>
                        <a:t>務</a:t>
                      </a:r>
                      <a:r>
                        <a:rPr sz="2000" b="1" u="heavy" dirty="0" err="1">
                          <a:solidFill>
                            <a:srgbClr val="002060"/>
                          </a:solidFill>
                          <a:latin typeface="微軟正黑體"/>
                          <a:cs typeface="微軟正黑體"/>
                        </a:rPr>
                        <a:t>及專</a:t>
                      </a:r>
                      <a:r>
                        <a:rPr sz="2000" b="1" u="heavy" spc="-15" dirty="0" err="1">
                          <a:solidFill>
                            <a:srgbClr val="002060"/>
                          </a:solidFill>
                          <a:latin typeface="微軟正黑體"/>
                          <a:cs typeface="微軟正黑體"/>
                        </a:rPr>
                        <a:t>案</a:t>
                      </a:r>
                      <a:r>
                        <a:rPr sz="2000" b="1" u="heavy" dirty="0" err="1">
                          <a:solidFill>
                            <a:srgbClr val="002060"/>
                          </a:solidFill>
                          <a:latin typeface="微軟正黑體"/>
                          <a:cs typeface="微軟正黑體"/>
                        </a:rPr>
                        <a:t>活動</a:t>
                      </a:r>
                      <a:endParaRPr sz="2000" b="1" dirty="0">
                        <a:solidFill>
                          <a:srgbClr val="002060"/>
                        </a:solidFill>
                        <a:latin typeface="微軟正黑體"/>
                        <a:cs typeface="微軟正黑體"/>
                      </a:endParaRPr>
                    </a:p>
                  </a:txBody>
                  <a:tcPr marL="0" marR="0" marT="39370" marB="0">
                    <a:solidFill>
                      <a:srgbClr val="FFFFFF"/>
                    </a:solidFill>
                  </a:tcPr>
                </a:tc>
              </a:tr>
            </a:tbl>
          </a:graphicData>
        </a:graphic>
      </p:graphicFrame>
    </p:spTree>
    <p:extLst>
      <p:ext uri="{BB962C8B-B14F-4D97-AF65-F5344CB8AC3E}">
        <p14:creationId xmlns:p14="http://schemas.microsoft.com/office/powerpoint/2010/main" val="25151968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794208"/>
            <a:ext cx="9144000" cy="6064250"/>
          </a:xfrm>
          <a:prstGeom prst="rect">
            <a:avLst/>
          </a:prstGeom>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45"/>
              </a:spcBef>
            </a:pPr>
            <a:endParaRPr sz="1050">
              <a:latin typeface="Times New Roman"/>
              <a:cs typeface="Times New Roman"/>
            </a:endParaRPr>
          </a:p>
          <a:p>
            <a:pPr marR="287020" algn="r">
              <a:lnSpc>
                <a:spcPct val="100000"/>
              </a:lnSpc>
            </a:pPr>
            <a:r>
              <a:rPr sz="900" dirty="0">
                <a:latin typeface="微軟正黑體"/>
                <a:cs typeface="微軟正黑體"/>
              </a:rPr>
              <a:t>7</a:t>
            </a:r>
            <a:endParaRPr sz="900">
              <a:latin typeface="微軟正黑體"/>
              <a:cs typeface="微軟正黑體"/>
            </a:endParaRPr>
          </a:p>
        </p:txBody>
      </p:sp>
      <p:sp>
        <p:nvSpPr>
          <p:cNvPr id="3" name="object 3"/>
          <p:cNvSpPr/>
          <p:nvPr/>
        </p:nvSpPr>
        <p:spPr>
          <a:xfrm>
            <a:off x="0" y="794208"/>
            <a:ext cx="9144000" cy="6063789"/>
          </a:xfrm>
          <a:prstGeom prst="rect">
            <a:avLst/>
          </a:prstGeom>
          <a:blipFill>
            <a:blip r:embed="rId2"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4093845" y="2234565"/>
            <a:ext cx="2055495" cy="650240"/>
          </a:xfrm>
          <a:prstGeom prst="rect">
            <a:avLst/>
          </a:prstGeom>
        </p:spPr>
        <p:txBody>
          <a:bodyPr vert="horz" wrap="square" lIns="0" tIns="0" rIns="0" bIns="0" rtlCol="0">
            <a:spAutoFit/>
          </a:bodyPr>
          <a:lstStyle/>
          <a:p>
            <a:pPr marL="12700">
              <a:lnSpc>
                <a:spcPct val="100000"/>
              </a:lnSpc>
            </a:pPr>
            <a:r>
              <a:rPr sz="4000" b="1" i="0" spc="-10" dirty="0">
                <a:solidFill>
                  <a:srgbClr val="FFFFFF"/>
                </a:solidFill>
                <a:latin typeface="微軟正黑體"/>
                <a:cs typeface="微軟正黑體"/>
              </a:rPr>
              <a:t>實習待遇</a:t>
            </a:r>
            <a:endParaRPr sz="4000">
              <a:latin typeface="微軟正黑體"/>
              <a:cs typeface="微軟正黑體"/>
            </a:endParaRPr>
          </a:p>
        </p:txBody>
      </p:sp>
      <p:sp>
        <p:nvSpPr>
          <p:cNvPr id="6" name="object 6"/>
          <p:cNvSpPr txBox="1"/>
          <p:nvPr/>
        </p:nvSpPr>
        <p:spPr>
          <a:xfrm>
            <a:off x="4543425" y="3465829"/>
            <a:ext cx="4203065" cy="1805623"/>
          </a:xfrm>
          <a:prstGeom prst="rect">
            <a:avLst/>
          </a:prstGeom>
        </p:spPr>
        <p:txBody>
          <a:bodyPr vert="horz" wrap="square" lIns="0" tIns="0" rIns="0" bIns="0" rtlCol="0">
            <a:spAutoFit/>
          </a:bodyPr>
          <a:lstStyle/>
          <a:p>
            <a:pPr marL="12700" marR="5080">
              <a:lnSpc>
                <a:spcPct val="150000"/>
              </a:lnSpc>
              <a:spcBef>
                <a:spcPts val="1200"/>
              </a:spcBef>
            </a:pPr>
            <a:r>
              <a:rPr sz="2600" b="1" dirty="0">
                <a:solidFill>
                  <a:srgbClr val="FFFFFF"/>
                </a:solidFill>
                <a:latin typeface="微軟正黑體"/>
                <a:cs typeface="微軟正黑體"/>
              </a:rPr>
              <a:t>日薪1,</a:t>
            </a:r>
            <a:r>
              <a:rPr sz="2600" b="1" spc="-15" dirty="0">
                <a:solidFill>
                  <a:srgbClr val="FFFFFF"/>
                </a:solidFill>
                <a:latin typeface="微軟正黑體"/>
                <a:cs typeface="微軟正黑體"/>
              </a:rPr>
              <a:t>2</a:t>
            </a:r>
            <a:r>
              <a:rPr sz="2600" b="1" dirty="0">
                <a:solidFill>
                  <a:srgbClr val="FFFFFF"/>
                </a:solidFill>
                <a:latin typeface="微軟正黑體"/>
                <a:cs typeface="微軟正黑體"/>
              </a:rPr>
              <a:t>5</a:t>
            </a:r>
            <a:r>
              <a:rPr sz="2600" b="1" spc="-10" dirty="0">
                <a:solidFill>
                  <a:srgbClr val="FFFFFF"/>
                </a:solidFill>
                <a:latin typeface="微軟正黑體"/>
                <a:cs typeface="微軟正黑體"/>
              </a:rPr>
              <a:t>0</a:t>
            </a:r>
            <a:r>
              <a:rPr sz="2600" b="1" dirty="0">
                <a:solidFill>
                  <a:srgbClr val="FFFFFF"/>
                </a:solidFill>
                <a:latin typeface="微軟正黑體"/>
                <a:cs typeface="微軟正黑體"/>
              </a:rPr>
              <a:t>起，依出勤天數計 含勞保、健保</a:t>
            </a:r>
            <a:endParaRPr sz="2600" dirty="0">
              <a:latin typeface="微軟正黑體"/>
              <a:cs typeface="微軟正黑體"/>
            </a:endParaRPr>
          </a:p>
          <a:p>
            <a:pPr marL="12700">
              <a:lnSpc>
                <a:spcPct val="100000"/>
              </a:lnSpc>
              <a:spcBef>
                <a:spcPts val="1560"/>
              </a:spcBef>
            </a:pPr>
            <a:r>
              <a:rPr sz="2600" b="1" dirty="0" err="1" smtClean="0">
                <a:solidFill>
                  <a:srgbClr val="FFFFFF"/>
                </a:solidFill>
                <a:latin typeface="微軟正黑體"/>
                <a:cs typeface="微軟正黑體"/>
              </a:rPr>
              <a:t>享三節</a:t>
            </a:r>
            <a:r>
              <a:rPr lang="zh-TW" altLang="en-US" sz="2600" b="1" dirty="0" smtClean="0">
                <a:solidFill>
                  <a:srgbClr val="FFFFFF"/>
                </a:solidFill>
                <a:latin typeface="微軟正黑體" panose="020B0604030504040204" pitchFamily="34" charset="-120"/>
                <a:ea typeface="微軟正黑體" panose="020B0604030504040204" pitchFamily="34" charset="-120"/>
                <a:cs typeface="微軟正黑體"/>
              </a:rPr>
              <a:t>福利點數</a:t>
            </a:r>
            <a:endParaRPr sz="2600" dirty="0">
              <a:latin typeface="微軟正黑體" panose="020B0604030504040204" pitchFamily="34" charset="-120"/>
              <a:ea typeface="微軟正黑體" panose="020B0604030504040204" pitchFamily="34" charset="-120"/>
              <a:cs typeface="微軟正黑體"/>
            </a:endParaRPr>
          </a:p>
        </p:txBody>
      </p:sp>
      <p:sp>
        <p:nvSpPr>
          <p:cNvPr id="7" name="object 7"/>
          <p:cNvSpPr/>
          <p:nvPr/>
        </p:nvSpPr>
        <p:spPr>
          <a:xfrm>
            <a:off x="4139946" y="3680993"/>
            <a:ext cx="357073" cy="323189"/>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4139946" y="4313072"/>
            <a:ext cx="357073" cy="323189"/>
          </a:xfrm>
          <a:prstGeom prst="rect">
            <a:avLst/>
          </a:prstGeom>
          <a:blipFill>
            <a:blip r:embed="rId3" cstate="print"/>
            <a:stretch>
              <a:fillRect/>
            </a:stretch>
          </a:blipFill>
        </p:spPr>
        <p:txBody>
          <a:bodyPr wrap="square" lIns="0" tIns="0" rIns="0" bIns="0" rtlCol="0"/>
          <a:lstStyle/>
          <a:p>
            <a:endParaRPr/>
          </a:p>
        </p:txBody>
      </p:sp>
      <p:sp>
        <p:nvSpPr>
          <p:cNvPr id="9" name="object 9"/>
          <p:cNvSpPr/>
          <p:nvPr/>
        </p:nvSpPr>
        <p:spPr>
          <a:xfrm>
            <a:off x="4139946" y="4905146"/>
            <a:ext cx="357073" cy="323189"/>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70366" y="6386169"/>
            <a:ext cx="92075" cy="156210"/>
          </a:xfrm>
          <a:prstGeom prst="rect">
            <a:avLst/>
          </a:prstGeom>
        </p:spPr>
        <p:txBody>
          <a:bodyPr vert="horz" wrap="square" lIns="0" tIns="0" rIns="0" bIns="0" rtlCol="0">
            <a:spAutoFit/>
          </a:bodyPr>
          <a:lstStyle/>
          <a:p>
            <a:pPr marL="12700">
              <a:lnSpc>
                <a:spcPct val="100000"/>
              </a:lnSpc>
            </a:pPr>
            <a:r>
              <a:rPr sz="900" dirty="0">
                <a:latin typeface="微軟正黑體"/>
                <a:cs typeface="微軟正黑體"/>
              </a:rPr>
              <a:t>8</a:t>
            </a:r>
            <a:endParaRPr sz="900">
              <a:latin typeface="微軟正黑體"/>
              <a:cs typeface="微軟正黑體"/>
            </a:endParaRPr>
          </a:p>
        </p:txBody>
      </p:sp>
      <p:sp>
        <p:nvSpPr>
          <p:cNvPr id="3" name="object 3"/>
          <p:cNvSpPr/>
          <p:nvPr/>
        </p:nvSpPr>
        <p:spPr>
          <a:xfrm>
            <a:off x="571500" y="516636"/>
            <a:ext cx="2220468" cy="1155191"/>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093976" y="516636"/>
            <a:ext cx="3742944" cy="1155191"/>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908100" y="698119"/>
            <a:ext cx="4593590" cy="615553"/>
          </a:xfrm>
          <a:prstGeom prst="rect">
            <a:avLst/>
          </a:prstGeom>
        </p:spPr>
        <p:txBody>
          <a:bodyPr vert="horz" wrap="square" lIns="0" tIns="0" rIns="0" bIns="0" rtlCol="0">
            <a:spAutoFit/>
          </a:bodyPr>
          <a:lstStyle/>
          <a:p>
            <a:pPr marL="12700">
              <a:lnSpc>
                <a:spcPct val="100000"/>
              </a:lnSpc>
            </a:pPr>
            <a:r>
              <a:rPr sz="4000" b="1" i="0" spc="-10" dirty="0">
                <a:solidFill>
                  <a:srgbClr val="FF0000"/>
                </a:solidFill>
                <a:latin typeface="微軟正黑體"/>
                <a:cs typeface="微軟正黑體"/>
              </a:rPr>
              <a:t>新光</a:t>
            </a:r>
            <a:r>
              <a:rPr sz="4000" b="1" i="0" spc="-5" dirty="0">
                <a:solidFill>
                  <a:srgbClr val="FF0000"/>
                </a:solidFill>
                <a:latin typeface="微軟正黑體"/>
                <a:cs typeface="微軟正黑體"/>
              </a:rPr>
              <a:t>在</a:t>
            </a:r>
            <a:r>
              <a:rPr sz="4000" b="1" i="0" spc="-10" dirty="0">
                <a:solidFill>
                  <a:srgbClr val="FF0000"/>
                </a:solidFill>
                <a:latin typeface="微軟正黑體"/>
                <a:cs typeface="微軟正黑體"/>
              </a:rPr>
              <a:t>找的人格特質</a:t>
            </a:r>
            <a:endParaRPr sz="4000" b="1" dirty="0">
              <a:latin typeface="微軟正黑體"/>
              <a:cs typeface="微軟正黑體"/>
            </a:endParaRPr>
          </a:p>
        </p:txBody>
      </p:sp>
      <p:sp>
        <p:nvSpPr>
          <p:cNvPr id="7" name="object 7"/>
          <p:cNvSpPr/>
          <p:nvPr/>
        </p:nvSpPr>
        <p:spPr>
          <a:xfrm>
            <a:off x="598931" y="1339596"/>
            <a:ext cx="1440180" cy="1527048"/>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1313688" y="2203704"/>
            <a:ext cx="1152144" cy="362712"/>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2023872" y="2203704"/>
            <a:ext cx="1152144" cy="362712"/>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2734055" y="2203704"/>
            <a:ext cx="1152144" cy="362712"/>
          </a:xfrm>
          <a:prstGeom prst="rect">
            <a:avLst/>
          </a:prstGeom>
          <a:blipFill>
            <a:blip r:embed="rId7" cstate="print"/>
            <a:stretch>
              <a:fillRect/>
            </a:stretch>
          </a:blipFill>
        </p:spPr>
        <p:txBody>
          <a:bodyPr wrap="square" lIns="0" tIns="0" rIns="0" bIns="0" rtlCol="0"/>
          <a:lstStyle/>
          <a:p>
            <a:endParaRPr/>
          </a:p>
        </p:txBody>
      </p:sp>
      <p:sp>
        <p:nvSpPr>
          <p:cNvPr id="11" name="object 11"/>
          <p:cNvSpPr/>
          <p:nvPr/>
        </p:nvSpPr>
        <p:spPr>
          <a:xfrm>
            <a:off x="3444240" y="2203704"/>
            <a:ext cx="530351" cy="362712"/>
          </a:xfrm>
          <a:prstGeom prst="rect">
            <a:avLst/>
          </a:prstGeom>
          <a:blipFill>
            <a:blip r:embed="rId8" cstate="print"/>
            <a:stretch>
              <a:fillRect/>
            </a:stretch>
          </a:blipFill>
        </p:spPr>
        <p:txBody>
          <a:bodyPr wrap="square" lIns="0" tIns="0" rIns="0" bIns="0" rtlCol="0"/>
          <a:lstStyle/>
          <a:p>
            <a:endParaRPr/>
          </a:p>
        </p:txBody>
      </p:sp>
      <p:sp>
        <p:nvSpPr>
          <p:cNvPr id="12" name="object 12"/>
          <p:cNvSpPr/>
          <p:nvPr/>
        </p:nvSpPr>
        <p:spPr>
          <a:xfrm>
            <a:off x="1558544" y="1914270"/>
            <a:ext cx="669290" cy="318135"/>
          </a:xfrm>
          <a:custGeom>
            <a:avLst/>
            <a:gdLst/>
            <a:ahLst/>
            <a:cxnLst/>
            <a:rect l="l" t="t" r="r" b="b"/>
            <a:pathLst>
              <a:path w="669289" h="318135">
                <a:moveTo>
                  <a:pt x="309244" y="281558"/>
                </a:moveTo>
                <a:lnTo>
                  <a:pt x="0" y="281558"/>
                </a:lnTo>
                <a:lnTo>
                  <a:pt x="0" y="306958"/>
                </a:lnTo>
                <a:lnTo>
                  <a:pt x="309244" y="306958"/>
                </a:lnTo>
                <a:lnTo>
                  <a:pt x="309244" y="281558"/>
                </a:lnTo>
                <a:close/>
              </a:path>
              <a:path w="669289" h="318135">
                <a:moveTo>
                  <a:pt x="171450" y="261619"/>
                </a:moveTo>
                <a:lnTo>
                  <a:pt x="139954" y="261619"/>
                </a:lnTo>
                <a:lnTo>
                  <a:pt x="139954" y="281558"/>
                </a:lnTo>
                <a:lnTo>
                  <a:pt x="171450" y="281558"/>
                </a:lnTo>
                <a:lnTo>
                  <a:pt x="171450" y="261619"/>
                </a:lnTo>
                <a:close/>
              </a:path>
              <a:path w="669289" h="318135">
                <a:moveTo>
                  <a:pt x="294386" y="237489"/>
                </a:moveTo>
                <a:lnTo>
                  <a:pt x="14859" y="237489"/>
                </a:lnTo>
                <a:lnTo>
                  <a:pt x="14859" y="261619"/>
                </a:lnTo>
                <a:lnTo>
                  <a:pt x="294386" y="261619"/>
                </a:lnTo>
                <a:lnTo>
                  <a:pt x="294386" y="237489"/>
                </a:lnTo>
                <a:close/>
              </a:path>
              <a:path w="669289" h="318135">
                <a:moveTo>
                  <a:pt x="171069" y="218820"/>
                </a:moveTo>
                <a:lnTo>
                  <a:pt x="139954" y="218820"/>
                </a:lnTo>
                <a:lnTo>
                  <a:pt x="139954" y="237489"/>
                </a:lnTo>
                <a:lnTo>
                  <a:pt x="171069" y="237489"/>
                </a:lnTo>
                <a:lnTo>
                  <a:pt x="171069" y="218820"/>
                </a:lnTo>
                <a:close/>
              </a:path>
              <a:path w="669289" h="318135">
                <a:moveTo>
                  <a:pt x="276732" y="108712"/>
                </a:moveTo>
                <a:lnTo>
                  <a:pt x="33400" y="108712"/>
                </a:lnTo>
                <a:lnTo>
                  <a:pt x="33400" y="218820"/>
                </a:lnTo>
                <a:lnTo>
                  <a:pt x="276732" y="218820"/>
                </a:lnTo>
                <a:lnTo>
                  <a:pt x="276732" y="195706"/>
                </a:lnTo>
                <a:lnTo>
                  <a:pt x="65405" y="195706"/>
                </a:lnTo>
                <a:lnTo>
                  <a:pt x="65405" y="174751"/>
                </a:lnTo>
                <a:lnTo>
                  <a:pt x="276732" y="174751"/>
                </a:lnTo>
                <a:lnTo>
                  <a:pt x="276732" y="152780"/>
                </a:lnTo>
                <a:lnTo>
                  <a:pt x="65405" y="152780"/>
                </a:lnTo>
                <a:lnTo>
                  <a:pt x="65405" y="131825"/>
                </a:lnTo>
                <a:lnTo>
                  <a:pt x="276732" y="131825"/>
                </a:lnTo>
                <a:lnTo>
                  <a:pt x="276732" y="108712"/>
                </a:lnTo>
                <a:close/>
              </a:path>
              <a:path w="669289" h="318135">
                <a:moveTo>
                  <a:pt x="171069" y="174751"/>
                </a:moveTo>
                <a:lnTo>
                  <a:pt x="139954" y="174751"/>
                </a:lnTo>
                <a:lnTo>
                  <a:pt x="139954" y="195706"/>
                </a:lnTo>
                <a:lnTo>
                  <a:pt x="171069" y="195706"/>
                </a:lnTo>
                <a:lnTo>
                  <a:pt x="171069" y="174751"/>
                </a:lnTo>
                <a:close/>
              </a:path>
              <a:path w="669289" h="318135">
                <a:moveTo>
                  <a:pt x="276732" y="174751"/>
                </a:moveTo>
                <a:lnTo>
                  <a:pt x="244982" y="174751"/>
                </a:lnTo>
                <a:lnTo>
                  <a:pt x="244982" y="195706"/>
                </a:lnTo>
                <a:lnTo>
                  <a:pt x="276732" y="195706"/>
                </a:lnTo>
                <a:lnTo>
                  <a:pt x="276732" y="174751"/>
                </a:lnTo>
                <a:close/>
              </a:path>
              <a:path w="669289" h="318135">
                <a:moveTo>
                  <a:pt x="171069" y="131825"/>
                </a:moveTo>
                <a:lnTo>
                  <a:pt x="139954" y="131825"/>
                </a:lnTo>
                <a:lnTo>
                  <a:pt x="139954" y="152780"/>
                </a:lnTo>
                <a:lnTo>
                  <a:pt x="171069" y="152780"/>
                </a:lnTo>
                <a:lnTo>
                  <a:pt x="171069" y="131825"/>
                </a:lnTo>
                <a:close/>
              </a:path>
              <a:path w="669289" h="318135">
                <a:moveTo>
                  <a:pt x="276732" y="131825"/>
                </a:moveTo>
                <a:lnTo>
                  <a:pt x="244982" y="131825"/>
                </a:lnTo>
                <a:lnTo>
                  <a:pt x="244982" y="152780"/>
                </a:lnTo>
                <a:lnTo>
                  <a:pt x="276732" y="152780"/>
                </a:lnTo>
                <a:lnTo>
                  <a:pt x="276732" y="131825"/>
                </a:lnTo>
                <a:close/>
              </a:path>
              <a:path w="669289" h="318135">
                <a:moveTo>
                  <a:pt x="171069" y="88773"/>
                </a:moveTo>
                <a:lnTo>
                  <a:pt x="139954" y="88773"/>
                </a:lnTo>
                <a:lnTo>
                  <a:pt x="139954" y="108712"/>
                </a:lnTo>
                <a:lnTo>
                  <a:pt x="171069" y="108712"/>
                </a:lnTo>
                <a:lnTo>
                  <a:pt x="171069" y="88773"/>
                </a:lnTo>
                <a:close/>
              </a:path>
              <a:path w="669289" h="318135">
                <a:moveTo>
                  <a:pt x="301498" y="64642"/>
                </a:moveTo>
                <a:lnTo>
                  <a:pt x="7493" y="64642"/>
                </a:lnTo>
                <a:lnTo>
                  <a:pt x="7493" y="88773"/>
                </a:lnTo>
                <a:lnTo>
                  <a:pt x="301498" y="88773"/>
                </a:lnTo>
                <a:lnTo>
                  <a:pt x="301498" y="64642"/>
                </a:lnTo>
                <a:close/>
              </a:path>
              <a:path w="669289" h="318135">
                <a:moveTo>
                  <a:pt x="171069" y="43306"/>
                </a:moveTo>
                <a:lnTo>
                  <a:pt x="139954" y="43306"/>
                </a:lnTo>
                <a:lnTo>
                  <a:pt x="139954" y="64642"/>
                </a:lnTo>
                <a:lnTo>
                  <a:pt x="171069" y="64642"/>
                </a:lnTo>
                <a:lnTo>
                  <a:pt x="171069" y="43306"/>
                </a:lnTo>
                <a:close/>
              </a:path>
              <a:path w="669289" h="318135">
                <a:moveTo>
                  <a:pt x="20319" y="20319"/>
                </a:moveTo>
                <a:lnTo>
                  <a:pt x="30480" y="45465"/>
                </a:lnTo>
                <a:lnTo>
                  <a:pt x="48692" y="45628"/>
                </a:lnTo>
                <a:lnTo>
                  <a:pt x="73025" y="45338"/>
                </a:lnTo>
                <a:lnTo>
                  <a:pt x="139954" y="43306"/>
                </a:lnTo>
                <a:lnTo>
                  <a:pt x="171069" y="43306"/>
                </a:lnTo>
                <a:lnTo>
                  <a:pt x="171069" y="40639"/>
                </a:lnTo>
                <a:lnTo>
                  <a:pt x="197050" y="38352"/>
                </a:lnTo>
                <a:lnTo>
                  <a:pt x="225472" y="35099"/>
                </a:lnTo>
                <a:lnTo>
                  <a:pt x="256347" y="30870"/>
                </a:lnTo>
                <a:lnTo>
                  <a:pt x="289687" y="25653"/>
                </a:lnTo>
                <a:lnTo>
                  <a:pt x="286682" y="20954"/>
                </a:lnTo>
                <a:lnTo>
                  <a:pt x="62737" y="20954"/>
                </a:lnTo>
                <a:lnTo>
                  <a:pt x="41481" y="20780"/>
                </a:lnTo>
                <a:lnTo>
                  <a:pt x="20319" y="20319"/>
                </a:lnTo>
                <a:close/>
              </a:path>
              <a:path w="669289" h="318135">
                <a:moveTo>
                  <a:pt x="274828" y="2412"/>
                </a:moveTo>
                <a:lnTo>
                  <a:pt x="223847" y="10560"/>
                </a:lnTo>
                <a:lnTo>
                  <a:pt x="171497" y="16351"/>
                </a:lnTo>
                <a:lnTo>
                  <a:pt x="117790" y="19808"/>
                </a:lnTo>
                <a:lnTo>
                  <a:pt x="62737" y="20954"/>
                </a:lnTo>
                <a:lnTo>
                  <a:pt x="286682" y="20954"/>
                </a:lnTo>
                <a:lnTo>
                  <a:pt x="274828" y="2412"/>
                </a:lnTo>
                <a:close/>
              </a:path>
              <a:path w="669289" h="318135">
                <a:moveTo>
                  <a:pt x="554355" y="209803"/>
                </a:moveTo>
                <a:lnTo>
                  <a:pt x="523113" y="209803"/>
                </a:lnTo>
                <a:lnTo>
                  <a:pt x="517542" y="235547"/>
                </a:lnTo>
                <a:lnTo>
                  <a:pt x="504269" y="257730"/>
                </a:lnTo>
                <a:lnTo>
                  <a:pt x="483304" y="276365"/>
                </a:lnTo>
                <a:lnTo>
                  <a:pt x="454660" y="291464"/>
                </a:lnTo>
                <a:lnTo>
                  <a:pt x="472948" y="317880"/>
                </a:lnTo>
                <a:lnTo>
                  <a:pt x="505170" y="300493"/>
                </a:lnTo>
                <a:lnTo>
                  <a:pt x="529463" y="276701"/>
                </a:lnTo>
                <a:lnTo>
                  <a:pt x="545849" y="246479"/>
                </a:lnTo>
                <a:lnTo>
                  <a:pt x="554355" y="209803"/>
                </a:lnTo>
                <a:close/>
              </a:path>
              <a:path w="669289" h="318135">
                <a:moveTo>
                  <a:pt x="434339" y="195199"/>
                </a:moveTo>
                <a:lnTo>
                  <a:pt x="403479" y="195199"/>
                </a:lnTo>
                <a:lnTo>
                  <a:pt x="403479" y="313181"/>
                </a:lnTo>
                <a:lnTo>
                  <a:pt x="434339" y="313181"/>
                </a:lnTo>
                <a:lnTo>
                  <a:pt x="434339" y="195199"/>
                </a:lnTo>
                <a:close/>
              </a:path>
              <a:path w="669289" h="318135">
                <a:moveTo>
                  <a:pt x="606806" y="209803"/>
                </a:moveTo>
                <a:lnTo>
                  <a:pt x="576961" y="209803"/>
                </a:lnTo>
                <a:lnTo>
                  <a:pt x="576961" y="281558"/>
                </a:lnTo>
                <a:lnTo>
                  <a:pt x="579411" y="294560"/>
                </a:lnTo>
                <a:lnTo>
                  <a:pt x="586755" y="303847"/>
                </a:lnTo>
                <a:lnTo>
                  <a:pt x="598981" y="309419"/>
                </a:lnTo>
                <a:lnTo>
                  <a:pt x="616076" y="311276"/>
                </a:lnTo>
                <a:lnTo>
                  <a:pt x="630287" y="310584"/>
                </a:lnTo>
                <a:lnTo>
                  <a:pt x="664324" y="282575"/>
                </a:lnTo>
                <a:lnTo>
                  <a:pt x="611378" y="282575"/>
                </a:lnTo>
                <a:lnTo>
                  <a:pt x="606806" y="279145"/>
                </a:lnTo>
                <a:lnTo>
                  <a:pt x="606806" y="209803"/>
                </a:lnTo>
                <a:close/>
              </a:path>
              <a:path w="669289" h="318135">
                <a:moveTo>
                  <a:pt x="639318" y="235076"/>
                </a:moveTo>
                <a:lnTo>
                  <a:pt x="633349" y="277113"/>
                </a:lnTo>
                <a:lnTo>
                  <a:pt x="626618" y="282575"/>
                </a:lnTo>
                <a:lnTo>
                  <a:pt x="664324" y="282575"/>
                </a:lnTo>
                <a:lnTo>
                  <a:pt x="664670" y="281447"/>
                </a:lnTo>
                <a:lnTo>
                  <a:pt x="667184" y="266436"/>
                </a:lnTo>
                <a:lnTo>
                  <a:pt x="668782" y="247650"/>
                </a:lnTo>
                <a:lnTo>
                  <a:pt x="639318" y="235076"/>
                </a:lnTo>
                <a:close/>
              </a:path>
              <a:path w="669289" h="318135">
                <a:moveTo>
                  <a:pt x="470916" y="63245"/>
                </a:moveTo>
                <a:lnTo>
                  <a:pt x="358775" y="63245"/>
                </a:lnTo>
                <a:lnTo>
                  <a:pt x="358775" y="94106"/>
                </a:lnTo>
                <a:lnTo>
                  <a:pt x="437388" y="94106"/>
                </a:lnTo>
                <a:lnTo>
                  <a:pt x="422697" y="123061"/>
                </a:lnTo>
                <a:lnTo>
                  <a:pt x="403780" y="149717"/>
                </a:lnTo>
                <a:lnTo>
                  <a:pt x="380648" y="174063"/>
                </a:lnTo>
                <a:lnTo>
                  <a:pt x="353313" y="196087"/>
                </a:lnTo>
                <a:lnTo>
                  <a:pt x="370331" y="224027"/>
                </a:lnTo>
                <a:lnTo>
                  <a:pt x="375689" y="219666"/>
                </a:lnTo>
                <a:lnTo>
                  <a:pt x="383000" y="213423"/>
                </a:lnTo>
                <a:lnTo>
                  <a:pt x="392263" y="205275"/>
                </a:lnTo>
                <a:lnTo>
                  <a:pt x="403479" y="195199"/>
                </a:lnTo>
                <a:lnTo>
                  <a:pt x="434339" y="195199"/>
                </a:lnTo>
                <a:lnTo>
                  <a:pt x="434339" y="178942"/>
                </a:lnTo>
                <a:lnTo>
                  <a:pt x="471666" y="178942"/>
                </a:lnTo>
                <a:lnTo>
                  <a:pt x="469312" y="176006"/>
                </a:lnTo>
                <a:lnTo>
                  <a:pt x="457702" y="162351"/>
                </a:lnTo>
                <a:lnTo>
                  <a:pt x="443483" y="146303"/>
                </a:lnTo>
                <a:lnTo>
                  <a:pt x="451913" y="132326"/>
                </a:lnTo>
                <a:lnTo>
                  <a:pt x="459295" y="118967"/>
                </a:lnTo>
                <a:lnTo>
                  <a:pt x="465629" y="106227"/>
                </a:lnTo>
                <a:lnTo>
                  <a:pt x="470916" y="94106"/>
                </a:lnTo>
                <a:lnTo>
                  <a:pt x="470916" y="63245"/>
                </a:lnTo>
                <a:close/>
              </a:path>
              <a:path w="669289" h="318135">
                <a:moveTo>
                  <a:pt x="471666" y="178942"/>
                </a:moveTo>
                <a:lnTo>
                  <a:pt x="434339" y="178942"/>
                </a:lnTo>
                <a:lnTo>
                  <a:pt x="444482" y="192279"/>
                </a:lnTo>
                <a:lnTo>
                  <a:pt x="452612" y="203533"/>
                </a:lnTo>
                <a:lnTo>
                  <a:pt x="458718" y="212715"/>
                </a:lnTo>
                <a:lnTo>
                  <a:pt x="462788" y="219837"/>
                </a:lnTo>
                <a:lnTo>
                  <a:pt x="484758" y="196087"/>
                </a:lnTo>
                <a:lnTo>
                  <a:pt x="478327" y="187255"/>
                </a:lnTo>
                <a:lnTo>
                  <a:pt x="471666" y="178942"/>
                </a:lnTo>
                <a:close/>
              </a:path>
              <a:path w="669289" h="318135">
                <a:moveTo>
                  <a:pt x="644398" y="12191"/>
                </a:moveTo>
                <a:lnTo>
                  <a:pt x="489838" y="12191"/>
                </a:lnTo>
                <a:lnTo>
                  <a:pt x="489838" y="209803"/>
                </a:lnTo>
                <a:lnTo>
                  <a:pt x="644398" y="209803"/>
                </a:lnTo>
                <a:lnTo>
                  <a:pt x="644398" y="182244"/>
                </a:lnTo>
                <a:lnTo>
                  <a:pt x="520954" y="182244"/>
                </a:lnTo>
                <a:lnTo>
                  <a:pt x="520954" y="151764"/>
                </a:lnTo>
                <a:lnTo>
                  <a:pt x="644398" y="151764"/>
                </a:lnTo>
                <a:lnTo>
                  <a:pt x="644398" y="124713"/>
                </a:lnTo>
                <a:lnTo>
                  <a:pt x="520954" y="124713"/>
                </a:lnTo>
                <a:lnTo>
                  <a:pt x="520954" y="95250"/>
                </a:lnTo>
                <a:lnTo>
                  <a:pt x="644398" y="95250"/>
                </a:lnTo>
                <a:lnTo>
                  <a:pt x="644398" y="67817"/>
                </a:lnTo>
                <a:lnTo>
                  <a:pt x="520954" y="67817"/>
                </a:lnTo>
                <a:lnTo>
                  <a:pt x="520954" y="38988"/>
                </a:lnTo>
                <a:lnTo>
                  <a:pt x="644398" y="38988"/>
                </a:lnTo>
                <a:lnTo>
                  <a:pt x="644398" y="12191"/>
                </a:lnTo>
                <a:close/>
              </a:path>
              <a:path w="669289" h="318135">
                <a:moveTo>
                  <a:pt x="644398" y="151764"/>
                </a:moveTo>
                <a:lnTo>
                  <a:pt x="614299" y="151764"/>
                </a:lnTo>
                <a:lnTo>
                  <a:pt x="614299" y="182244"/>
                </a:lnTo>
                <a:lnTo>
                  <a:pt x="644398" y="182244"/>
                </a:lnTo>
                <a:lnTo>
                  <a:pt x="644398" y="151764"/>
                </a:lnTo>
                <a:close/>
              </a:path>
              <a:path w="669289" h="318135">
                <a:moveTo>
                  <a:pt x="644398" y="95250"/>
                </a:moveTo>
                <a:lnTo>
                  <a:pt x="614299" y="95250"/>
                </a:lnTo>
                <a:lnTo>
                  <a:pt x="614299" y="124713"/>
                </a:lnTo>
                <a:lnTo>
                  <a:pt x="644398" y="124713"/>
                </a:lnTo>
                <a:lnTo>
                  <a:pt x="644398" y="95250"/>
                </a:lnTo>
                <a:close/>
              </a:path>
              <a:path w="669289" h="318135">
                <a:moveTo>
                  <a:pt x="644398" y="38988"/>
                </a:moveTo>
                <a:lnTo>
                  <a:pt x="614299" y="38988"/>
                </a:lnTo>
                <a:lnTo>
                  <a:pt x="614299" y="67817"/>
                </a:lnTo>
                <a:lnTo>
                  <a:pt x="644398" y="67817"/>
                </a:lnTo>
                <a:lnTo>
                  <a:pt x="644398" y="38988"/>
                </a:lnTo>
                <a:close/>
              </a:path>
              <a:path w="669289" h="318135">
                <a:moveTo>
                  <a:pt x="411606" y="0"/>
                </a:moveTo>
                <a:lnTo>
                  <a:pt x="384175" y="15620"/>
                </a:lnTo>
                <a:lnTo>
                  <a:pt x="393271" y="26288"/>
                </a:lnTo>
                <a:lnTo>
                  <a:pt x="401510" y="36956"/>
                </a:lnTo>
                <a:lnTo>
                  <a:pt x="408892" y="47625"/>
                </a:lnTo>
                <a:lnTo>
                  <a:pt x="415417" y="58292"/>
                </a:lnTo>
                <a:lnTo>
                  <a:pt x="443864" y="44703"/>
                </a:lnTo>
                <a:lnTo>
                  <a:pt x="438646" y="35486"/>
                </a:lnTo>
                <a:lnTo>
                  <a:pt x="431545" y="24971"/>
                </a:lnTo>
                <a:lnTo>
                  <a:pt x="422540" y="13146"/>
                </a:lnTo>
                <a:lnTo>
                  <a:pt x="411606" y="0"/>
                </a:lnTo>
                <a:close/>
              </a:path>
            </a:pathLst>
          </a:custGeom>
          <a:solidFill>
            <a:srgbClr val="000000"/>
          </a:solidFill>
        </p:spPr>
        <p:txBody>
          <a:bodyPr wrap="square" lIns="0" tIns="0" rIns="0" bIns="0" rtlCol="0"/>
          <a:lstStyle/>
          <a:p>
            <a:endParaRPr/>
          </a:p>
        </p:txBody>
      </p:sp>
      <p:sp>
        <p:nvSpPr>
          <p:cNvPr id="13" name="object 13"/>
          <p:cNvSpPr/>
          <p:nvPr/>
        </p:nvSpPr>
        <p:spPr>
          <a:xfrm>
            <a:off x="1725041" y="2099500"/>
            <a:ext cx="83185" cy="0"/>
          </a:xfrm>
          <a:custGeom>
            <a:avLst/>
            <a:gdLst/>
            <a:ahLst/>
            <a:cxnLst/>
            <a:rect l="l" t="t" r="r" b="b"/>
            <a:pathLst>
              <a:path w="83185">
                <a:moveTo>
                  <a:pt x="0" y="0"/>
                </a:moveTo>
                <a:lnTo>
                  <a:pt x="83058" y="0"/>
                </a:lnTo>
              </a:path>
            </a:pathLst>
          </a:custGeom>
          <a:ln w="30099">
            <a:solidFill>
              <a:srgbClr val="000000"/>
            </a:solidFill>
          </a:ln>
        </p:spPr>
        <p:txBody>
          <a:bodyPr wrap="square" lIns="0" tIns="0" rIns="0" bIns="0" rtlCol="0"/>
          <a:lstStyle/>
          <a:p>
            <a:endParaRPr/>
          </a:p>
        </p:txBody>
      </p:sp>
      <p:sp>
        <p:nvSpPr>
          <p:cNvPr id="14" name="object 14"/>
          <p:cNvSpPr/>
          <p:nvPr/>
        </p:nvSpPr>
        <p:spPr>
          <a:xfrm>
            <a:off x="1619377" y="2099500"/>
            <a:ext cx="83820" cy="0"/>
          </a:xfrm>
          <a:custGeom>
            <a:avLst/>
            <a:gdLst/>
            <a:ahLst/>
            <a:cxnLst/>
            <a:rect l="l" t="t" r="r" b="b"/>
            <a:pathLst>
              <a:path w="83819">
                <a:moveTo>
                  <a:pt x="0" y="0"/>
                </a:moveTo>
                <a:lnTo>
                  <a:pt x="83693" y="0"/>
                </a:lnTo>
              </a:path>
            </a:pathLst>
          </a:custGeom>
          <a:ln w="30099">
            <a:solidFill>
              <a:srgbClr val="000000"/>
            </a:solidFill>
          </a:ln>
        </p:spPr>
        <p:txBody>
          <a:bodyPr wrap="square" lIns="0" tIns="0" rIns="0" bIns="0" rtlCol="0"/>
          <a:lstStyle/>
          <a:p>
            <a:endParaRPr/>
          </a:p>
        </p:txBody>
      </p:sp>
      <p:sp>
        <p:nvSpPr>
          <p:cNvPr id="15" name="object 15"/>
          <p:cNvSpPr/>
          <p:nvPr/>
        </p:nvSpPr>
        <p:spPr>
          <a:xfrm>
            <a:off x="2079498" y="2066035"/>
            <a:ext cx="93345" cy="30480"/>
          </a:xfrm>
          <a:custGeom>
            <a:avLst/>
            <a:gdLst/>
            <a:ahLst/>
            <a:cxnLst/>
            <a:rect l="l" t="t" r="r" b="b"/>
            <a:pathLst>
              <a:path w="93344" h="30480">
                <a:moveTo>
                  <a:pt x="0" y="0"/>
                </a:moveTo>
                <a:lnTo>
                  <a:pt x="0" y="30479"/>
                </a:lnTo>
                <a:lnTo>
                  <a:pt x="93344" y="30479"/>
                </a:lnTo>
                <a:lnTo>
                  <a:pt x="93344" y="0"/>
                </a:lnTo>
                <a:lnTo>
                  <a:pt x="0" y="0"/>
                </a:lnTo>
                <a:close/>
              </a:path>
            </a:pathLst>
          </a:custGeom>
          <a:ln w="9144">
            <a:solidFill>
              <a:srgbClr val="000000"/>
            </a:solidFill>
          </a:ln>
        </p:spPr>
        <p:txBody>
          <a:bodyPr wrap="square" lIns="0" tIns="0" rIns="0" bIns="0" rtlCol="0"/>
          <a:lstStyle/>
          <a:p>
            <a:endParaRPr/>
          </a:p>
        </p:txBody>
      </p:sp>
      <p:sp>
        <p:nvSpPr>
          <p:cNvPr id="16" name="object 16"/>
          <p:cNvSpPr/>
          <p:nvPr/>
        </p:nvSpPr>
        <p:spPr>
          <a:xfrm>
            <a:off x="1725041" y="2056574"/>
            <a:ext cx="83185" cy="0"/>
          </a:xfrm>
          <a:custGeom>
            <a:avLst/>
            <a:gdLst/>
            <a:ahLst/>
            <a:cxnLst/>
            <a:rect l="l" t="t" r="r" b="b"/>
            <a:pathLst>
              <a:path w="83185">
                <a:moveTo>
                  <a:pt x="0" y="0"/>
                </a:moveTo>
                <a:lnTo>
                  <a:pt x="83058" y="0"/>
                </a:lnTo>
              </a:path>
            </a:pathLst>
          </a:custGeom>
          <a:ln w="30099">
            <a:solidFill>
              <a:srgbClr val="000000"/>
            </a:solidFill>
          </a:ln>
        </p:spPr>
        <p:txBody>
          <a:bodyPr wrap="square" lIns="0" tIns="0" rIns="0" bIns="0" rtlCol="0"/>
          <a:lstStyle/>
          <a:p>
            <a:endParaRPr/>
          </a:p>
        </p:txBody>
      </p:sp>
      <p:sp>
        <p:nvSpPr>
          <p:cNvPr id="17" name="object 17"/>
          <p:cNvSpPr/>
          <p:nvPr/>
        </p:nvSpPr>
        <p:spPr>
          <a:xfrm>
            <a:off x="1619377" y="2056574"/>
            <a:ext cx="83820" cy="0"/>
          </a:xfrm>
          <a:custGeom>
            <a:avLst/>
            <a:gdLst/>
            <a:ahLst/>
            <a:cxnLst/>
            <a:rect l="l" t="t" r="r" b="b"/>
            <a:pathLst>
              <a:path w="83819">
                <a:moveTo>
                  <a:pt x="0" y="0"/>
                </a:moveTo>
                <a:lnTo>
                  <a:pt x="83693" y="0"/>
                </a:lnTo>
              </a:path>
            </a:pathLst>
          </a:custGeom>
          <a:ln w="30099">
            <a:solidFill>
              <a:srgbClr val="000000"/>
            </a:solidFill>
          </a:ln>
        </p:spPr>
        <p:txBody>
          <a:bodyPr wrap="square" lIns="0" tIns="0" rIns="0" bIns="0" rtlCol="0"/>
          <a:lstStyle/>
          <a:p>
            <a:endParaRPr/>
          </a:p>
        </p:txBody>
      </p:sp>
      <p:sp>
        <p:nvSpPr>
          <p:cNvPr id="18" name="object 18"/>
          <p:cNvSpPr/>
          <p:nvPr/>
        </p:nvSpPr>
        <p:spPr>
          <a:xfrm>
            <a:off x="2079498" y="2009520"/>
            <a:ext cx="93345" cy="29845"/>
          </a:xfrm>
          <a:custGeom>
            <a:avLst/>
            <a:gdLst/>
            <a:ahLst/>
            <a:cxnLst/>
            <a:rect l="l" t="t" r="r" b="b"/>
            <a:pathLst>
              <a:path w="93344" h="29844">
                <a:moveTo>
                  <a:pt x="0" y="0"/>
                </a:moveTo>
                <a:lnTo>
                  <a:pt x="0" y="29463"/>
                </a:lnTo>
                <a:lnTo>
                  <a:pt x="93344" y="29463"/>
                </a:lnTo>
                <a:lnTo>
                  <a:pt x="93344" y="0"/>
                </a:lnTo>
                <a:lnTo>
                  <a:pt x="0" y="0"/>
                </a:lnTo>
                <a:close/>
              </a:path>
            </a:pathLst>
          </a:custGeom>
          <a:ln w="9144">
            <a:solidFill>
              <a:srgbClr val="000000"/>
            </a:solidFill>
          </a:ln>
        </p:spPr>
        <p:txBody>
          <a:bodyPr wrap="square" lIns="0" tIns="0" rIns="0" bIns="0" rtlCol="0"/>
          <a:lstStyle/>
          <a:p>
            <a:endParaRPr/>
          </a:p>
        </p:txBody>
      </p:sp>
      <p:sp>
        <p:nvSpPr>
          <p:cNvPr id="19" name="object 19"/>
          <p:cNvSpPr/>
          <p:nvPr/>
        </p:nvSpPr>
        <p:spPr>
          <a:xfrm>
            <a:off x="1911857" y="1977517"/>
            <a:ext cx="131445" cy="250190"/>
          </a:xfrm>
          <a:custGeom>
            <a:avLst/>
            <a:gdLst/>
            <a:ahLst/>
            <a:cxnLst/>
            <a:rect l="l" t="t" r="r" b="b"/>
            <a:pathLst>
              <a:path w="131444" h="250189">
                <a:moveTo>
                  <a:pt x="5461" y="0"/>
                </a:moveTo>
                <a:lnTo>
                  <a:pt x="117602" y="0"/>
                </a:lnTo>
                <a:lnTo>
                  <a:pt x="117602" y="30861"/>
                </a:lnTo>
                <a:lnTo>
                  <a:pt x="112315" y="42981"/>
                </a:lnTo>
                <a:lnTo>
                  <a:pt x="105981" y="55721"/>
                </a:lnTo>
                <a:lnTo>
                  <a:pt x="98599" y="69080"/>
                </a:lnTo>
                <a:lnTo>
                  <a:pt x="90169" y="83058"/>
                </a:lnTo>
                <a:lnTo>
                  <a:pt x="104388" y="99105"/>
                </a:lnTo>
                <a:lnTo>
                  <a:pt x="115998" y="112760"/>
                </a:lnTo>
                <a:lnTo>
                  <a:pt x="125013" y="124009"/>
                </a:lnTo>
                <a:lnTo>
                  <a:pt x="131444" y="132842"/>
                </a:lnTo>
                <a:lnTo>
                  <a:pt x="109474" y="156591"/>
                </a:lnTo>
                <a:lnTo>
                  <a:pt x="105404" y="149469"/>
                </a:lnTo>
                <a:lnTo>
                  <a:pt x="99298" y="140287"/>
                </a:lnTo>
                <a:lnTo>
                  <a:pt x="91168" y="129033"/>
                </a:lnTo>
                <a:lnTo>
                  <a:pt x="81025" y="115697"/>
                </a:lnTo>
                <a:lnTo>
                  <a:pt x="81025" y="249936"/>
                </a:lnTo>
                <a:lnTo>
                  <a:pt x="50165" y="249936"/>
                </a:lnTo>
                <a:lnTo>
                  <a:pt x="50165" y="131953"/>
                </a:lnTo>
                <a:lnTo>
                  <a:pt x="38949" y="142029"/>
                </a:lnTo>
                <a:lnTo>
                  <a:pt x="29686" y="150177"/>
                </a:lnTo>
                <a:lnTo>
                  <a:pt x="22375" y="156420"/>
                </a:lnTo>
                <a:lnTo>
                  <a:pt x="17018" y="160782"/>
                </a:lnTo>
                <a:lnTo>
                  <a:pt x="0" y="132842"/>
                </a:lnTo>
                <a:lnTo>
                  <a:pt x="27334" y="110817"/>
                </a:lnTo>
                <a:lnTo>
                  <a:pt x="50466" y="86471"/>
                </a:lnTo>
                <a:lnTo>
                  <a:pt x="69383" y="59815"/>
                </a:lnTo>
                <a:lnTo>
                  <a:pt x="84074" y="30861"/>
                </a:lnTo>
                <a:lnTo>
                  <a:pt x="5461" y="30861"/>
                </a:lnTo>
                <a:lnTo>
                  <a:pt x="5461" y="0"/>
                </a:lnTo>
                <a:close/>
              </a:path>
            </a:pathLst>
          </a:custGeom>
          <a:ln w="9144">
            <a:solidFill>
              <a:srgbClr val="000000"/>
            </a:solidFill>
          </a:ln>
        </p:spPr>
        <p:txBody>
          <a:bodyPr wrap="square" lIns="0" tIns="0" rIns="0" bIns="0" rtlCol="0"/>
          <a:lstStyle/>
          <a:p>
            <a:endParaRPr/>
          </a:p>
        </p:txBody>
      </p:sp>
      <p:sp>
        <p:nvSpPr>
          <p:cNvPr id="20" name="object 20"/>
          <p:cNvSpPr/>
          <p:nvPr/>
        </p:nvSpPr>
        <p:spPr>
          <a:xfrm>
            <a:off x="2079498" y="1953260"/>
            <a:ext cx="93345" cy="29209"/>
          </a:xfrm>
          <a:custGeom>
            <a:avLst/>
            <a:gdLst/>
            <a:ahLst/>
            <a:cxnLst/>
            <a:rect l="l" t="t" r="r" b="b"/>
            <a:pathLst>
              <a:path w="93344" h="29210">
                <a:moveTo>
                  <a:pt x="0" y="0"/>
                </a:moveTo>
                <a:lnTo>
                  <a:pt x="0" y="28828"/>
                </a:lnTo>
                <a:lnTo>
                  <a:pt x="93344" y="28828"/>
                </a:lnTo>
                <a:lnTo>
                  <a:pt x="93344" y="0"/>
                </a:lnTo>
                <a:lnTo>
                  <a:pt x="0" y="0"/>
                </a:lnTo>
                <a:close/>
              </a:path>
            </a:pathLst>
          </a:custGeom>
          <a:ln w="9144">
            <a:solidFill>
              <a:srgbClr val="000000"/>
            </a:solidFill>
          </a:ln>
        </p:spPr>
        <p:txBody>
          <a:bodyPr wrap="square" lIns="0" tIns="0" rIns="0" bIns="0" rtlCol="0"/>
          <a:lstStyle/>
          <a:p>
            <a:endParaRPr/>
          </a:p>
        </p:txBody>
      </p:sp>
      <p:sp>
        <p:nvSpPr>
          <p:cNvPr id="21" name="object 21"/>
          <p:cNvSpPr/>
          <p:nvPr/>
        </p:nvSpPr>
        <p:spPr>
          <a:xfrm>
            <a:off x="2013204" y="1926463"/>
            <a:ext cx="214629" cy="306070"/>
          </a:xfrm>
          <a:custGeom>
            <a:avLst/>
            <a:gdLst/>
            <a:ahLst/>
            <a:cxnLst/>
            <a:rect l="l" t="t" r="r" b="b"/>
            <a:pathLst>
              <a:path w="214630" h="306069">
                <a:moveTo>
                  <a:pt x="35178" y="0"/>
                </a:moveTo>
                <a:lnTo>
                  <a:pt x="189737" y="0"/>
                </a:lnTo>
                <a:lnTo>
                  <a:pt x="189737" y="197612"/>
                </a:lnTo>
                <a:lnTo>
                  <a:pt x="152145" y="197612"/>
                </a:lnTo>
                <a:lnTo>
                  <a:pt x="152145" y="259841"/>
                </a:lnTo>
                <a:lnTo>
                  <a:pt x="152145" y="266953"/>
                </a:lnTo>
                <a:lnTo>
                  <a:pt x="156718" y="270383"/>
                </a:lnTo>
                <a:lnTo>
                  <a:pt x="165862" y="270383"/>
                </a:lnTo>
                <a:lnTo>
                  <a:pt x="171957" y="270383"/>
                </a:lnTo>
                <a:lnTo>
                  <a:pt x="184657" y="222885"/>
                </a:lnTo>
                <a:lnTo>
                  <a:pt x="214121" y="235458"/>
                </a:lnTo>
                <a:lnTo>
                  <a:pt x="206567" y="280481"/>
                </a:lnTo>
                <a:lnTo>
                  <a:pt x="161416" y="299085"/>
                </a:lnTo>
                <a:lnTo>
                  <a:pt x="144321" y="297227"/>
                </a:lnTo>
                <a:lnTo>
                  <a:pt x="132095" y="291655"/>
                </a:lnTo>
                <a:lnTo>
                  <a:pt x="124751" y="282368"/>
                </a:lnTo>
                <a:lnTo>
                  <a:pt x="122300" y="269366"/>
                </a:lnTo>
                <a:lnTo>
                  <a:pt x="122300" y="197612"/>
                </a:lnTo>
                <a:lnTo>
                  <a:pt x="99694" y="197612"/>
                </a:lnTo>
                <a:lnTo>
                  <a:pt x="91189" y="234287"/>
                </a:lnTo>
                <a:lnTo>
                  <a:pt x="74802" y="264509"/>
                </a:lnTo>
                <a:lnTo>
                  <a:pt x="50510" y="288301"/>
                </a:lnTo>
                <a:lnTo>
                  <a:pt x="18287" y="305688"/>
                </a:lnTo>
                <a:lnTo>
                  <a:pt x="0" y="279273"/>
                </a:lnTo>
                <a:lnTo>
                  <a:pt x="28644" y="264173"/>
                </a:lnTo>
                <a:lnTo>
                  <a:pt x="49609" y="245538"/>
                </a:lnTo>
                <a:lnTo>
                  <a:pt x="62882" y="223355"/>
                </a:lnTo>
                <a:lnTo>
                  <a:pt x="68452" y="197612"/>
                </a:lnTo>
                <a:lnTo>
                  <a:pt x="35178" y="197612"/>
                </a:lnTo>
                <a:lnTo>
                  <a:pt x="35178" y="0"/>
                </a:lnTo>
                <a:close/>
              </a:path>
            </a:pathLst>
          </a:custGeom>
          <a:ln w="9144">
            <a:solidFill>
              <a:srgbClr val="000000"/>
            </a:solidFill>
          </a:ln>
        </p:spPr>
        <p:txBody>
          <a:bodyPr wrap="square" lIns="0" tIns="0" rIns="0" bIns="0" rtlCol="0"/>
          <a:lstStyle/>
          <a:p>
            <a:endParaRPr/>
          </a:p>
        </p:txBody>
      </p:sp>
      <p:sp>
        <p:nvSpPr>
          <p:cNvPr id="22" name="object 22"/>
          <p:cNvSpPr/>
          <p:nvPr/>
        </p:nvSpPr>
        <p:spPr>
          <a:xfrm>
            <a:off x="1558544" y="1916683"/>
            <a:ext cx="309245" cy="304800"/>
          </a:xfrm>
          <a:custGeom>
            <a:avLst/>
            <a:gdLst/>
            <a:ahLst/>
            <a:cxnLst/>
            <a:rect l="l" t="t" r="r" b="b"/>
            <a:pathLst>
              <a:path w="309244" h="304800">
                <a:moveTo>
                  <a:pt x="274828" y="0"/>
                </a:moveTo>
                <a:lnTo>
                  <a:pt x="225472" y="32686"/>
                </a:lnTo>
                <a:lnTo>
                  <a:pt x="171069" y="38226"/>
                </a:lnTo>
                <a:lnTo>
                  <a:pt x="171069" y="62229"/>
                </a:lnTo>
                <a:lnTo>
                  <a:pt x="301498" y="62229"/>
                </a:lnTo>
                <a:lnTo>
                  <a:pt x="301498" y="86360"/>
                </a:lnTo>
                <a:lnTo>
                  <a:pt x="171069" y="86360"/>
                </a:lnTo>
                <a:lnTo>
                  <a:pt x="171069" y="106299"/>
                </a:lnTo>
                <a:lnTo>
                  <a:pt x="276732" y="106299"/>
                </a:lnTo>
                <a:lnTo>
                  <a:pt x="276732" y="216407"/>
                </a:lnTo>
                <a:lnTo>
                  <a:pt x="171069" y="216407"/>
                </a:lnTo>
                <a:lnTo>
                  <a:pt x="171069" y="235076"/>
                </a:lnTo>
                <a:lnTo>
                  <a:pt x="294386" y="235076"/>
                </a:lnTo>
                <a:lnTo>
                  <a:pt x="294386" y="259206"/>
                </a:lnTo>
                <a:lnTo>
                  <a:pt x="171450" y="259206"/>
                </a:lnTo>
                <a:lnTo>
                  <a:pt x="171450" y="279145"/>
                </a:lnTo>
                <a:lnTo>
                  <a:pt x="309244" y="279145"/>
                </a:lnTo>
                <a:lnTo>
                  <a:pt x="309244" y="304545"/>
                </a:lnTo>
                <a:lnTo>
                  <a:pt x="0" y="304545"/>
                </a:lnTo>
                <a:lnTo>
                  <a:pt x="0" y="279145"/>
                </a:lnTo>
                <a:lnTo>
                  <a:pt x="139954" y="279145"/>
                </a:lnTo>
                <a:lnTo>
                  <a:pt x="139954" y="259206"/>
                </a:lnTo>
                <a:lnTo>
                  <a:pt x="14859" y="259206"/>
                </a:lnTo>
                <a:lnTo>
                  <a:pt x="14859" y="235076"/>
                </a:lnTo>
                <a:lnTo>
                  <a:pt x="139954" y="235076"/>
                </a:lnTo>
                <a:lnTo>
                  <a:pt x="139954" y="216407"/>
                </a:lnTo>
                <a:lnTo>
                  <a:pt x="33400" y="216407"/>
                </a:lnTo>
                <a:lnTo>
                  <a:pt x="33400" y="106299"/>
                </a:lnTo>
                <a:lnTo>
                  <a:pt x="139954" y="106299"/>
                </a:lnTo>
                <a:lnTo>
                  <a:pt x="139954" y="86360"/>
                </a:lnTo>
                <a:lnTo>
                  <a:pt x="7493" y="86360"/>
                </a:lnTo>
                <a:lnTo>
                  <a:pt x="7493" y="62229"/>
                </a:lnTo>
                <a:lnTo>
                  <a:pt x="139954" y="62229"/>
                </a:lnTo>
                <a:lnTo>
                  <a:pt x="139954" y="40893"/>
                </a:lnTo>
                <a:lnTo>
                  <a:pt x="103453" y="42160"/>
                </a:lnTo>
                <a:lnTo>
                  <a:pt x="73025" y="42925"/>
                </a:lnTo>
                <a:lnTo>
                  <a:pt x="48692" y="43215"/>
                </a:lnTo>
                <a:lnTo>
                  <a:pt x="30480" y="43052"/>
                </a:lnTo>
                <a:lnTo>
                  <a:pt x="20319" y="17906"/>
                </a:lnTo>
                <a:lnTo>
                  <a:pt x="30894" y="18166"/>
                </a:lnTo>
                <a:lnTo>
                  <a:pt x="41481" y="18367"/>
                </a:lnTo>
                <a:lnTo>
                  <a:pt x="52091" y="18496"/>
                </a:lnTo>
                <a:lnTo>
                  <a:pt x="62737" y="18541"/>
                </a:lnTo>
                <a:lnTo>
                  <a:pt x="117790" y="17395"/>
                </a:lnTo>
                <a:lnTo>
                  <a:pt x="171497" y="13938"/>
                </a:lnTo>
                <a:lnTo>
                  <a:pt x="223847" y="8147"/>
                </a:lnTo>
                <a:lnTo>
                  <a:pt x="274828" y="0"/>
                </a:lnTo>
                <a:close/>
              </a:path>
            </a:pathLst>
          </a:custGeom>
          <a:ln w="9144">
            <a:solidFill>
              <a:srgbClr val="000000"/>
            </a:solidFill>
          </a:ln>
        </p:spPr>
        <p:txBody>
          <a:bodyPr wrap="square" lIns="0" tIns="0" rIns="0" bIns="0" rtlCol="0"/>
          <a:lstStyle/>
          <a:p>
            <a:endParaRPr/>
          </a:p>
        </p:txBody>
      </p:sp>
      <p:sp>
        <p:nvSpPr>
          <p:cNvPr id="23" name="object 23"/>
          <p:cNvSpPr/>
          <p:nvPr/>
        </p:nvSpPr>
        <p:spPr>
          <a:xfrm>
            <a:off x="1942719" y="1914270"/>
            <a:ext cx="59690" cy="58419"/>
          </a:xfrm>
          <a:custGeom>
            <a:avLst/>
            <a:gdLst/>
            <a:ahLst/>
            <a:cxnLst/>
            <a:rect l="l" t="t" r="r" b="b"/>
            <a:pathLst>
              <a:path w="59689" h="58419">
                <a:moveTo>
                  <a:pt x="27431" y="0"/>
                </a:moveTo>
                <a:lnTo>
                  <a:pt x="38365" y="13146"/>
                </a:lnTo>
                <a:lnTo>
                  <a:pt x="47370" y="24971"/>
                </a:lnTo>
                <a:lnTo>
                  <a:pt x="54471" y="35486"/>
                </a:lnTo>
                <a:lnTo>
                  <a:pt x="59689" y="44703"/>
                </a:lnTo>
                <a:lnTo>
                  <a:pt x="31242" y="58292"/>
                </a:lnTo>
                <a:lnTo>
                  <a:pt x="24717" y="47625"/>
                </a:lnTo>
                <a:lnTo>
                  <a:pt x="17335" y="36956"/>
                </a:lnTo>
                <a:lnTo>
                  <a:pt x="9096" y="26288"/>
                </a:lnTo>
                <a:lnTo>
                  <a:pt x="0" y="15620"/>
                </a:lnTo>
                <a:lnTo>
                  <a:pt x="27431" y="0"/>
                </a:lnTo>
                <a:close/>
              </a:path>
            </a:pathLst>
          </a:custGeom>
          <a:ln w="9144">
            <a:solidFill>
              <a:srgbClr val="000000"/>
            </a:solidFill>
          </a:ln>
        </p:spPr>
        <p:txBody>
          <a:bodyPr wrap="square" lIns="0" tIns="0" rIns="0" bIns="0" rtlCol="0"/>
          <a:lstStyle/>
          <a:p>
            <a:endParaRPr/>
          </a:p>
        </p:txBody>
      </p:sp>
      <p:sp>
        <p:nvSpPr>
          <p:cNvPr id="24" name="object 24"/>
          <p:cNvSpPr/>
          <p:nvPr/>
        </p:nvSpPr>
        <p:spPr>
          <a:xfrm>
            <a:off x="2267711" y="1914651"/>
            <a:ext cx="665480" cy="312420"/>
          </a:xfrm>
          <a:custGeom>
            <a:avLst/>
            <a:gdLst/>
            <a:ahLst/>
            <a:cxnLst/>
            <a:rect l="l" t="t" r="r" b="b"/>
            <a:pathLst>
              <a:path w="665480" h="312419">
                <a:moveTo>
                  <a:pt x="310006" y="268732"/>
                </a:moveTo>
                <a:lnTo>
                  <a:pt x="0" y="268732"/>
                </a:lnTo>
                <a:lnTo>
                  <a:pt x="0" y="300736"/>
                </a:lnTo>
                <a:lnTo>
                  <a:pt x="310006" y="300736"/>
                </a:lnTo>
                <a:lnTo>
                  <a:pt x="310006" y="268732"/>
                </a:lnTo>
                <a:close/>
              </a:path>
              <a:path w="665480" h="312419">
                <a:moveTo>
                  <a:pt x="172465" y="48387"/>
                </a:moveTo>
                <a:lnTo>
                  <a:pt x="138556" y="48387"/>
                </a:lnTo>
                <a:lnTo>
                  <a:pt x="138556" y="268732"/>
                </a:lnTo>
                <a:lnTo>
                  <a:pt x="172465" y="268732"/>
                </a:lnTo>
                <a:lnTo>
                  <a:pt x="172465" y="48387"/>
                </a:lnTo>
                <a:close/>
              </a:path>
              <a:path w="665480" h="312419">
                <a:moveTo>
                  <a:pt x="295782" y="15239"/>
                </a:moveTo>
                <a:lnTo>
                  <a:pt x="15239" y="15239"/>
                </a:lnTo>
                <a:lnTo>
                  <a:pt x="15239" y="48387"/>
                </a:lnTo>
                <a:lnTo>
                  <a:pt x="295782" y="48387"/>
                </a:lnTo>
                <a:lnTo>
                  <a:pt x="295782" y="15239"/>
                </a:lnTo>
                <a:close/>
              </a:path>
              <a:path w="665480" h="312419">
                <a:moveTo>
                  <a:pt x="554608" y="77088"/>
                </a:moveTo>
                <a:lnTo>
                  <a:pt x="522731" y="77088"/>
                </a:lnTo>
                <a:lnTo>
                  <a:pt x="522731" y="312420"/>
                </a:lnTo>
                <a:lnTo>
                  <a:pt x="554608" y="312420"/>
                </a:lnTo>
                <a:lnTo>
                  <a:pt x="554608" y="239268"/>
                </a:lnTo>
                <a:lnTo>
                  <a:pt x="657225" y="239268"/>
                </a:lnTo>
                <a:lnTo>
                  <a:pt x="657225" y="210312"/>
                </a:lnTo>
                <a:lnTo>
                  <a:pt x="554608" y="210312"/>
                </a:lnTo>
                <a:lnTo>
                  <a:pt x="554608" y="158750"/>
                </a:lnTo>
                <a:lnTo>
                  <a:pt x="656970" y="158750"/>
                </a:lnTo>
                <a:lnTo>
                  <a:pt x="656970" y="129286"/>
                </a:lnTo>
                <a:lnTo>
                  <a:pt x="554608" y="129286"/>
                </a:lnTo>
                <a:lnTo>
                  <a:pt x="554608" y="77088"/>
                </a:lnTo>
                <a:close/>
              </a:path>
              <a:path w="665480" h="312419">
                <a:moveTo>
                  <a:pt x="425450" y="135255"/>
                </a:moveTo>
                <a:lnTo>
                  <a:pt x="393319" y="135255"/>
                </a:lnTo>
                <a:lnTo>
                  <a:pt x="393319" y="312038"/>
                </a:lnTo>
                <a:lnTo>
                  <a:pt x="425450" y="312038"/>
                </a:lnTo>
                <a:lnTo>
                  <a:pt x="425450" y="135255"/>
                </a:lnTo>
                <a:close/>
              </a:path>
              <a:path w="665480" h="312419">
                <a:moveTo>
                  <a:pt x="423163" y="0"/>
                </a:moveTo>
                <a:lnTo>
                  <a:pt x="409807" y="37240"/>
                </a:lnTo>
                <a:lnTo>
                  <a:pt x="393938" y="71612"/>
                </a:lnTo>
                <a:lnTo>
                  <a:pt x="375568" y="103102"/>
                </a:lnTo>
                <a:lnTo>
                  <a:pt x="354711" y="131699"/>
                </a:lnTo>
                <a:lnTo>
                  <a:pt x="369569" y="164719"/>
                </a:lnTo>
                <a:lnTo>
                  <a:pt x="374852" y="158954"/>
                </a:lnTo>
                <a:lnTo>
                  <a:pt x="380587" y="152130"/>
                </a:lnTo>
                <a:lnTo>
                  <a:pt x="386750" y="144234"/>
                </a:lnTo>
                <a:lnTo>
                  <a:pt x="393319" y="135255"/>
                </a:lnTo>
                <a:lnTo>
                  <a:pt x="425450" y="135255"/>
                </a:lnTo>
                <a:lnTo>
                  <a:pt x="425450" y="80899"/>
                </a:lnTo>
                <a:lnTo>
                  <a:pt x="440563" y="45720"/>
                </a:lnTo>
                <a:lnTo>
                  <a:pt x="444132" y="36955"/>
                </a:lnTo>
                <a:lnTo>
                  <a:pt x="447786" y="27606"/>
                </a:lnTo>
                <a:lnTo>
                  <a:pt x="451510" y="17662"/>
                </a:lnTo>
                <a:lnTo>
                  <a:pt x="455294" y="7112"/>
                </a:lnTo>
                <a:lnTo>
                  <a:pt x="423163" y="0"/>
                </a:lnTo>
                <a:close/>
              </a:path>
              <a:path w="665480" h="312419">
                <a:moveTo>
                  <a:pt x="506094" y="381"/>
                </a:moveTo>
                <a:lnTo>
                  <a:pt x="492807" y="37929"/>
                </a:lnTo>
                <a:lnTo>
                  <a:pt x="476757" y="72643"/>
                </a:lnTo>
                <a:lnTo>
                  <a:pt x="457946" y="104501"/>
                </a:lnTo>
                <a:lnTo>
                  <a:pt x="436371" y="133476"/>
                </a:lnTo>
                <a:lnTo>
                  <a:pt x="459486" y="155448"/>
                </a:lnTo>
                <a:lnTo>
                  <a:pt x="472195" y="139846"/>
                </a:lnTo>
                <a:lnTo>
                  <a:pt x="484965" y="121602"/>
                </a:lnTo>
                <a:lnTo>
                  <a:pt x="497758" y="100691"/>
                </a:lnTo>
                <a:lnTo>
                  <a:pt x="510539" y="77088"/>
                </a:lnTo>
                <a:lnTo>
                  <a:pt x="665099" y="77088"/>
                </a:lnTo>
                <a:lnTo>
                  <a:pt x="665099" y="47625"/>
                </a:lnTo>
                <a:lnTo>
                  <a:pt x="523748" y="47625"/>
                </a:lnTo>
                <a:lnTo>
                  <a:pt x="528839" y="33936"/>
                </a:lnTo>
                <a:lnTo>
                  <a:pt x="532860" y="22605"/>
                </a:lnTo>
                <a:lnTo>
                  <a:pt x="535785" y="13656"/>
                </a:lnTo>
                <a:lnTo>
                  <a:pt x="537590" y="7112"/>
                </a:lnTo>
                <a:lnTo>
                  <a:pt x="506094" y="381"/>
                </a:lnTo>
                <a:close/>
              </a:path>
            </a:pathLst>
          </a:custGeom>
          <a:solidFill>
            <a:srgbClr val="000000"/>
          </a:solidFill>
        </p:spPr>
        <p:txBody>
          <a:bodyPr wrap="square" lIns="0" tIns="0" rIns="0" bIns="0" rtlCol="0"/>
          <a:lstStyle/>
          <a:p>
            <a:endParaRPr/>
          </a:p>
        </p:txBody>
      </p:sp>
      <p:sp>
        <p:nvSpPr>
          <p:cNvPr id="25" name="object 25"/>
          <p:cNvSpPr/>
          <p:nvPr/>
        </p:nvSpPr>
        <p:spPr>
          <a:xfrm>
            <a:off x="2267711" y="1929892"/>
            <a:ext cx="310515" cy="285750"/>
          </a:xfrm>
          <a:custGeom>
            <a:avLst/>
            <a:gdLst/>
            <a:ahLst/>
            <a:cxnLst/>
            <a:rect l="l" t="t" r="r" b="b"/>
            <a:pathLst>
              <a:path w="310514" h="285750">
                <a:moveTo>
                  <a:pt x="15239" y="0"/>
                </a:moveTo>
                <a:lnTo>
                  <a:pt x="295782" y="0"/>
                </a:lnTo>
                <a:lnTo>
                  <a:pt x="295782" y="33147"/>
                </a:lnTo>
                <a:lnTo>
                  <a:pt x="172465" y="33147"/>
                </a:lnTo>
                <a:lnTo>
                  <a:pt x="172465" y="253492"/>
                </a:lnTo>
                <a:lnTo>
                  <a:pt x="310006" y="253492"/>
                </a:lnTo>
                <a:lnTo>
                  <a:pt x="310006" y="285496"/>
                </a:lnTo>
                <a:lnTo>
                  <a:pt x="0" y="285496"/>
                </a:lnTo>
                <a:lnTo>
                  <a:pt x="0" y="253492"/>
                </a:lnTo>
                <a:lnTo>
                  <a:pt x="138556" y="253492"/>
                </a:lnTo>
                <a:lnTo>
                  <a:pt x="138556" y="33147"/>
                </a:lnTo>
                <a:lnTo>
                  <a:pt x="15239" y="33147"/>
                </a:lnTo>
                <a:lnTo>
                  <a:pt x="15239" y="0"/>
                </a:lnTo>
                <a:close/>
              </a:path>
            </a:pathLst>
          </a:custGeom>
          <a:ln w="9144">
            <a:solidFill>
              <a:srgbClr val="000000"/>
            </a:solidFill>
          </a:ln>
        </p:spPr>
        <p:txBody>
          <a:bodyPr wrap="square" lIns="0" tIns="0" rIns="0" bIns="0" rtlCol="0"/>
          <a:lstStyle/>
          <a:p>
            <a:endParaRPr/>
          </a:p>
        </p:txBody>
      </p:sp>
      <p:sp>
        <p:nvSpPr>
          <p:cNvPr id="26" name="object 26"/>
          <p:cNvSpPr/>
          <p:nvPr/>
        </p:nvSpPr>
        <p:spPr>
          <a:xfrm>
            <a:off x="2704083" y="1915032"/>
            <a:ext cx="229235" cy="312420"/>
          </a:xfrm>
          <a:custGeom>
            <a:avLst/>
            <a:gdLst/>
            <a:ahLst/>
            <a:cxnLst/>
            <a:rect l="l" t="t" r="r" b="b"/>
            <a:pathLst>
              <a:path w="229235" h="312419">
                <a:moveTo>
                  <a:pt x="69723" y="0"/>
                </a:moveTo>
                <a:lnTo>
                  <a:pt x="101218" y="6730"/>
                </a:lnTo>
                <a:lnTo>
                  <a:pt x="99413" y="13275"/>
                </a:lnTo>
                <a:lnTo>
                  <a:pt x="96488" y="22224"/>
                </a:lnTo>
                <a:lnTo>
                  <a:pt x="92467" y="33555"/>
                </a:lnTo>
                <a:lnTo>
                  <a:pt x="87376" y="47243"/>
                </a:lnTo>
                <a:lnTo>
                  <a:pt x="228727" y="47243"/>
                </a:lnTo>
                <a:lnTo>
                  <a:pt x="228727" y="76707"/>
                </a:lnTo>
                <a:lnTo>
                  <a:pt x="118237" y="76707"/>
                </a:lnTo>
                <a:lnTo>
                  <a:pt x="118237" y="128904"/>
                </a:lnTo>
                <a:lnTo>
                  <a:pt x="220599" y="128904"/>
                </a:lnTo>
                <a:lnTo>
                  <a:pt x="220599" y="158368"/>
                </a:lnTo>
                <a:lnTo>
                  <a:pt x="118237" y="158368"/>
                </a:lnTo>
                <a:lnTo>
                  <a:pt x="118237" y="209930"/>
                </a:lnTo>
                <a:lnTo>
                  <a:pt x="220853" y="209930"/>
                </a:lnTo>
                <a:lnTo>
                  <a:pt x="220853" y="238887"/>
                </a:lnTo>
                <a:lnTo>
                  <a:pt x="118237" y="238887"/>
                </a:lnTo>
                <a:lnTo>
                  <a:pt x="118237" y="312038"/>
                </a:lnTo>
                <a:lnTo>
                  <a:pt x="86360" y="312038"/>
                </a:lnTo>
                <a:lnTo>
                  <a:pt x="86360" y="76707"/>
                </a:lnTo>
                <a:lnTo>
                  <a:pt x="74168" y="76707"/>
                </a:lnTo>
                <a:lnTo>
                  <a:pt x="61386" y="100310"/>
                </a:lnTo>
                <a:lnTo>
                  <a:pt x="48593" y="121221"/>
                </a:lnTo>
                <a:lnTo>
                  <a:pt x="35823" y="139465"/>
                </a:lnTo>
                <a:lnTo>
                  <a:pt x="23114" y="155066"/>
                </a:lnTo>
                <a:lnTo>
                  <a:pt x="0" y="133095"/>
                </a:lnTo>
                <a:lnTo>
                  <a:pt x="21574" y="104120"/>
                </a:lnTo>
                <a:lnTo>
                  <a:pt x="40386" y="72262"/>
                </a:lnTo>
                <a:lnTo>
                  <a:pt x="56435" y="37548"/>
                </a:lnTo>
                <a:lnTo>
                  <a:pt x="69723" y="0"/>
                </a:lnTo>
                <a:close/>
              </a:path>
            </a:pathLst>
          </a:custGeom>
          <a:ln w="9144">
            <a:solidFill>
              <a:srgbClr val="000000"/>
            </a:solidFill>
          </a:ln>
        </p:spPr>
        <p:txBody>
          <a:bodyPr wrap="square" lIns="0" tIns="0" rIns="0" bIns="0" rtlCol="0"/>
          <a:lstStyle/>
          <a:p>
            <a:endParaRPr/>
          </a:p>
        </p:txBody>
      </p:sp>
      <p:sp>
        <p:nvSpPr>
          <p:cNvPr id="27" name="object 27"/>
          <p:cNvSpPr/>
          <p:nvPr/>
        </p:nvSpPr>
        <p:spPr>
          <a:xfrm>
            <a:off x="2622423" y="1914651"/>
            <a:ext cx="100965" cy="312420"/>
          </a:xfrm>
          <a:custGeom>
            <a:avLst/>
            <a:gdLst/>
            <a:ahLst/>
            <a:cxnLst/>
            <a:rect l="l" t="t" r="r" b="b"/>
            <a:pathLst>
              <a:path w="100964" h="312419">
                <a:moveTo>
                  <a:pt x="68452" y="0"/>
                </a:moveTo>
                <a:lnTo>
                  <a:pt x="100583" y="7112"/>
                </a:lnTo>
                <a:lnTo>
                  <a:pt x="96799" y="17662"/>
                </a:lnTo>
                <a:lnTo>
                  <a:pt x="93075" y="27606"/>
                </a:lnTo>
                <a:lnTo>
                  <a:pt x="89421" y="36955"/>
                </a:lnTo>
                <a:lnTo>
                  <a:pt x="85851" y="45720"/>
                </a:lnTo>
                <a:lnTo>
                  <a:pt x="70738" y="80899"/>
                </a:lnTo>
                <a:lnTo>
                  <a:pt x="70738" y="312038"/>
                </a:lnTo>
                <a:lnTo>
                  <a:pt x="38607" y="312038"/>
                </a:lnTo>
                <a:lnTo>
                  <a:pt x="38607" y="135255"/>
                </a:lnTo>
                <a:lnTo>
                  <a:pt x="32039" y="144234"/>
                </a:lnTo>
                <a:lnTo>
                  <a:pt x="25876" y="152130"/>
                </a:lnTo>
                <a:lnTo>
                  <a:pt x="20141" y="158954"/>
                </a:lnTo>
                <a:lnTo>
                  <a:pt x="14858" y="164719"/>
                </a:lnTo>
                <a:lnTo>
                  <a:pt x="0" y="131699"/>
                </a:lnTo>
                <a:lnTo>
                  <a:pt x="20857" y="103102"/>
                </a:lnTo>
                <a:lnTo>
                  <a:pt x="39227" y="71612"/>
                </a:lnTo>
                <a:lnTo>
                  <a:pt x="55096" y="37240"/>
                </a:lnTo>
                <a:lnTo>
                  <a:pt x="68452" y="0"/>
                </a:lnTo>
                <a:close/>
              </a:path>
            </a:pathLst>
          </a:custGeom>
          <a:ln w="9144">
            <a:solidFill>
              <a:srgbClr val="000000"/>
            </a:solidFill>
          </a:ln>
        </p:spPr>
        <p:txBody>
          <a:bodyPr wrap="square" lIns="0" tIns="0" rIns="0" bIns="0" rtlCol="0"/>
          <a:lstStyle/>
          <a:p>
            <a:endParaRPr/>
          </a:p>
        </p:txBody>
      </p:sp>
      <p:sp>
        <p:nvSpPr>
          <p:cNvPr id="28" name="object 28"/>
          <p:cNvSpPr/>
          <p:nvPr/>
        </p:nvSpPr>
        <p:spPr>
          <a:xfrm>
            <a:off x="2989707" y="1914651"/>
            <a:ext cx="652145" cy="316865"/>
          </a:xfrm>
          <a:custGeom>
            <a:avLst/>
            <a:gdLst/>
            <a:ahLst/>
            <a:cxnLst/>
            <a:rect l="l" t="t" r="r" b="b"/>
            <a:pathLst>
              <a:path w="652145" h="316864">
                <a:moveTo>
                  <a:pt x="549275" y="267335"/>
                </a:moveTo>
                <a:lnTo>
                  <a:pt x="534669" y="292608"/>
                </a:lnTo>
                <a:lnTo>
                  <a:pt x="563383" y="296985"/>
                </a:lnTo>
                <a:lnTo>
                  <a:pt x="590073" y="302482"/>
                </a:lnTo>
                <a:lnTo>
                  <a:pt x="614715" y="309074"/>
                </a:lnTo>
                <a:lnTo>
                  <a:pt x="637285" y="316738"/>
                </a:lnTo>
                <a:lnTo>
                  <a:pt x="651891" y="291084"/>
                </a:lnTo>
                <a:lnTo>
                  <a:pt x="630052" y="283676"/>
                </a:lnTo>
                <a:lnTo>
                  <a:pt x="605678" y="277256"/>
                </a:lnTo>
                <a:lnTo>
                  <a:pt x="578756" y="271813"/>
                </a:lnTo>
                <a:lnTo>
                  <a:pt x="549275" y="267335"/>
                </a:lnTo>
                <a:close/>
              </a:path>
              <a:path w="652145" h="316864">
                <a:moveTo>
                  <a:pt x="449833" y="260603"/>
                </a:moveTo>
                <a:lnTo>
                  <a:pt x="435609" y="260603"/>
                </a:lnTo>
                <a:lnTo>
                  <a:pt x="412392" y="270250"/>
                </a:lnTo>
                <a:lnTo>
                  <a:pt x="389032" y="278431"/>
                </a:lnTo>
                <a:lnTo>
                  <a:pt x="365529" y="285160"/>
                </a:lnTo>
                <a:lnTo>
                  <a:pt x="341883" y="290449"/>
                </a:lnTo>
                <a:lnTo>
                  <a:pt x="361060" y="315722"/>
                </a:lnTo>
                <a:lnTo>
                  <a:pt x="391328" y="307605"/>
                </a:lnTo>
                <a:lnTo>
                  <a:pt x="419274" y="297942"/>
                </a:lnTo>
                <a:lnTo>
                  <a:pt x="444910" y="286754"/>
                </a:lnTo>
                <a:lnTo>
                  <a:pt x="468248" y="274065"/>
                </a:lnTo>
                <a:lnTo>
                  <a:pt x="449833" y="260603"/>
                </a:lnTo>
                <a:close/>
              </a:path>
              <a:path w="652145" h="316864">
                <a:moveTo>
                  <a:pt x="612140" y="123189"/>
                </a:moveTo>
                <a:lnTo>
                  <a:pt x="385191" y="123189"/>
                </a:lnTo>
                <a:lnTo>
                  <a:pt x="385191" y="260603"/>
                </a:lnTo>
                <a:lnTo>
                  <a:pt x="612140" y="260603"/>
                </a:lnTo>
                <a:lnTo>
                  <a:pt x="612140" y="237109"/>
                </a:lnTo>
                <a:lnTo>
                  <a:pt x="416052" y="237109"/>
                </a:lnTo>
                <a:lnTo>
                  <a:pt x="416052" y="221614"/>
                </a:lnTo>
                <a:lnTo>
                  <a:pt x="612140" y="221614"/>
                </a:lnTo>
                <a:lnTo>
                  <a:pt x="612140" y="199898"/>
                </a:lnTo>
                <a:lnTo>
                  <a:pt x="415670" y="199898"/>
                </a:lnTo>
                <a:lnTo>
                  <a:pt x="415670" y="184658"/>
                </a:lnTo>
                <a:lnTo>
                  <a:pt x="612140" y="184658"/>
                </a:lnTo>
                <a:lnTo>
                  <a:pt x="612140" y="162306"/>
                </a:lnTo>
                <a:lnTo>
                  <a:pt x="415670" y="162306"/>
                </a:lnTo>
                <a:lnTo>
                  <a:pt x="416052" y="147700"/>
                </a:lnTo>
                <a:lnTo>
                  <a:pt x="612140" y="147700"/>
                </a:lnTo>
                <a:lnTo>
                  <a:pt x="612140" y="123189"/>
                </a:lnTo>
                <a:close/>
              </a:path>
              <a:path w="652145" h="316864">
                <a:moveTo>
                  <a:pt x="612140" y="221614"/>
                </a:moveTo>
                <a:lnTo>
                  <a:pt x="580390" y="221614"/>
                </a:lnTo>
                <a:lnTo>
                  <a:pt x="580390" y="237109"/>
                </a:lnTo>
                <a:lnTo>
                  <a:pt x="612140" y="237109"/>
                </a:lnTo>
                <a:lnTo>
                  <a:pt x="612140" y="221614"/>
                </a:lnTo>
                <a:close/>
              </a:path>
              <a:path w="652145" h="316864">
                <a:moveTo>
                  <a:pt x="612140" y="184658"/>
                </a:moveTo>
                <a:lnTo>
                  <a:pt x="580390" y="184658"/>
                </a:lnTo>
                <a:lnTo>
                  <a:pt x="580390" y="199898"/>
                </a:lnTo>
                <a:lnTo>
                  <a:pt x="612140" y="199898"/>
                </a:lnTo>
                <a:lnTo>
                  <a:pt x="612140" y="184658"/>
                </a:lnTo>
                <a:close/>
              </a:path>
              <a:path w="652145" h="316864">
                <a:moveTo>
                  <a:pt x="612140" y="147700"/>
                </a:moveTo>
                <a:lnTo>
                  <a:pt x="580390" y="147700"/>
                </a:lnTo>
                <a:lnTo>
                  <a:pt x="580390" y="162306"/>
                </a:lnTo>
                <a:lnTo>
                  <a:pt x="612140" y="162306"/>
                </a:lnTo>
                <a:lnTo>
                  <a:pt x="612140" y="147700"/>
                </a:lnTo>
                <a:close/>
              </a:path>
              <a:path w="652145" h="316864">
                <a:moveTo>
                  <a:pt x="472947" y="0"/>
                </a:moveTo>
                <a:lnTo>
                  <a:pt x="451588" y="5476"/>
                </a:lnTo>
                <a:lnTo>
                  <a:pt x="427132" y="9715"/>
                </a:lnTo>
                <a:lnTo>
                  <a:pt x="399581" y="12715"/>
                </a:lnTo>
                <a:lnTo>
                  <a:pt x="368934" y="14477"/>
                </a:lnTo>
                <a:lnTo>
                  <a:pt x="369316" y="23240"/>
                </a:lnTo>
                <a:lnTo>
                  <a:pt x="367633" y="63230"/>
                </a:lnTo>
                <a:lnTo>
                  <a:pt x="347416" y="101099"/>
                </a:lnTo>
                <a:lnTo>
                  <a:pt x="340868" y="105790"/>
                </a:lnTo>
                <a:lnTo>
                  <a:pt x="359156" y="131445"/>
                </a:lnTo>
                <a:lnTo>
                  <a:pt x="371538" y="121515"/>
                </a:lnTo>
                <a:lnTo>
                  <a:pt x="381825" y="109442"/>
                </a:lnTo>
                <a:lnTo>
                  <a:pt x="390017" y="95226"/>
                </a:lnTo>
                <a:lnTo>
                  <a:pt x="396113" y="78867"/>
                </a:lnTo>
                <a:lnTo>
                  <a:pt x="492759" y="78867"/>
                </a:lnTo>
                <a:lnTo>
                  <a:pt x="492759" y="52832"/>
                </a:lnTo>
                <a:lnTo>
                  <a:pt x="398780" y="52832"/>
                </a:lnTo>
                <a:lnTo>
                  <a:pt x="399288" y="48640"/>
                </a:lnTo>
                <a:lnTo>
                  <a:pt x="399292" y="42437"/>
                </a:lnTo>
                <a:lnTo>
                  <a:pt x="399033" y="38988"/>
                </a:lnTo>
                <a:lnTo>
                  <a:pt x="423749" y="36560"/>
                </a:lnTo>
                <a:lnTo>
                  <a:pt x="447024" y="33274"/>
                </a:lnTo>
                <a:lnTo>
                  <a:pt x="468846" y="29130"/>
                </a:lnTo>
                <a:lnTo>
                  <a:pt x="489204" y="24130"/>
                </a:lnTo>
                <a:lnTo>
                  <a:pt x="472947" y="0"/>
                </a:lnTo>
                <a:close/>
              </a:path>
              <a:path w="652145" h="316864">
                <a:moveTo>
                  <a:pt x="622681" y="635"/>
                </a:moveTo>
                <a:lnTo>
                  <a:pt x="597703" y="6351"/>
                </a:lnTo>
                <a:lnTo>
                  <a:pt x="570976" y="10556"/>
                </a:lnTo>
                <a:lnTo>
                  <a:pt x="542510" y="13261"/>
                </a:lnTo>
                <a:lnTo>
                  <a:pt x="512318" y="14477"/>
                </a:lnTo>
                <a:lnTo>
                  <a:pt x="511790" y="42437"/>
                </a:lnTo>
                <a:lnTo>
                  <a:pt x="506761" y="65182"/>
                </a:lnTo>
                <a:lnTo>
                  <a:pt x="497208" y="82736"/>
                </a:lnTo>
                <a:lnTo>
                  <a:pt x="483107" y="95123"/>
                </a:lnTo>
                <a:lnTo>
                  <a:pt x="505206" y="116459"/>
                </a:lnTo>
                <a:lnTo>
                  <a:pt x="515088" y="107888"/>
                </a:lnTo>
                <a:lnTo>
                  <a:pt x="523398" y="98758"/>
                </a:lnTo>
                <a:lnTo>
                  <a:pt x="530137" y="89080"/>
                </a:lnTo>
                <a:lnTo>
                  <a:pt x="535305" y="78867"/>
                </a:lnTo>
                <a:lnTo>
                  <a:pt x="650875" y="78867"/>
                </a:lnTo>
                <a:lnTo>
                  <a:pt x="650875" y="52832"/>
                </a:lnTo>
                <a:lnTo>
                  <a:pt x="540384" y="52832"/>
                </a:lnTo>
                <a:lnTo>
                  <a:pt x="541528" y="49149"/>
                </a:lnTo>
                <a:lnTo>
                  <a:pt x="542163" y="44703"/>
                </a:lnTo>
                <a:lnTo>
                  <a:pt x="542163" y="39624"/>
                </a:lnTo>
                <a:lnTo>
                  <a:pt x="569422" y="37623"/>
                </a:lnTo>
                <a:lnTo>
                  <a:pt x="594788" y="34480"/>
                </a:lnTo>
                <a:lnTo>
                  <a:pt x="618226" y="30194"/>
                </a:lnTo>
                <a:lnTo>
                  <a:pt x="639698" y="24764"/>
                </a:lnTo>
                <a:lnTo>
                  <a:pt x="622681" y="635"/>
                </a:lnTo>
                <a:close/>
              </a:path>
              <a:path w="652145" h="316864">
                <a:moveTo>
                  <a:pt x="602107" y="78867"/>
                </a:moveTo>
                <a:lnTo>
                  <a:pt x="571245" y="78867"/>
                </a:lnTo>
                <a:lnTo>
                  <a:pt x="571245" y="113537"/>
                </a:lnTo>
                <a:lnTo>
                  <a:pt x="602107" y="113537"/>
                </a:lnTo>
                <a:lnTo>
                  <a:pt x="602107" y="78867"/>
                </a:lnTo>
                <a:close/>
              </a:path>
              <a:path w="652145" h="316864">
                <a:moveTo>
                  <a:pt x="460120" y="78867"/>
                </a:moveTo>
                <a:lnTo>
                  <a:pt x="429641" y="78867"/>
                </a:lnTo>
                <a:lnTo>
                  <a:pt x="429641" y="113157"/>
                </a:lnTo>
                <a:lnTo>
                  <a:pt x="460120" y="113157"/>
                </a:lnTo>
                <a:lnTo>
                  <a:pt x="460120" y="78867"/>
                </a:lnTo>
                <a:close/>
              </a:path>
              <a:path w="652145" h="316864">
                <a:moveTo>
                  <a:pt x="286893" y="152781"/>
                </a:moveTo>
                <a:lnTo>
                  <a:pt x="158242" y="152781"/>
                </a:lnTo>
                <a:lnTo>
                  <a:pt x="158242" y="312420"/>
                </a:lnTo>
                <a:lnTo>
                  <a:pt x="189484" y="312420"/>
                </a:lnTo>
                <a:lnTo>
                  <a:pt x="189484" y="294386"/>
                </a:lnTo>
                <a:lnTo>
                  <a:pt x="286893" y="294386"/>
                </a:lnTo>
                <a:lnTo>
                  <a:pt x="286893" y="265938"/>
                </a:lnTo>
                <a:lnTo>
                  <a:pt x="189484" y="265938"/>
                </a:lnTo>
                <a:lnTo>
                  <a:pt x="189484" y="182245"/>
                </a:lnTo>
                <a:lnTo>
                  <a:pt x="286893" y="182245"/>
                </a:lnTo>
                <a:lnTo>
                  <a:pt x="286893" y="152781"/>
                </a:lnTo>
                <a:close/>
              </a:path>
              <a:path w="652145" h="316864">
                <a:moveTo>
                  <a:pt x="286893" y="294386"/>
                </a:moveTo>
                <a:lnTo>
                  <a:pt x="255905" y="294386"/>
                </a:lnTo>
                <a:lnTo>
                  <a:pt x="255905" y="312420"/>
                </a:lnTo>
                <a:lnTo>
                  <a:pt x="286893" y="312420"/>
                </a:lnTo>
                <a:lnTo>
                  <a:pt x="286893" y="294386"/>
                </a:lnTo>
                <a:close/>
              </a:path>
              <a:path w="652145" h="316864">
                <a:moveTo>
                  <a:pt x="286893" y="182245"/>
                </a:moveTo>
                <a:lnTo>
                  <a:pt x="255905" y="182245"/>
                </a:lnTo>
                <a:lnTo>
                  <a:pt x="255905" y="265938"/>
                </a:lnTo>
                <a:lnTo>
                  <a:pt x="286893" y="265938"/>
                </a:lnTo>
                <a:lnTo>
                  <a:pt x="286893" y="182245"/>
                </a:lnTo>
                <a:close/>
              </a:path>
              <a:path w="652145" h="316864">
                <a:moveTo>
                  <a:pt x="128016" y="152781"/>
                </a:moveTo>
                <a:lnTo>
                  <a:pt x="0" y="152781"/>
                </a:lnTo>
                <a:lnTo>
                  <a:pt x="0" y="312420"/>
                </a:lnTo>
                <a:lnTo>
                  <a:pt x="30861" y="312420"/>
                </a:lnTo>
                <a:lnTo>
                  <a:pt x="30861" y="294386"/>
                </a:lnTo>
                <a:lnTo>
                  <a:pt x="128016" y="294386"/>
                </a:lnTo>
                <a:lnTo>
                  <a:pt x="128016" y="265557"/>
                </a:lnTo>
                <a:lnTo>
                  <a:pt x="30861" y="265557"/>
                </a:lnTo>
                <a:lnTo>
                  <a:pt x="30861" y="182245"/>
                </a:lnTo>
                <a:lnTo>
                  <a:pt x="128016" y="182245"/>
                </a:lnTo>
                <a:lnTo>
                  <a:pt x="128016" y="152781"/>
                </a:lnTo>
                <a:close/>
              </a:path>
              <a:path w="652145" h="316864">
                <a:moveTo>
                  <a:pt x="128016" y="294386"/>
                </a:moveTo>
                <a:lnTo>
                  <a:pt x="96519" y="294386"/>
                </a:lnTo>
                <a:lnTo>
                  <a:pt x="96519" y="312420"/>
                </a:lnTo>
                <a:lnTo>
                  <a:pt x="128016" y="312420"/>
                </a:lnTo>
                <a:lnTo>
                  <a:pt x="128016" y="294386"/>
                </a:lnTo>
                <a:close/>
              </a:path>
              <a:path w="652145" h="316864">
                <a:moveTo>
                  <a:pt x="128016" y="182245"/>
                </a:moveTo>
                <a:lnTo>
                  <a:pt x="96519" y="182245"/>
                </a:lnTo>
                <a:lnTo>
                  <a:pt x="96519" y="265557"/>
                </a:lnTo>
                <a:lnTo>
                  <a:pt x="128016" y="265557"/>
                </a:lnTo>
                <a:lnTo>
                  <a:pt x="128016" y="182245"/>
                </a:lnTo>
                <a:close/>
              </a:path>
              <a:path w="652145" h="316864">
                <a:moveTo>
                  <a:pt x="252730" y="9144"/>
                </a:moveTo>
                <a:lnTo>
                  <a:pt x="34670" y="9144"/>
                </a:lnTo>
                <a:lnTo>
                  <a:pt x="34670" y="121538"/>
                </a:lnTo>
                <a:lnTo>
                  <a:pt x="252730" y="121538"/>
                </a:lnTo>
                <a:lnTo>
                  <a:pt x="252730" y="93472"/>
                </a:lnTo>
                <a:lnTo>
                  <a:pt x="67056" y="93472"/>
                </a:lnTo>
                <a:lnTo>
                  <a:pt x="67056" y="38353"/>
                </a:lnTo>
                <a:lnTo>
                  <a:pt x="252730" y="38353"/>
                </a:lnTo>
                <a:lnTo>
                  <a:pt x="252730" y="9144"/>
                </a:lnTo>
                <a:close/>
              </a:path>
              <a:path w="652145" h="316864">
                <a:moveTo>
                  <a:pt x="252730" y="38353"/>
                </a:moveTo>
                <a:lnTo>
                  <a:pt x="220853" y="38353"/>
                </a:lnTo>
                <a:lnTo>
                  <a:pt x="220853" y="93472"/>
                </a:lnTo>
                <a:lnTo>
                  <a:pt x="252730" y="93472"/>
                </a:lnTo>
                <a:lnTo>
                  <a:pt x="252730" y="38353"/>
                </a:lnTo>
                <a:close/>
              </a:path>
            </a:pathLst>
          </a:custGeom>
          <a:solidFill>
            <a:srgbClr val="000000"/>
          </a:solidFill>
        </p:spPr>
        <p:txBody>
          <a:bodyPr wrap="square" lIns="0" tIns="0" rIns="0" bIns="0" rtlCol="0"/>
          <a:lstStyle/>
          <a:p>
            <a:endParaRPr/>
          </a:p>
        </p:txBody>
      </p:sp>
      <p:sp>
        <p:nvSpPr>
          <p:cNvPr id="29" name="object 29"/>
          <p:cNvSpPr/>
          <p:nvPr/>
        </p:nvSpPr>
        <p:spPr>
          <a:xfrm>
            <a:off x="3524377" y="2181986"/>
            <a:ext cx="117475" cy="49530"/>
          </a:xfrm>
          <a:custGeom>
            <a:avLst/>
            <a:gdLst/>
            <a:ahLst/>
            <a:cxnLst/>
            <a:rect l="l" t="t" r="r" b="b"/>
            <a:pathLst>
              <a:path w="117475" h="49530">
                <a:moveTo>
                  <a:pt x="14605" y="0"/>
                </a:moveTo>
                <a:lnTo>
                  <a:pt x="44086" y="4478"/>
                </a:lnTo>
                <a:lnTo>
                  <a:pt x="71008" y="9921"/>
                </a:lnTo>
                <a:lnTo>
                  <a:pt x="95382" y="16341"/>
                </a:lnTo>
                <a:lnTo>
                  <a:pt x="117221" y="23749"/>
                </a:lnTo>
                <a:lnTo>
                  <a:pt x="102615" y="49402"/>
                </a:lnTo>
                <a:lnTo>
                  <a:pt x="80045" y="41739"/>
                </a:lnTo>
                <a:lnTo>
                  <a:pt x="55403" y="35147"/>
                </a:lnTo>
                <a:lnTo>
                  <a:pt x="28713" y="29650"/>
                </a:lnTo>
                <a:lnTo>
                  <a:pt x="0" y="25273"/>
                </a:lnTo>
                <a:lnTo>
                  <a:pt x="14605" y="0"/>
                </a:lnTo>
                <a:close/>
              </a:path>
            </a:pathLst>
          </a:custGeom>
          <a:ln w="9144">
            <a:solidFill>
              <a:srgbClr val="000000"/>
            </a:solidFill>
          </a:ln>
        </p:spPr>
        <p:txBody>
          <a:bodyPr wrap="square" lIns="0" tIns="0" rIns="0" bIns="0" rtlCol="0"/>
          <a:lstStyle/>
          <a:p>
            <a:endParaRPr/>
          </a:p>
        </p:txBody>
      </p:sp>
      <p:sp>
        <p:nvSpPr>
          <p:cNvPr id="30" name="object 30"/>
          <p:cNvSpPr/>
          <p:nvPr/>
        </p:nvSpPr>
        <p:spPr>
          <a:xfrm>
            <a:off x="3401186" y="2144014"/>
            <a:ext cx="173990" cy="0"/>
          </a:xfrm>
          <a:custGeom>
            <a:avLst/>
            <a:gdLst/>
            <a:ahLst/>
            <a:cxnLst/>
            <a:rect l="l" t="t" r="r" b="b"/>
            <a:pathLst>
              <a:path w="173989">
                <a:moveTo>
                  <a:pt x="0" y="0"/>
                </a:moveTo>
                <a:lnTo>
                  <a:pt x="173482" y="0"/>
                </a:lnTo>
              </a:path>
            </a:pathLst>
          </a:custGeom>
          <a:ln w="24638">
            <a:solidFill>
              <a:srgbClr val="000000"/>
            </a:solidFill>
          </a:ln>
        </p:spPr>
        <p:txBody>
          <a:bodyPr wrap="square" lIns="0" tIns="0" rIns="0" bIns="0" rtlCol="0"/>
          <a:lstStyle/>
          <a:p>
            <a:endParaRPr/>
          </a:p>
        </p:txBody>
      </p:sp>
      <p:sp>
        <p:nvSpPr>
          <p:cNvPr id="31" name="object 31"/>
          <p:cNvSpPr/>
          <p:nvPr/>
        </p:nvSpPr>
        <p:spPr>
          <a:xfrm>
            <a:off x="3400805" y="2106929"/>
            <a:ext cx="173990" cy="0"/>
          </a:xfrm>
          <a:custGeom>
            <a:avLst/>
            <a:gdLst/>
            <a:ahLst/>
            <a:cxnLst/>
            <a:rect l="l" t="t" r="r" b="b"/>
            <a:pathLst>
              <a:path w="173989">
                <a:moveTo>
                  <a:pt x="0" y="0"/>
                </a:moveTo>
                <a:lnTo>
                  <a:pt x="173863" y="0"/>
                </a:lnTo>
              </a:path>
            </a:pathLst>
          </a:custGeom>
          <a:ln w="24384">
            <a:solidFill>
              <a:srgbClr val="000000"/>
            </a:solidFill>
          </a:ln>
        </p:spPr>
        <p:txBody>
          <a:bodyPr wrap="square" lIns="0" tIns="0" rIns="0" bIns="0" rtlCol="0"/>
          <a:lstStyle/>
          <a:p>
            <a:endParaRPr/>
          </a:p>
        </p:txBody>
      </p:sp>
      <p:sp>
        <p:nvSpPr>
          <p:cNvPr id="32" name="object 32"/>
          <p:cNvSpPr/>
          <p:nvPr/>
        </p:nvSpPr>
        <p:spPr>
          <a:xfrm>
            <a:off x="3179191" y="2096897"/>
            <a:ext cx="66675" cy="83820"/>
          </a:xfrm>
          <a:custGeom>
            <a:avLst/>
            <a:gdLst/>
            <a:ahLst/>
            <a:cxnLst/>
            <a:rect l="l" t="t" r="r" b="b"/>
            <a:pathLst>
              <a:path w="66675" h="83819">
                <a:moveTo>
                  <a:pt x="0" y="0"/>
                </a:moveTo>
                <a:lnTo>
                  <a:pt x="0" y="83692"/>
                </a:lnTo>
                <a:lnTo>
                  <a:pt x="66420" y="83692"/>
                </a:lnTo>
                <a:lnTo>
                  <a:pt x="66420" y="0"/>
                </a:lnTo>
                <a:lnTo>
                  <a:pt x="0" y="0"/>
                </a:lnTo>
                <a:close/>
              </a:path>
            </a:pathLst>
          </a:custGeom>
          <a:ln w="9144">
            <a:solidFill>
              <a:srgbClr val="000000"/>
            </a:solidFill>
          </a:ln>
        </p:spPr>
        <p:txBody>
          <a:bodyPr wrap="square" lIns="0" tIns="0" rIns="0" bIns="0" rtlCol="0"/>
          <a:lstStyle/>
          <a:p>
            <a:endParaRPr/>
          </a:p>
        </p:txBody>
      </p:sp>
      <p:sp>
        <p:nvSpPr>
          <p:cNvPr id="33" name="object 33"/>
          <p:cNvSpPr/>
          <p:nvPr/>
        </p:nvSpPr>
        <p:spPr>
          <a:xfrm>
            <a:off x="3020567" y="2096897"/>
            <a:ext cx="66040" cy="83820"/>
          </a:xfrm>
          <a:custGeom>
            <a:avLst/>
            <a:gdLst/>
            <a:ahLst/>
            <a:cxnLst/>
            <a:rect l="l" t="t" r="r" b="b"/>
            <a:pathLst>
              <a:path w="66039" h="83819">
                <a:moveTo>
                  <a:pt x="0" y="0"/>
                </a:moveTo>
                <a:lnTo>
                  <a:pt x="0" y="83312"/>
                </a:lnTo>
                <a:lnTo>
                  <a:pt x="65658" y="83312"/>
                </a:lnTo>
                <a:lnTo>
                  <a:pt x="65658" y="0"/>
                </a:lnTo>
                <a:lnTo>
                  <a:pt x="0" y="0"/>
                </a:lnTo>
                <a:close/>
              </a:path>
            </a:pathLst>
          </a:custGeom>
          <a:ln w="9144">
            <a:solidFill>
              <a:srgbClr val="000000"/>
            </a:solidFill>
          </a:ln>
        </p:spPr>
        <p:txBody>
          <a:bodyPr wrap="square" lIns="0" tIns="0" rIns="0" bIns="0" rtlCol="0"/>
          <a:lstStyle/>
          <a:p>
            <a:endParaRPr/>
          </a:p>
        </p:txBody>
      </p:sp>
      <p:sp>
        <p:nvSpPr>
          <p:cNvPr id="34" name="object 34"/>
          <p:cNvSpPr/>
          <p:nvPr/>
        </p:nvSpPr>
        <p:spPr>
          <a:xfrm>
            <a:off x="3147948" y="2067432"/>
            <a:ext cx="128905" cy="160020"/>
          </a:xfrm>
          <a:custGeom>
            <a:avLst/>
            <a:gdLst/>
            <a:ahLst/>
            <a:cxnLst/>
            <a:rect l="l" t="t" r="r" b="b"/>
            <a:pathLst>
              <a:path w="128904" h="160019">
                <a:moveTo>
                  <a:pt x="0" y="0"/>
                </a:moveTo>
                <a:lnTo>
                  <a:pt x="128650" y="0"/>
                </a:lnTo>
                <a:lnTo>
                  <a:pt x="128650" y="159638"/>
                </a:lnTo>
                <a:lnTo>
                  <a:pt x="97662" y="159638"/>
                </a:lnTo>
                <a:lnTo>
                  <a:pt x="97662" y="141604"/>
                </a:lnTo>
                <a:lnTo>
                  <a:pt x="31242" y="141604"/>
                </a:lnTo>
                <a:lnTo>
                  <a:pt x="31242" y="159638"/>
                </a:lnTo>
                <a:lnTo>
                  <a:pt x="0" y="159638"/>
                </a:lnTo>
                <a:lnTo>
                  <a:pt x="0" y="0"/>
                </a:lnTo>
                <a:close/>
              </a:path>
            </a:pathLst>
          </a:custGeom>
          <a:ln w="9144">
            <a:solidFill>
              <a:srgbClr val="000000"/>
            </a:solidFill>
          </a:ln>
        </p:spPr>
        <p:txBody>
          <a:bodyPr wrap="square" lIns="0" tIns="0" rIns="0" bIns="0" rtlCol="0"/>
          <a:lstStyle/>
          <a:p>
            <a:endParaRPr/>
          </a:p>
        </p:txBody>
      </p:sp>
      <p:sp>
        <p:nvSpPr>
          <p:cNvPr id="35" name="object 35"/>
          <p:cNvSpPr/>
          <p:nvPr/>
        </p:nvSpPr>
        <p:spPr>
          <a:xfrm>
            <a:off x="2989707" y="2067432"/>
            <a:ext cx="128270" cy="160020"/>
          </a:xfrm>
          <a:custGeom>
            <a:avLst/>
            <a:gdLst/>
            <a:ahLst/>
            <a:cxnLst/>
            <a:rect l="l" t="t" r="r" b="b"/>
            <a:pathLst>
              <a:path w="128269" h="160019">
                <a:moveTo>
                  <a:pt x="0" y="0"/>
                </a:moveTo>
                <a:lnTo>
                  <a:pt x="128016" y="0"/>
                </a:lnTo>
                <a:lnTo>
                  <a:pt x="128016" y="159638"/>
                </a:lnTo>
                <a:lnTo>
                  <a:pt x="96519" y="159638"/>
                </a:lnTo>
                <a:lnTo>
                  <a:pt x="96519" y="141604"/>
                </a:lnTo>
                <a:lnTo>
                  <a:pt x="30861" y="141604"/>
                </a:lnTo>
                <a:lnTo>
                  <a:pt x="30861" y="159638"/>
                </a:lnTo>
                <a:lnTo>
                  <a:pt x="0" y="159638"/>
                </a:lnTo>
                <a:lnTo>
                  <a:pt x="0" y="0"/>
                </a:lnTo>
                <a:close/>
              </a:path>
            </a:pathLst>
          </a:custGeom>
          <a:ln w="9144">
            <a:solidFill>
              <a:srgbClr val="000000"/>
            </a:solidFill>
          </a:ln>
        </p:spPr>
        <p:txBody>
          <a:bodyPr wrap="square" lIns="0" tIns="0" rIns="0" bIns="0" rtlCol="0"/>
          <a:lstStyle/>
          <a:p>
            <a:endParaRPr/>
          </a:p>
        </p:txBody>
      </p:sp>
      <p:sp>
        <p:nvSpPr>
          <p:cNvPr id="36" name="object 36"/>
          <p:cNvSpPr/>
          <p:nvPr/>
        </p:nvSpPr>
        <p:spPr>
          <a:xfrm>
            <a:off x="3405378" y="2062352"/>
            <a:ext cx="165100" cy="14604"/>
          </a:xfrm>
          <a:custGeom>
            <a:avLst/>
            <a:gdLst/>
            <a:ahLst/>
            <a:cxnLst/>
            <a:rect l="l" t="t" r="r" b="b"/>
            <a:pathLst>
              <a:path w="165100" h="14605">
                <a:moveTo>
                  <a:pt x="381" y="0"/>
                </a:moveTo>
                <a:lnTo>
                  <a:pt x="0" y="14605"/>
                </a:lnTo>
                <a:lnTo>
                  <a:pt x="164719" y="14605"/>
                </a:lnTo>
                <a:lnTo>
                  <a:pt x="164719" y="0"/>
                </a:lnTo>
                <a:lnTo>
                  <a:pt x="381" y="0"/>
                </a:lnTo>
                <a:close/>
              </a:path>
            </a:pathLst>
          </a:custGeom>
          <a:ln w="9144">
            <a:solidFill>
              <a:srgbClr val="000000"/>
            </a:solidFill>
          </a:ln>
        </p:spPr>
        <p:txBody>
          <a:bodyPr wrap="square" lIns="0" tIns="0" rIns="0" bIns="0" rtlCol="0"/>
          <a:lstStyle/>
          <a:p>
            <a:endParaRPr/>
          </a:p>
        </p:txBody>
      </p:sp>
      <p:sp>
        <p:nvSpPr>
          <p:cNvPr id="37" name="object 37"/>
          <p:cNvSpPr/>
          <p:nvPr/>
        </p:nvSpPr>
        <p:spPr>
          <a:xfrm>
            <a:off x="3331590" y="2037842"/>
            <a:ext cx="270510" cy="193040"/>
          </a:xfrm>
          <a:custGeom>
            <a:avLst/>
            <a:gdLst/>
            <a:ahLst/>
            <a:cxnLst/>
            <a:rect l="l" t="t" r="r" b="b"/>
            <a:pathLst>
              <a:path w="270510" h="193039">
                <a:moveTo>
                  <a:pt x="43307" y="0"/>
                </a:moveTo>
                <a:lnTo>
                  <a:pt x="270256" y="0"/>
                </a:lnTo>
                <a:lnTo>
                  <a:pt x="270256" y="137413"/>
                </a:lnTo>
                <a:lnTo>
                  <a:pt x="107950" y="137413"/>
                </a:lnTo>
                <a:lnTo>
                  <a:pt x="126364" y="150875"/>
                </a:lnTo>
                <a:lnTo>
                  <a:pt x="103026" y="163564"/>
                </a:lnTo>
                <a:lnTo>
                  <a:pt x="77390" y="174752"/>
                </a:lnTo>
                <a:lnTo>
                  <a:pt x="49444" y="184415"/>
                </a:lnTo>
                <a:lnTo>
                  <a:pt x="19176" y="192532"/>
                </a:lnTo>
                <a:lnTo>
                  <a:pt x="0" y="167259"/>
                </a:lnTo>
                <a:lnTo>
                  <a:pt x="23645" y="161970"/>
                </a:lnTo>
                <a:lnTo>
                  <a:pt x="47148" y="155241"/>
                </a:lnTo>
                <a:lnTo>
                  <a:pt x="70508" y="147060"/>
                </a:lnTo>
                <a:lnTo>
                  <a:pt x="93725" y="137413"/>
                </a:lnTo>
                <a:lnTo>
                  <a:pt x="43307" y="137413"/>
                </a:lnTo>
                <a:lnTo>
                  <a:pt x="43307" y="0"/>
                </a:lnTo>
                <a:close/>
              </a:path>
            </a:pathLst>
          </a:custGeom>
          <a:ln w="9144">
            <a:solidFill>
              <a:srgbClr val="000000"/>
            </a:solidFill>
          </a:ln>
        </p:spPr>
        <p:txBody>
          <a:bodyPr wrap="square" lIns="0" tIns="0" rIns="0" bIns="0" rtlCol="0"/>
          <a:lstStyle/>
          <a:p>
            <a:endParaRPr/>
          </a:p>
        </p:txBody>
      </p:sp>
      <p:sp>
        <p:nvSpPr>
          <p:cNvPr id="38" name="object 38"/>
          <p:cNvSpPr/>
          <p:nvPr/>
        </p:nvSpPr>
        <p:spPr>
          <a:xfrm>
            <a:off x="3056763" y="1953005"/>
            <a:ext cx="154305" cy="55244"/>
          </a:xfrm>
          <a:custGeom>
            <a:avLst/>
            <a:gdLst/>
            <a:ahLst/>
            <a:cxnLst/>
            <a:rect l="l" t="t" r="r" b="b"/>
            <a:pathLst>
              <a:path w="154305" h="55244">
                <a:moveTo>
                  <a:pt x="0" y="0"/>
                </a:moveTo>
                <a:lnTo>
                  <a:pt x="0" y="55118"/>
                </a:lnTo>
                <a:lnTo>
                  <a:pt x="153797" y="55118"/>
                </a:lnTo>
                <a:lnTo>
                  <a:pt x="153797" y="0"/>
                </a:lnTo>
                <a:lnTo>
                  <a:pt x="0" y="0"/>
                </a:lnTo>
                <a:close/>
              </a:path>
            </a:pathLst>
          </a:custGeom>
          <a:ln w="9143">
            <a:solidFill>
              <a:srgbClr val="000000"/>
            </a:solidFill>
          </a:ln>
        </p:spPr>
        <p:txBody>
          <a:bodyPr wrap="square" lIns="0" tIns="0" rIns="0" bIns="0" rtlCol="0"/>
          <a:lstStyle/>
          <a:p>
            <a:endParaRPr/>
          </a:p>
        </p:txBody>
      </p:sp>
      <p:sp>
        <p:nvSpPr>
          <p:cNvPr id="39" name="object 39"/>
          <p:cNvSpPr/>
          <p:nvPr/>
        </p:nvSpPr>
        <p:spPr>
          <a:xfrm>
            <a:off x="3024377" y="1923795"/>
            <a:ext cx="218440" cy="112395"/>
          </a:xfrm>
          <a:custGeom>
            <a:avLst/>
            <a:gdLst/>
            <a:ahLst/>
            <a:cxnLst/>
            <a:rect l="l" t="t" r="r" b="b"/>
            <a:pathLst>
              <a:path w="218439" h="112394">
                <a:moveTo>
                  <a:pt x="0" y="0"/>
                </a:moveTo>
                <a:lnTo>
                  <a:pt x="218059" y="0"/>
                </a:lnTo>
                <a:lnTo>
                  <a:pt x="218059" y="112394"/>
                </a:lnTo>
                <a:lnTo>
                  <a:pt x="0" y="112394"/>
                </a:lnTo>
                <a:lnTo>
                  <a:pt x="0" y="0"/>
                </a:lnTo>
                <a:close/>
              </a:path>
            </a:pathLst>
          </a:custGeom>
          <a:ln w="9144">
            <a:solidFill>
              <a:srgbClr val="000000"/>
            </a:solidFill>
          </a:ln>
        </p:spPr>
        <p:txBody>
          <a:bodyPr wrap="square" lIns="0" tIns="0" rIns="0" bIns="0" rtlCol="0"/>
          <a:lstStyle/>
          <a:p>
            <a:endParaRPr/>
          </a:p>
        </p:txBody>
      </p:sp>
      <p:sp>
        <p:nvSpPr>
          <p:cNvPr id="40" name="object 40"/>
          <p:cNvSpPr/>
          <p:nvPr/>
        </p:nvSpPr>
        <p:spPr>
          <a:xfrm>
            <a:off x="3472815" y="1915286"/>
            <a:ext cx="168275" cy="116205"/>
          </a:xfrm>
          <a:custGeom>
            <a:avLst/>
            <a:gdLst/>
            <a:ahLst/>
            <a:cxnLst/>
            <a:rect l="l" t="t" r="r" b="b"/>
            <a:pathLst>
              <a:path w="168275" h="116205">
                <a:moveTo>
                  <a:pt x="139573" y="0"/>
                </a:moveTo>
                <a:lnTo>
                  <a:pt x="111680" y="33845"/>
                </a:lnTo>
                <a:lnTo>
                  <a:pt x="59055" y="38988"/>
                </a:lnTo>
                <a:lnTo>
                  <a:pt x="59055" y="44068"/>
                </a:lnTo>
                <a:lnTo>
                  <a:pt x="58420" y="48513"/>
                </a:lnTo>
                <a:lnTo>
                  <a:pt x="57276" y="52197"/>
                </a:lnTo>
                <a:lnTo>
                  <a:pt x="167767" y="52197"/>
                </a:lnTo>
                <a:lnTo>
                  <a:pt x="167767" y="78232"/>
                </a:lnTo>
                <a:lnTo>
                  <a:pt x="118999" y="78232"/>
                </a:lnTo>
                <a:lnTo>
                  <a:pt x="118999" y="112902"/>
                </a:lnTo>
                <a:lnTo>
                  <a:pt x="88137" y="112902"/>
                </a:lnTo>
                <a:lnTo>
                  <a:pt x="88137" y="78232"/>
                </a:lnTo>
                <a:lnTo>
                  <a:pt x="52197" y="78232"/>
                </a:lnTo>
                <a:lnTo>
                  <a:pt x="47029" y="88445"/>
                </a:lnTo>
                <a:lnTo>
                  <a:pt x="40290" y="98123"/>
                </a:lnTo>
                <a:lnTo>
                  <a:pt x="31980" y="107253"/>
                </a:lnTo>
                <a:lnTo>
                  <a:pt x="22098" y="115824"/>
                </a:lnTo>
                <a:lnTo>
                  <a:pt x="0" y="94487"/>
                </a:lnTo>
                <a:lnTo>
                  <a:pt x="14100" y="82101"/>
                </a:lnTo>
                <a:lnTo>
                  <a:pt x="23653" y="64547"/>
                </a:lnTo>
                <a:lnTo>
                  <a:pt x="28682" y="41802"/>
                </a:lnTo>
                <a:lnTo>
                  <a:pt x="29210" y="13842"/>
                </a:lnTo>
                <a:lnTo>
                  <a:pt x="59402" y="12626"/>
                </a:lnTo>
                <a:lnTo>
                  <a:pt x="87868" y="9921"/>
                </a:lnTo>
                <a:lnTo>
                  <a:pt x="114595" y="5716"/>
                </a:lnTo>
                <a:lnTo>
                  <a:pt x="139573" y="0"/>
                </a:lnTo>
                <a:close/>
              </a:path>
            </a:pathLst>
          </a:custGeom>
          <a:ln w="9144">
            <a:solidFill>
              <a:srgbClr val="000000"/>
            </a:solidFill>
          </a:ln>
        </p:spPr>
        <p:txBody>
          <a:bodyPr wrap="square" lIns="0" tIns="0" rIns="0" bIns="0" rtlCol="0"/>
          <a:lstStyle/>
          <a:p>
            <a:endParaRPr/>
          </a:p>
        </p:txBody>
      </p:sp>
      <p:sp>
        <p:nvSpPr>
          <p:cNvPr id="41" name="object 41"/>
          <p:cNvSpPr/>
          <p:nvPr/>
        </p:nvSpPr>
        <p:spPr>
          <a:xfrm>
            <a:off x="3330575" y="1914651"/>
            <a:ext cx="152400" cy="131445"/>
          </a:xfrm>
          <a:custGeom>
            <a:avLst/>
            <a:gdLst/>
            <a:ahLst/>
            <a:cxnLst/>
            <a:rect l="l" t="t" r="r" b="b"/>
            <a:pathLst>
              <a:path w="152400" h="131444">
                <a:moveTo>
                  <a:pt x="132079" y="0"/>
                </a:moveTo>
                <a:lnTo>
                  <a:pt x="106156" y="33274"/>
                </a:lnTo>
                <a:lnTo>
                  <a:pt x="58165" y="38988"/>
                </a:lnTo>
                <a:lnTo>
                  <a:pt x="58547" y="44069"/>
                </a:lnTo>
                <a:lnTo>
                  <a:pt x="58420" y="48640"/>
                </a:lnTo>
                <a:lnTo>
                  <a:pt x="57912" y="52832"/>
                </a:lnTo>
                <a:lnTo>
                  <a:pt x="151891" y="52832"/>
                </a:lnTo>
                <a:lnTo>
                  <a:pt x="151891" y="78867"/>
                </a:lnTo>
                <a:lnTo>
                  <a:pt x="119252" y="78867"/>
                </a:lnTo>
                <a:lnTo>
                  <a:pt x="119252" y="113157"/>
                </a:lnTo>
                <a:lnTo>
                  <a:pt x="88773" y="113157"/>
                </a:lnTo>
                <a:lnTo>
                  <a:pt x="88773" y="78867"/>
                </a:lnTo>
                <a:lnTo>
                  <a:pt x="55245" y="78867"/>
                </a:lnTo>
                <a:lnTo>
                  <a:pt x="49149" y="95226"/>
                </a:lnTo>
                <a:lnTo>
                  <a:pt x="40957" y="109442"/>
                </a:lnTo>
                <a:lnTo>
                  <a:pt x="30670" y="121515"/>
                </a:lnTo>
                <a:lnTo>
                  <a:pt x="18287" y="131445"/>
                </a:lnTo>
                <a:lnTo>
                  <a:pt x="0" y="105790"/>
                </a:lnTo>
                <a:lnTo>
                  <a:pt x="6548" y="101099"/>
                </a:lnTo>
                <a:lnTo>
                  <a:pt x="12287" y="95599"/>
                </a:lnTo>
                <a:lnTo>
                  <a:pt x="28122" y="50861"/>
                </a:lnTo>
                <a:lnTo>
                  <a:pt x="28575" y="36575"/>
                </a:lnTo>
                <a:lnTo>
                  <a:pt x="28575" y="30607"/>
                </a:lnTo>
                <a:lnTo>
                  <a:pt x="28448" y="23240"/>
                </a:lnTo>
                <a:lnTo>
                  <a:pt x="28066" y="14477"/>
                </a:lnTo>
                <a:lnTo>
                  <a:pt x="58713" y="12715"/>
                </a:lnTo>
                <a:lnTo>
                  <a:pt x="86264" y="9715"/>
                </a:lnTo>
                <a:lnTo>
                  <a:pt x="110720" y="5476"/>
                </a:lnTo>
                <a:lnTo>
                  <a:pt x="132079" y="0"/>
                </a:lnTo>
                <a:close/>
              </a:path>
            </a:pathLst>
          </a:custGeom>
          <a:ln w="9144">
            <a:solidFill>
              <a:srgbClr val="000000"/>
            </a:solidFill>
          </a:ln>
        </p:spPr>
        <p:txBody>
          <a:bodyPr wrap="square" lIns="0" tIns="0" rIns="0" bIns="0" rtlCol="0"/>
          <a:lstStyle/>
          <a:p>
            <a:endParaRPr/>
          </a:p>
        </p:txBody>
      </p:sp>
      <p:sp>
        <p:nvSpPr>
          <p:cNvPr id="42" name="object 42"/>
          <p:cNvSpPr/>
          <p:nvPr/>
        </p:nvSpPr>
        <p:spPr>
          <a:xfrm>
            <a:off x="618744" y="2220467"/>
            <a:ext cx="1440180" cy="1527047"/>
          </a:xfrm>
          <a:prstGeom prst="rect">
            <a:avLst/>
          </a:prstGeom>
          <a:blipFill>
            <a:blip r:embed="rId9" cstate="print"/>
            <a:stretch>
              <a:fillRect/>
            </a:stretch>
          </a:blipFill>
        </p:spPr>
        <p:txBody>
          <a:bodyPr wrap="square" lIns="0" tIns="0" rIns="0" bIns="0" rtlCol="0"/>
          <a:lstStyle/>
          <a:p>
            <a:endParaRPr/>
          </a:p>
        </p:txBody>
      </p:sp>
      <p:sp>
        <p:nvSpPr>
          <p:cNvPr id="43" name="object 43"/>
          <p:cNvSpPr/>
          <p:nvPr/>
        </p:nvSpPr>
        <p:spPr>
          <a:xfrm>
            <a:off x="1331975" y="3084576"/>
            <a:ext cx="2572512" cy="362712"/>
          </a:xfrm>
          <a:prstGeom prst="rect">
            <a:avLst/>
          </a:prstGeom>
          <a:blipFill>
            <a:blip r:embed="rId10" cstate="print"/>
            <a:stretch>
              <a:fillRect/>
            </a:stretch>
          </a:blipFill>
        </p:spPr>
        <p:txBody>
          <a:bodyPr wrap="square" lIns="0" tIns="0" rIns="0" bIns="0" rtlCol="0"/>
          <a:lstStyle/>
          <a:p>
            <a:endParaRPr/>
          </a:p>
        </p:txBody>
      </p:sp>
      <p:sp>
        <p:nvSpPr>
          <p:cNvPr id="44" name="object 44"/>
          <p:cNvSpPr/>
          <p:nvPr/>
        </p:nvSpPr>
        <p:spPr>
          <a:xfrm>
            <a:off x="3462528" y="3084576"/>
            <a:ext cx="530351" cy="362712"/>
          </a:xfrm>
          <a:prstGeom prst="rect">
            <a:avLst/>
          </a:prstGeom>
          <a:blipFill>
            <a:blip r:embed="rId8" cstate="print"/>
            <a:stretch>
              <a:fillRect/>
            </a:stretch>
          </a:blipFill>
        </p:spPr>
        <p:txBody>
          <a:bodyPr wrap="square" lIns="0" tIns="0" rIns="0" bIns="0" rtlCol="0"/>
          <a:lstStyle/>
          <a:p>
            <a:endParaRPr/>
          </a:p>
        </p:txBody>
      </p:sp>
      <p:sp>
        <p:nvSpPr>
          <p:cNvPr id="45" name="object 45"/>
          <p:cNvSpPr/>
          <p:nvPr/>
        </p:nvSpPr>
        <p:spPr>
          <a:xfrm>
            <a:off x="1571371" y="2790698"/>
            <a:ext cx="2098293" cy="326263"/>
          </a:xfrm>
          <a:prstGeom prst="rect">
            <a:avLst/>
          </a:prstGeom>
          <a:blipFill>
            <a:blip r:embed="rId11" cstate="print"/>
            <a:stretch>
              <a:fillRect/>
            </a:stretch>
          </a:blipFill>
        </p:spPr>
        <p:txBody>
          <a:bodyPr wrap="square" lIns="0" tIns="0" rIns="0" bIns="0" rtlCol="0"/>
          <a:lstStyle/>
          <a:p>
            <a:endParaRPr/>
          </a:p>
        </p:txBody>
      </p:sp>
      <p:sp>
        <p:nvSpPr>
          <p:cNvPr id="46" name="object 46"/>
          <p:cNvSpPr/>
          <p:nvPr/>
        </p:nvSpPr>
        <p:spPr>
          <a:xfrm>
            <a:off x="618744" y="3156204"/>
            <a:ext cx="1440180" cy="1527048"/>
          </a:xfrm>
          <a:prstGeom prst="rect">
            <a:avLst/>
          </a:prstGeom>
          <a:blipFill>
            <a:blip r:embed="rId12" cstate="print"/>
            <a:stretch>
              <a:fillRect/>
            </a:stretch>
          </a:blipFill>
        </p:spPr>
        <p:txBody>
          <a:bodyPr wrap="square" lIns="0" tIns="0" rIns="0" bIns="0" rtlCol="0"/>
          <a:lstStyle/>
          <a:p>
            <a:endParaRPr/>
          </a:p>
        </p:txBody>
      </p:sp>
      <p:sp>
        <p:nvSpPr>
          <p:cNvPr id="47" name="object 47"/>
          <p:cNvSpPr/>
          <p:nvPr/>
        </p:nvSpPr>
        <p:spPr>
          <a:xfrm>
            <a:off x="1312163" y="4030979"/>
            <a:ext cx="1862327" cy="362712"/>
          </a:xfrm>
          <a:prstGeom prst="rect">
            <a:avLst/>
          </a:prstGeom>
          <a:blipFill>
            <a:blip r:embed="rId13" cstate="print"/>
            <a:stretch>
              <a:fillRect/>
            </a:stretch>
          </a:blipFill>
        </p:spPr>
        <p:txBody>
          <a:bodyPr wrap="square" lIns="0" tIns="0" rIns="0" bIns="0" rtlCol="0"/>
          <a:lstStyle/>
          <a:p>
            <a:endParaRPr/>
          </a:p>
        </p:txBody>
      </p:sp>
      <p:sp>
        <p:nvSpPr>
          <p:cNvPr id="48" name="object 48"/>
          <p:cNvSpPr/>
          <p:nvPr/>
        </p:nvSpPr>
        <p:spPr>
          <a:xfrm>
            <a:off x="2732532" y="4030979"/>
            <a:ext cx="530352" cy="362712"/>
          </a:xfrm>
          <a:prstGeom prst="rect">
            <a:avLst/>
          </a:prstGeom>
          <a:blipFill>
            <a:blip r:embed="rId8" cstate="print"/>
            <a:stretch>
              <a:fillRect/>
            </a:stretch>
          </a:blipFill>
        </p:spPr>
        <p:txBody>
          <a:bodyPr wrap="square" lIns="0" tIns="0" rIns="0" bIns="0" rtlCol="0"/>
          <a:lstStyle/>
          <a:p>
            <a:endParaRPr/>
          </a:p>
        </p:txBody>
      </p:sp>
      <p:sp>
        <p:nvSpPr>
          <p:cNvPr id="49" name="object 49"/>
          <p:cNvSpPr/>
          <p:nvPr/>
        </p:nvSpPr>
        <p:spPr>
          <a:xfrm>
            <a:off x="1554099" y="3736466"/>
            <a:ext cx="1370584" cy="324485"/>
          </a:xfrm>
          <a:prstGeom prst="rect">
            <a:avLst/>
          </a:prstGeom>
          <a:blipFill>
            <a:blip r:embed="rId14" cstate="print"/>
            <a:stretch>
              <a:fillRect/>
            </a:stretch>
          </a:blipFill>
        </p:spPr>
        <p:txBody>
          <a:bodyPr wrap="square" lIns="0" tIns="0" rIns="0" bIns="0" rtlCol="0"/>
          <a:lstStyle/>
          <a:p>
            <a:endParaRPr/>
          </a:p>
        </p:txBody>
      </p:sp>
      <p:sp>
        <p:nvSpPr>
          <p:cNvPr id="50" name="object 50"/>
          <p:cNvSpPr/>
          <p:nvPr/>
        </p:nvSpPr>
        <p:spPr>
          <a:xfrm>
            <a:off x="633983" y="4066032"/>
            <a:ext cx="1441704" cy="1528572"/>
          </a:xfrm>
          <a:prstGeom prst="rect">
            <a:avLst/>
          </a:prstGeom>
          <a:blipFill>
            <a:blip r:embed="rId15" cstate="print"/>
            <a:stretch>
              <a:fillRect/>
            </a:stretch>
          </a:blipFill>
        </p:spPr>
        <p:txBody>
          <a:bodyPr wrap="square" lIns="0" tIns="0" rIns="0" bIns="0" rtlCol="0"/>
          <a:lstStyle/>
          <a:p>
            <a:endParaRPr/>
          </a:p>
        </p:txBody>
      </p:sp>
      <p:sp>
        <p:nvSpPr>
          <p:cNvPr id="51" name="object 51"/>
          <p:cNvSpPr/>
          <p:nvPr/>
        </p:nvSpPr>
        <p:spPr>
          <a:xfrm>
            <a:off x="1348739" y="4930140"/>
            <a:ext cx="2927604" cy="361188"/>
          </a:xfrm>
          <a:prstGeom prst="rect">
            <a:avLst/>
          </a:prstGeom>
          <a:blipFill>
            <a:blip r:embed="rId16" cstate="print"/>
            <a:stretch>
              <a:fillRect/>
            </a:stretch>
          </a:blipFill>
        </p:spPr>
        <p:txBody>
          <a:bodyPr wrap="square" lIns="0" tIns="0" rIns="0" bIns="0" rtlCol="0"/>
          <a:lstStyle/>
          <a:p>
            <a:endParaRPr/>
          </a:p>
        </p:txBody>
      </p:sp>
      <p:sp>
        <p:nvSpPr>
          <p:cNvPr id="52" name="object 52"/>
          <p:cNvSpPr/>
          <p:nvPr/>
        </p:nvSpPr>
        <p:spPr>
          <a:xfrm>
            <a:off x="3834384" y="4930140"/>
            <a:ext cx="530351" cy="361188"/>
          </a:xfrm>
          <a:prstGeom prst="rect">
            <a:avLst/>
          </a:prstGeom>
          <a:blipFill>
            <a:blip r:embed="rId8" cstate="print"/>
            <a:stretch>
              <a:fillRect/>
            </a:stretch>
          </a:blipFill>
        </p:spPr>
        <p:txBody>
          <a:bodyPr wrap="square" lIns="0" tIns="0" rIns="0" bIns="0" rtlCol="0"/>
          <a:lstStyle/>
          <a:p>
            <a:endParaRPr/>
          </a:p>
        </p:txBody>
      </p:sp>
      <p:sp>
        <p:nvSpPr>
          <p:cNvPr id="53" name="object 53"/>
          <p:cNvSpPr/>
          <p:nvPr/>
        </p:nvSpPr>
        <p:spPr>
          <a:xfrm>
            <a:off x="1584960" y="4633721"/>
            <a:ext cx="2458212" cy="326898"/>
          </a:xfrm>
          <a:prstGeom prst="rect">
            <a:avLst/>
          </a:prstGeom>
          <a:blipFill>
            <a:blip r:embed="rId17" cstate="print"/>
            <a:stretch>
              <a:fillRect/>
            </a:stretch>
          </a:blipFill>
        </p:spPr>
        <p:txBody>
          <a:bodyPr wrap="square" lIns="0" tIns="0" rIns="0" bIns="0" rtlCol="0"/>
          <a:lstStyle/>
          <a:p>
            <a:endParaRPr/>
          </a:p>
        </p:txBody>
      </p:sp>
      <p:sp>
        <p:nvSpPr>
          <p:cNvPr id="54" name="object 54"/>
          <p:cNvSpPr/>
          <p:nvPr/>
        </p:nvSpPr>
        <p:spPr>
          <a:xfrm>
            <a:off x="697991" y="5161788"/>
            <a:ext cx="1205483" cy="1155192"/>
          </a:xfrm>
          <a:prstGeom prst="rect">
            <a:avLst/>
          </a:prstGeom>
          <a:blipFill>
            <a:blip r:embed="rId18" cstate="print"/>
            <a:stretch>
              <a:fillRect/>
            </a:stretch>
          </a:blipFill>
        </p:spPr>
        <p:txBody>
          <a:bodyPr wrap="square" lIns="0" tIns="0" rIns="0" bIns="0" rtlCol="0"/>
          <a:lstStyle/>
          <a:p>
            <a:endParaRPr/>
          </a:p>
        </p:txBody>
      </p:sp>
      <p:sp>
        <p:nvSpPr>
          <p:cNvPr id="55" name="object 55"/>
          <p:cNvSpPr/>
          <p:nvPr/>
        </p:nvSpPr>
        <p:spPr>
          <a:xfrm>
            <a:off x="1205483" y="5161788"/>
            <a:ext cx="861060" cy="1155192"/>
          </a:xfrm>
          <a:prstGeom prst="rect">
            <a:avLst/>
          </a:prstGeom>
          <a:blipFill>
            <a:blip r:embed="rId19" cstate="print"/>
            <a:stretch>
              <a:fillRect/>
            </a:stretch>
          </a:blipFill>
        </p:spPr>
        <p:txBody>
          <a:bodyPr wrap="square" lIns="0" tIns="0" rIns="0" bIns="0" rtlCol="0"/>
          <a:lstStyle/>
          <a:p>
            <a:endParaRPr/>
          </a:p>
        </p:txBody>
      </p:sp>
      <p:sp>
        <p:nvSpPr>
          <p:cNvPr id="56" name="object 56"/>
          <p:cNvSpPr/>
          <p:nvPr/>
        </p:nvSpPr>
        <p:spPr>
          <a:xfrm>
            <a:off x="1368552" y="5161788"/>
            <a:ext cx="1205484" cy="1155192"/>
          </a:xfrm>
          <a:prstGeom prst="rect">
            <a:avLst/>
          </a:prstGeom>
          <a:blipFill>
            <a:blip r:embed="rId20" cstate="print"/>
            <a:stretch>
              <a:fillRect/>
            </a:stretch>
          </a:blipFill>
        </p:spPr>
        <p:txBody>
          <a:bodyPr wrap="square" lIns="0" tIns="0" rIns="0" bIns="0" rtlCol="0"/>
          <a:lstStyle/>
          <a:p>
            <a:endParaRPr/>
          </a:p>
        </p:txBody>
      </p:sp>
      <p:sp>
        <p:nvSpPr>
          <p:cNvPr id="57" name="object 57"/>
          <p:cNvSpPr/>
          <p:nvPr/>
        </p:nvSpPr>
        <p:spPr>
          <a:xfrm>
            <a:off x="1876044" y="5161788"/>
            <a:ext cx="861059" cy="1155192"/>
          </a:xfrm>
          <a:prstGeom prst="rect">
            <a:avLst/>
          </a:prstGeom>
          <a:blipFill>
            <a:blip r:embed="rId21" cstate="print"/>
            <a:stretch>
              <a:fillRect/>
            </a:stretch>
          </a:blipFill>
        </p:spPr>
        <p:txBody>
          <a:bodyPr wrap="square" lIns="0" tIns="0" rIns="0" bIns="0" rtlCol="0"/>
          <a:lstStyle/>
          <a:p>
            <a:endParaRPr/>
          </a:p>
        </p:txBody>
      </p:sp>
      <p:sp>
        <p:nvSpPr>
          <p:cNvPr id="58" name="object 58"/>
          <p:cNvSpPr/>
          <p:nvPr/>
        </p:nvSpPr>
        <p:spPr>
          <a:xfrm>
            <a:off x="2039111" y="5161788"/>
            <a:ext cx="1205484" cy="1155192"/>
          </a:xfrm>
          <a:prstGeom prst="rect">
            <a:avLst/>
          </a:prstGeom>
          <a:blipFill>
            <a:blip r:embed="rId22" cstate="print"/>
            <a:stretch>
              <a:fillRect/>
            </a:stretch>
          </a:blipFill>
        </p:spPr>
        <p:txBody>
          <a:bodyPr wrap="square" lIns="0" tIns="0" rIns="0" bIns="0" rtlCol="0"/>
          <a:lstStyle/>
          <a:p>
            <a:endParaRPr/>
          </a:p>
        </p:txBody>
      </p:sp>
      <p:sp>
        <p:nvSpPr>
          <p:cNvPr id="59" name="object 59"/>
          <p:cNvSpPr/>
          <p:nvPr/>
        </p:nvSpPr>
        <p:spPr>
          <a:xfrm>
            <a:off x="2546604" y="5161788"/>
            <a:ext cx="2727960" cy="1155192"/>
          </a:xfrm>
          <a:prstGeom prst="rect">
            <a:avLst/>
          </a:prstGeom>
          <a:blipFill>
            <a:blip r:embed="rId23" cstate="print"/>
            <a:stretch>
              <a:fillRect/>
            </a:stretch>
          </a:blipFill>
        </p:spPr>
        <p:txBody>
          <a:bodyPr wrap="square" lIns="0" tIns="0" rIns="0" bIns="0" rtlCol="0"/>
          <a:lstStyle/>
          <a:p>
            <a:endParaRPr/>
          </a:p>
        </p:txBody>
      </p:sp>
      <p:sp>
        <p:nvSpPr>
          <p:cNvPr id="60" name="object 60"/>
          <p:cNvSpPr/>
          <p:nvPr/>
        </p:nvSpPr>
        <p:spPr>
          <a:xfrm>
            <a:off x="4576571" y="5161788"/>
            <a:ext cx="1205484" cy="1155192"/>
          </a:xfrm>
          <a:prstGeom prst="rect">
            <a:avLst/>
          </a:prstGeom>
          <a:blipFill>
            <a:blip r:embed="rId24" cstate="print"/>
            <a:stretch>
              <a:fillRect/>
            </a:stretch>
          </a:blipFill>
        </p:spPr>
        <p:txBody>
          <a:bodyPr wrap="square" lIns="0" tIns="0" rIns="0" bIns="0" rtlCol="0"/>
          <a:lstStyle/>
          <a:p>
            <a:endParaRPr/>
          </a:p>
        </p:txBody>
      </p:sp>
      <p:sp>
        <p:nvSpPr>
          <p:cNvPr id="61" name="object 61"/>
          <p:cNvSpPr/>
          <p:nvPr/>
        </p:nvSpPr>
        <p:spPr>
          <a:xfrm>
            <a:off x="5084064" y="5161788"/>
            <a:ext cx="943356" cy="1155192"/>
          </a:xfrm>
          <a:prstGeom prst="rect">
            <a:avLst/>
          </a:prstGeom>
          <a:blipFill>
            <a:blip r:embed="rId25" cstate="print"/>
            <a:stretch>
              <a:fillRect/>
            </a:stretch>
          </a:blipFill>
        </p:spPr>
        <p:txBody>
          <a:bodyPr wrap="square" lIns="0" tIns="0" rIns="0" bIns="0" rtlCol="0"/>
          <a:lstStyle/>
          <a:p>
            <a:endParaRPr/>
          </a:p>
        </p:txBody>
      </p:sp>
      <p:sp>
        <p:nvSpPr>
          <p:cNvPr id="62" name="object 62"/>
          <p:cNvSpPr/>
          <p:nvPr/>
        </p:nvSpPr>
        <p:spPr>
          <a:xfrm>
            <a:off x="5329428" y="5161788"/>
            <a:ext cx="824484" cy="1155192"/>
          </a:xfrm>
          <a:prstGeom prst="rect">
            <a:avLst/>
          </a:prstGeom>
          <a:blipFill>
            <a:blip r:embed="rId26" cstate="print"/>
            <a:stretch>
              <a:fillRect/>
            </a:stretch>
          </a:blipFill>
        </p:spPr>
        <p:txBody>
          <a:bodyPr wrap="square" lIns="0" tIns="0" rIns="0" bIns="0" rtlCol="0"/>
          <a:lstStyle/>
          <a:p>
            <a:endParaRPr/>
          </a:p>
        </p:txBody>
      </p:sp>
      <p:sp>
        <p:nvSpPr>
          <p:cNvPr id="63" name="object 63"/>
          <p:cNvSpPr txBox="1"/>
          <p:nvPr/>
        </p:nvSpPr>
        <p:spPr>
          <a:xfrm>
            <a:off x="1034288" y="1548129"/>
            <a:ext cx="4802632" cy="4452501"/>
          </a:xfrm>
          <a:prstGeom prst="rect">
            <a:avLst/>
          </a:prstGeom>
        </p:spPr>
        <p:txBody>
          <a:bodyPr vert="horz" wrap="square" lIns="0" tIns="0" rIns="0" bIns="0" rtlCol="0">
            <a:spAutoFit/>
          </a:bodyPr>
          <a:lstStyle/>
          <a:p>
            <a:pPr marL="19685">
              <a:lnSpc>
                <a:spcPct val="100000"/>
              </a:lnSpc>
            </a:pPr>
            <a:r>
              <a:rPr sz="5400" dirty="0">
                <a:solidFill>
                  <a:srgbClr val="FFFFFF"/>
                </a:solidFill>
                <a:latin typeface="Cambria"/>
                <a:cs typeface="Cambria"/>
              </a:rPr>
              <a:t>1</a:t>
            </a:r>
            <a:endParaRPr sz="5400" dirty="0">
              <a:latin typeface="Cambria"/>
              <a:cs typeface="Cambria"/>
            </a:endParaRPr>
          </a:p>
          <a:p>
            <a:pPr marL="39370">
              <a:lnSpc>
                <a:spcPct val="100000"/>
              </a:lnSpc>
              <a:spcBef>
                <a:spcPts val="455"/>
              </a:spcBef>
            </a:pPr>
            <a:r>
              <a:rPr sz="5400" dirty="0">
                <a:solidFill>
                  <a:srgbClr val="FFFFFF"/>
                </a:solidFill>
                <a:latin typeface="Cambria"/>
                <a:cs typeface="Cambria"/>
              </a:rPr>
              <a:t>2</a:t>
            </a:r>
            <a:endParaRPr sz="5400" dirty="0">
              <a:latin typeface="Cambria"/>
              <a:cs typeface="Cambria"/>
            </a:endParaRPr>
          </a:p>
          <a:p>
            <a:pPr marL="39370">
              <a:lnSpc>
                <a:spcPct val="100000"/>
              </a:lnSpc>
              <a:spcBef>
                <a:spcPts val="885"/>
              </a:spcBef>
            </a:pPr>
            <a:r>
              <a:rPr sz="5400" dirty="0">
                <a:solidFill>
                  <a:srgbClr val="FFFFFF"/>
                </a:solidFill>
                <a:latin typeface="Cambria"/>
                <a:cs typeface="Cambria"/>
              </a:rPr>
              <a:t>3</a:t>
            </a:r>
            <a:endParaRPr sz="5400" dirty="0">
              <a:latin typeface="Cambria"/>
              <a:cs typeface="Cambria"/>
            </a:endParaRPr>
          </a:p>
          <a:p>
            <a:pPr marL="55244">
              <a:lnSpc>
                <a:spcPct val="100000"/>
              </a:lnSpc>
              <a:spcBef>
                <a:spcPts val="690"/>
              </a:spcBef>
            </a:pPr>
            <a:r>
              <a:rPr sz="5400" dirty="0">
                <a:solidFill>
                  <a:srgbClr val="FFFFFF"/>
                </a:solidFill>
                <a:latin typeface="Cambria"/>
                <a:cs typeface="Cambria"/>
              </a:rPr>
              <a:t>4</a:t>
            </a:r>
            <a:endParaRPr sz="5400" dirty="0">
              <a:latin typeface="Cambria"/>
              <a:cs typeface="Cambria"/>
            </a:endParaRPr>
          </a:p>
          <a:p>
            <a:pPr marL="12700">
              <a:lnSpc>
                <a:spcPct val="100000"/>
              </a:lnSpc>
              <a:spcBef>
                <a:spcPts val="1925"/>
              </a:spcBef>
            </a:pPr>
            <a:r>
              <a:rPr sz="4000" b="1" spc="-10" dirty="0">
                <a:solidFill>
                  <a:srgbClr val="FF0000"/>
                </a:solidFill>
                <a:latin typeface="微軟正黑體"/>
                <a:cs typeface="微軟正黑體"/>
              </a:rPr>
              <a:t>你</a:t>
            </a:r>
            <a:r>
              <a:rPr sz="4000" b="1" spc="-5" dirty="0">
                <a:solidFill>
                  <a:srgbClr val="FF0000"/>
                </a:solidFill>
                <a:latin typeface="微軟正黑體"/>
                <a:cs typeface="微軟正黑體"/>
              </a:rPr>
              <a:t>(</a:t>
            </a:r>
            <a:r>
              <a:rPr sz="4000" b="1" spc="-10" dirty="0">
                <a:solidFill>
                  <a:srgbClr val="FF0000"/>
                </a:solidFill>
                <a:latin typeface="微軟正黑體"/>
                <a:cs typeface="微軟正黑體"/>
              </a:rPr>
              <a:t>妳</a:t>
            </a:r>
            <a:r>
              <a:rPr sz="4000" b="1" spc="-5" dirty="0">
                <a:solidFill>
                  <a:srgbClr val="FF0000"/>
                </a:solidFill>
                <a:latin typeface="微軟正黑體"/>
                <a:cs typeface="微軟正黑體"/>
              </a:rPr>
              <a:t>)</a:t>
            </a:r>
            <a:r>
              <a:rPr sz="4000" b="1" spc="-10" dirty="0">
                <a:solidFill>
                  <a:srgbClr val="FF0000"/>
                </a:solidFill>
                <a:latin typeface="微軟正黑體"/>
                <a:cs typeface="微軟正黑體"/>
              </a:rPr>
              <a:t>，準備好</a:t>
            </a:r>
            <a:r>
              <a:rPr sz="4000" b="1" spc="-5" dirty="0">
                <a:solidFill>
                  <a:srgbClr val="FF0000"/>
                </a:solidFill>
                <a:latin typeface="微軟正黑體"/>
                <a:cs typeface="微軟正黑體"/>
              </a:rPr>
              <a:t>了</a:t>
            </a:r>
            <a:r>
              <a:rPr sz="4000" b="1" spc="-10" dirty="0">
                <a:solidFill>
                  <a:srgbClr val="FF0000"/>
                </a:solidFill>
                <a:latin typeface="微軟正黑體"/>
                <a:cs typeface="微軟正黑體"/>
              </a:rPr>
              <a:t>嗎</a:t>
            </a:r>
            <a:r>
              <a:rPr sz="4000" b="1" spc="-5" dirty="0">
                <a:solidFill>
                  <a:srgbClr val="FF0000"/>
                </a:solidFill>
                <a:latin typeface="微軟正黑體"/>
                <a:cs typeface="微軟正黑體"/>
              </a:rPr>
              <a:t>?</a:t>
            </a:r>
            <a:endParaRPr sz="4000" b="1" dirty="0">
              <a:latin typeface="微軟正黑體"/>
              <a:cs typeface="微軟正黑體"/>
            </a:endParaRPr>
          </a:p>
        </p:txBody>
      </p:sp>
      <p:sp>
        <p:nvSpPr>
          <p:cNvPr id="64" name="object 64"/>
          <p:cNvSpPr/>
          <p:nvPr/>
        </p:nvSpPr>
        <p:spPr>
          <a:xfrm>
            <a:off x="6420865" y="4437151"/>
            <a:ext cx="2286126" cy="1525270"/>
          </a:xfrm>
          <a:prstGeom prst="rect">
            <a:avLst/>
          </a:prstGeom>
          <a:blipFill>
            <a:blip r:embed="rId27" cstate="print"/>
            <a:stretch>
              <a:fillRect/>
            </a:stretch>
          </a:blipFill>
        </p:spPr>
        <p:txBody>
          <a:bodyPr wrap="square" lIns="0" tIns="0" rIns="0" bIns="0" rtlCol="0"/>
          <a:lstStyle/>
          <a:p>
            <a:endParaRPr/>
          </a:p>
        </p:txBody>
      </p:sp>
      <p:sp>
        <p:nvSpPr>
          <p:cNvPr id="65" name="object 65"/>
          <p:cNvSpPr/>
          <p:nvPr/>
        </p:nvSpPr>
        <p:spPr>
          <a:xfrm>
            <a:off x="6414642" y="1196721"/>
            <a:ext cx="2249169" cy="1500631"/>
          </a:xfrm>
          <a:prstGeom prst="rect">
            <a:avLst/>
          </a:prstGeom>
          <a:blipFill>
            <a:blip r:embed="rId28" cstate="print"/>
            <a:stretch>
              <a:fillRect/>
            </a:stretch>
          </a:blipFill>
        </p:spPr>
        <p:txBody>
          <a:bodyPr wrap="square" lIns="0" tIns="0" rIns="0" bIns="0" rtlCol="0"/>
          <a:lstStyle/>
          <a:p>
            <a:endParaRPr/>
          </a:p>
        </p:txBody>
      </p:sp>
      <p:sp>
        <p:nvSpPr>
          <p:cNvPr id="66" name="object 66"/>
          <p:cNvSpPr/>
          <p:nvPr/>
        </p:nvSpPr>
        <p:spPr>
          <a:xfrm>
            <a:off x="6434454" y="2816860"/>
            <a:ext cx="2272537" cy="1513839"/>
          </a:xfrm>
          <a:prstGeom prst="rect">
            <a:avLst/>
          </a:prstGeom>
          <a:blipFill>
            <a:blip r:embed="rId29"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0" y="6385"/>
            <a:ext cx="9139555" cy="6851650"/>
          </a:xfrm>
          <a:prstGeom prst="rect">
            <a:avLst/>
          </a:prstGeom>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40"/>
              </a:spcBef>
            </a:pPr>
            <a:endParaRPr sz="1650">
              <a:latin typeface="Times New Roman"/>
              <a:cs typeface="Times New Roman"/>
            </a:endParaRPr>
          </a:p>
          <a:p>
            <a:pPr marR="282575" algn="r">
              <a:lnSpc>
                <a:spcPct val="100000"/>
              </a:lnSpc>
            </a:pPr>
            <a:r>
              <a:rPr sz="900" spc="-10" dirty="0">
                <a:latin typeface="微軟正黑體"/>
                <a:cs typeface="微軟正黑體"/>
              </a:rPr>
              <a:t>10</a:t>
            </a:r>
            <a:endParaRPr sz="900">
              <a:latin typeface="微軟正黑體"/>
              <a:cs typeface="微軟正黑體"/>
            </a:endParaRPr>
          </a:p>
        </p:txBody>
      </p:sp>
      <p:sp>
        <p:nvSpPr>
          <p:cNvPr id="3" name="object 3"/>
          <p:cNvSpPr/>
          <p:nvPr/>
        </p:nvSpPr>
        <p:spPr>
          <a:xfrm>
            <a:off x="-7621" y="1652"/>
            <a:ext cx="9144000" cy="6856348"/>
          </a:xfrm>
          <a:prstGeom prst="rect">
            <a:avLst/>
          </a:prstGeom>
          <a:blipFill>
            <a:blip r:embed="rId2" cstate="print"/>
            <a:stretch>
              <a:fillRect/>
            </a:stretch>
          </a:blipFill>
        </p:spPr>
        <p:txBody>
          <a:bodyPr wrap="square" lIns="0" tIns="0" rIns="0" bIns="0" rtlCol="0"/>
          <a:lstStyle/>
          <a:p>
            <a:endParaRPr/>
          </a:p>
        </p:txBody>
      </p:sp>
      <p:sp>
        <p:nvSpPr>
          <p:cNvPr id="9" name="object 9"/>
          <p:cNvSpPr/>
          <p:nvPr/>
        </p:nvSpPr>
        <p:spPr>
          <a:xfrm>
            <a:off x="6975347" y="2439923"/>
            <a:ext cx="646176" cy="899160"/>
          </a:xfrm>
          <a:prstGeom prst="rect">
            <a:avLst/>
          </a:prstGeom>
          <a:blipFill>
            <a:blip r:embed="rId3" cstate="print"/>
            <a:stretch>
              <a:fillRect/>
            </a:stretch>
          </a:blipFill>
        </p:spPr>
        <p:txBody>
          <a:bodyPr wrap="square" lIns="0" tIns="0" rIns="0" bIns="0" rtlCol="0"/>
          <a:lstStyle/>
          <a:p>
            <a:endParaRPr/>
          </a:p>
        </p:txBody>
      </p:sp>
      <p:sp>
        <p:nvSpPr>
          <p:cNvPr id="10" name="object 10"/>
          <p:cNvSpPr/>
          <p:nvPr/>
        </p:nvSpPr>
        <p:spPr>
          <a:xfrm>
            <a:off x="4564379" y="2947416"/>
            <a:ext cx="568451" cy="789431"/>
          </a:xfrm>
          <a:prstGeom prst="rect">
            <a:avLst/>
          </a:prstGeom>
          <a:blipFill>
            <a:blip r:embed="rId4" cstate="print"/>
            <a:stretch>
              <a:fillRect/>
            </a:stretch>
          </a:blipFill>
        </p:spPr>
        <p:txBody>
          <a:bodyPr wrap="square" lIns="0" tIns="0" rIns="0" bIns="0" rtlCol="0"/>
          <a:lstStyle/>
          <a:p>
            <a:endParaRPr/>
          </a:p>
        </p:txBody>
      </p:sp>
      <p:sp>
        <p:nvSpPr>
          <p:cNvPr id="11" name="object 11"/>
          <p:cNvSpPr txBox="1">
            <a:spLocks noGrp="1"/>
          </p:cNvSpPr>
          <p:nvPr>
            <p:ph type="title"/>
          </p:nvPr>
        </p:nvSpPr>
        <p:spPr>
          <a:xfrm>
            <a:off x="1143000" y="2895599"/>
            <a:ext cx="7315200" cy="830997"/>
          </a:xfrm>
          <a:prstGeom prst="rect">
            <a:avLst/>
          </a:prstGeom>
        </p:spPr>
        <p:txBody>
          <a:bodyPr vert="horz" wrap="square" lIns="0" tIns="0" rIns="0" bIns="0" rtlCol="0">
            <a:spAutoFit/>
          </a:bodyPr>
          <a:lstStyle/>
          <a:p>
            <a:pPr marL="12700">
              <a:lnSpc>
                <a:spcPct val="100000"/>
              </a:lnSpc>
            </a:pPr>
            <a:r>
              <a:rPr sz="4400" b="1" i="0" spc="-150" dirty="0">
                <a:effectLst>
                  <a:outerShdw blurRad="38100" dist="38100" dir="2700000" algn="tl">
                    <a:srgbClr val="000000">
                      <a:alpha val="43137"/>
                    </a:srgbClr>
                  </a:outerShdw>
                </a:effectLst>
              </a:rPr>
              <a:t>讓我們一起用</a:t>
            </a:r>
            <a:r>
              <a:rPr sz="5400" b="1" spc="-150" dirty="0">
                <a:solidFill>
                  <a:srgbClr val="E600C0"/>
                </a:solidFill>
                <a:effectLst>
                  <a:outerShdw blurRad="38100" dist="38100" dir="2700000" algn="tl">
                    <a:srgbClr val="000000">
                      <a:alpha val="43137"/>
                    </a:srgbClr>
                  </a:outerShdw>
                </a:effectLst>
              </a:rPr>
              <a:t>行動</a:t>
            </a:r>
            <a:r>
              <a:rPr sz="4400" b="1" i="0" spc="-150" dirty="0">
                <a:effectLst>
                  <a:outerShdw blurRad="38100" dist="38100" dir="2700000" algn="tl">
                    <a:srgbClr val="000000">
                      <a:alpha val="43137"/>
                    </a:srgbClr>
                  </a:outerShdw>
                </a:effectLst>
              </a:rPr>
              <a:t>豐富</a:t>
            </a:r>
            <a:r>
              <a:rPr sz="5400" b="1" spc="-165" dirty="0">
                <a:solidFill>
                  <a:srgbClr val="E600C0"/>
                </a:solidFill>
                <a:effectLst>
                  <a:outerShdw blurRad="38100" dist="38100" dir="2700000" algn="tl">
                    <a:srgbClr val="000000">
                      <a:alpha val="43137"/>
                    </a:srgbClr>
                  </a:outerShdw>
                </a:effectLst>
              </a:rPr>
              <a:t>夢想</a:t>
            </a:r>
          </a:p>
        </p:txBody>
      </p:sp>
      <p:sp>
        <p:nvSpPr>
          <p:cNvPr id="12" name="object 12"/>
          <p:cNvSpPr txBox="1"/>
          <p:nvPr/>
        </p:nvSpPr>
        <p:spPr>
          <a:xfrm>
            <a:off x="1382202" y="4516571"/>
            <a:ext cx="7005955" cy="741229"/>
          </a:xfrm>
          <a:prstGeom prst="rect">
            <a:avLst/>
          </a:prstGeom>
        </p:spPr>
        <p:txBody>
          <a:bodyPr vert="horz" wrap="square" lIns="0" tIns="0" rIns="0" bIns="0" rtlCol="0">
            <a:spAutoFit/>
          </a:bodyPr>
          <a:lstStyle/>
          <a:p>
            <a:pPr marL="635">
              <a:lnSpc>
                <a:spcPct val="100000"/>
              </a:lnSpc>
            </a:pPr>
            <a:r>
              <a:rPr lang="zh-TW" altLang="en-US" sz="2400" b="1" dirty="0" smtClean="0">
                <a:solidFill>
                  <a:srgbClr val="FF0000"/>
                </a:solidFill>
                <a:latin typeface="Arial Unicode MS"/>
                <a:cs typeface="Arial Unicode MS"/>
              </a:rPr>
              <a:t>                        </a:t>
            </a:r>
            <a:r>
              <a:rPr sz="2400" b="1" dirty="0" err="1" smtClean="0">
                <a:solidFill>
                  <a:srgbClr val="FF0000"/>
                </a:solidFill>
                <a:effectLst>
                  <a:outerShdw blurRad="38100" dist="38100" dir="2700000" algn="tl">
                    <a:srgbClr val="000000">
                      <a:alpha val="43137"/>
                    </a:srgbClr>
                  </a:outerShdw>
                </a:effectLst>
                <a:latin typeface="Arial Unicode MS"/>
                <a:cs typeface="Arial Unicode MS"/>
              </a:rPr>
              <a:t>新光人</a:t>
            </a:r>
            <a:r>
              <a:rPr sz="2400" b="1" spc="-5" dirty="0" err="1" smtClean="0">
                <a:solidFill>
                  <a:srgbClr val="FF0000"/>
                </a:solidFill>
                <a:effectLst>
                  <a:outerShdw blurRad="38100" dist="38100" dir="2700000" algn="tl">
                    <a:srgbClr val="000000">
                      <a:alpha val="43137"/>
                    </a:srgbClr>
                  </a:outerShdw>
                </a:effectLst>
                <a:latin typeface="Arial Unicode MS"/>
                <a:cs typeface="Arial Unicode MS"/>
              </a:rPr>
              <a:t>壽官</a:t>
            </a:r>
            <a:r>
              <a:rPr sz="2400" b="1" dirty="0" err="1" smtClean="0">
                <a:solidFill>
                  <a:srgbClr val="FF0000"/>
                </a:solidFill>
                <a:effectLst>
                  <a:outerShdw blurRad="38100" dist="38100" dir="2700000" algn="tl">
                    <a:srgbClr val="000000">
                      <a:alpha val="43137"/>
                    </a:srgbClr>
                  </a:outerShdw>
                </a:effectLst>
                <a:latin typeface="Arial Unicode MS"/>
                <a:cs typeface="Arial Unicode MS"/>
              </a:rPr>
              <a:t>網</a:t>
            </a:r>
            <a:r>
              <a:rPr lang="zh-TW" altLang="en-US" sz="2400" b="1" dirty="0" smtClean="0">
                <a:solidFill>
                  <a:srgbClr val="FF0000"/>
                </a:solidFill>
                <a:effectLst>
                  <a:outerShdw blurRad="38100" dist="38100" dir="2700000" algn="tl">
                    <a:srgbClr val="000000">
                      <a:alpha val="43137"/>
                    </a:srgbClr>
                  </a:outerShdw>
                </a:effectLst>
                <a:latin typeface="Arial Unicode MS"/>
                <a:cs typeface="Arial Unicode MS"/>
              </a:rPr>
              <a:t>：</a:t>
            </a:r>
            <a:endParaRPr sz="2400" dirty="0">
              <a:solidFill>
                <a:srgbClr val="FF0000"/>
              </a:solidFill>
              <a:effectLst>
                <a:outerShdw blurRad="38100" dist="38100" dir="2700000" algn="tl">
                  <a:srgbClr val="000000">
                    <a:alpha val="43137"/>
                  </a:srgbClr>
                </a:outerShdw>
              </a:effectLst>
              <a:latin typeface="Arial"/>
              <a:cs typeface="Arial"/>
            </a:endParaRPr>
          </a:p>
          <a:p>
            <a:pPr marL="1924050">
              <a:lnSpc>
                <a:spcPts val="2860"/>
              </a:lnSpc>
              <a:spcBef>
                <a:spcPts val="35"/>
              </a:spcBef>
            </a:pPr>
            <a:r>
              <a:rPr sz="2400" b="1" u="heavy" spc="-10" dirty="0" smtClean="0">
                <a:latin typeface="Arial"/>
                <a:cs typeface="Arial"/>
                <a:hlinkClick r:id="rId5"/>
              </a:rPr>
              <a:t>www.skfh.com.tw</a:t>
            </a:r>
            <a:endParaRPr sz="2400" dirty="0" smtClean="0">
              <a:latin typeface="Arial"/>
              <a:cs typeface="Aria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cstate="print"/>
          <a:stretch>
            <a:fillRect/>
          </a:stretch>
        </a:blipFill>
      </a:spPr>
      <a:bodyPr wrap="square" lIns="0" tIns="0" rIns="0" bIns="0" rtlCol="0"/>
      <a:lstStyle>
        <a:defPPr>
          <a:defRPr/>
        </a:defPPr>
      </a:lstStyle>
    </a:spDef>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350</TotalTime>
  <Words>941</Words>
  <Application>Microsoft Office PowerPoint</Application>
  <PresentationFormat>如螢幕大小 (4:3)</PresentationFormat>
  <Paragraphs>561</Paragraphs>
  <Slides>14</Slides>
  <Notes>0</Notes>
  <HiddenSlides>0</HiddenSlides>
  <MMClips>0</MMClips>
  <ScaleCrop>false</ScaleCrop>
  <HeadingPairs>
    <vt:vector size="4" baseType="variant">
      <vt:variant>
        <vt:lpstr>佈景主題</vt:lpstr>
      </vt:variant>
      <vt:variant>
        <vt:i4>1</vt:i4>
      </vt:variant>
      <vt:variant>
        <vt:lpstr>投影片標題</vt:lpstr>
      </vt:variant>
      <vt:variant>
        <vt:i4>14</vt:i4>
      </vt:variant>
    </vt:vector>
  </HeadingPairs>
  <TitlesOfParts>
    <vt:vector size="15" baseType="lpstr">
      <vt:lpstr>Office Theme</vt:lpstr>
      <vt:lpstr>新光人壽  企業實習介紹</vt:lpstr>
      <vt:lpstr>新光集團存在於我們的生活周遭， 其中新光金控以 新光人壽子公司 為主體</vt:lpstr>
      <vt:lpstr>PowerPoint 簡報</vt:lpstr>
      <vt:lpstr>新光人壽深耕台灣50多年，致力永續經營</vt:lpstr>
      <vt:lpstr>企業實習</vt:lpstr>
      <vt:lpstr>多元實習部門</vt:lpstr>
      <vt:lpstr>多元實習部門</vt:lpstr>
      <vt:lpstr>多元實習部門</vt:lpstr>
      <vt:lpstr>多元實習部門</vt:lpstr>
      <vt:lpstr>多元實習部門</vt:lpstr>
      <vt:lpstr>多元實習部門</vt:lpstr>
      <vt:lpstr>實習待遇</vt:lpstr>
      <vt:lpstr>新光在找的人格特質</vt:lpstr>
      <vt:lpstr>讓我們一起用行動豐富夢想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黃鐵嶺</cp:lastModifiedBy>
  <cp:revision>21</cp:revision>
  <cp:lastPrinted>2018-09-18T10:34:52Z</cp:lastPrinted>
  <dcterms:created xsi:type="dcterms:W3CDTF">2018-09-17T11:31:15Z</dcterms:created>
  <dcterms:modified xsi:type="dcterms:W3CDTF">2018-09-25T08:11:05Z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2017-12-06T00:00:00Z</vt:filetime>
  </property>
  <property fmtid="{D5CDD505-2E9C-101B-9397-08002B2CF9AE}" pid="3" name="Creator">
    <vt:lpwstr>Microsoft® PowerPoint® 2010</vt:lpwstr>
  </property>
  <property fmtid="{D5CDD505-2E9C-101B-9397-08002B2CF9AE}" pid="4" name="LastSaved">
    <vt:filetime>2018-09-17T00:00:00Z</vt:filetime>
  </property>
</Properties>
</file>